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56"/>
  </p:notesMasterIdLst>
  <p:sldIdLst>
    <p:sldId id="256" r:id="rId2"/>
    <p:sldId id="2147477790" r:id="rId3"/>
    <p:sldId id="2147477943" r:id="rId4"/>
    <p:sldId id="2147477945" r:id="rId5"/>
    <p:sldId id="2147477928" r:id="rId6"/>
    <p:sldId id="2147477947" r:id="rId7"/>
    <p:sldId id="2147477949" r:id="rId8"/>
    <p:sldId id="2147477925" r:id="rId9"/>
    <p:sldId id="2147477728" r:id="rId10"/>
    <p:sldId id="2147477922" r:id="rId11"/>
    <p:sldId id="2147477727" r:id="rId12"/>
    <p:sldId id="2147477938" r:id="rId13"/>
    <p:sldId id="2147477730" r:id="rId14"/>
    <p:sldId id="2147477729" r:id="rId15"/>
    <p:sldId id="2147477740" r:id="rId16"/>
    <p:sldId id="2147477921" r:id="rId17"/>
    <p:sldId id="2147477920" r:id="rId18"/>
    <p:sldId id="2147477935" r:id="rId19"/>
    <p:sldId id="2147477758" r:id="rId20"/>
    <p:sldId id="2147477757" r:id="rId21"/>
    <p:sldId id="2147477741" r:id="rId22"/>
    <p:sldId id="2147477760" r:id="rId23"/>
    <p:sldId id="2147477936" r:id="rId24"/>
    <p:sldId id="2147477937" r:id="rId25"/>
    <p:sldId id="2147477892" r:id="rId26"/>
    <p:sldId id="2147477731" r:id="rId27"/>
    <p:sldId id="2147477923" r:id="rId28"/>
    <p:sldId id="2147477888" r:id="rId29"/>
    <p:sldId id="2147477889" r:id="rId30"/>
    <p:sldId id="2147477924" r:id="rId31"/>
    <p:sldId id="2147477759" r:id="rId32"/>
    <p:sldId id="2147477754" r:id="rId33"/>
    <p:sldId id="2147477763" r:id="rId34"/>
    <p:sldId id="2147477883" r:id="rId35"/>
    <p:sldId id="2147477884" r:id="rId36"/>
    <p:sldId id="2147477841" r:id="rId37"/>
    <p:sldId id="2147477842" r:id="rId38"/>
    <p:sldId id="2147477876" r:id="rId39"/>
    <p:sldId id="2147477737" r:id="rId40"/>
    <p:sldId id="2147477890" r:id="rId41"/>
    <p:sldId id="2147477891" r:id="rId42"/>
    <p:sldId id="2828" r:id="rId43"/>
    <p:sldId id="2147477772" r:id="rId44"/>
    <p:sldId id="2147477746" r:id="rId45"/>
    <p:sldId id="2147477784" r:id="rId46"/>
    <p:sldId id="2147477793" r:id="rId47"/>
    <p:sldId id="2147477785" r:id="rId48"/>
    <p:sldId id="2147477895" r:id="rId49"/>
    <p:sldId id="2147477850" r:id="rId50"/>
    <p:sldId id="2147477849" r:id="rId51"/>
    <p:sldId id="2147477886" r:id="rId52"/>
    <p:sldId id="2837" r:id="rId53"/>
    <p:sldId id="2147477774" r:id="rId54"/>
    <p:sldId id="2147477747" r:id="rId55"/>
    <p:sldId id="2147477786" r:id="rId56"/>
    <p:sldId id="2147477853" r:id="rId57"/>
    <p:sldId id="2147477854" r:id="rId58"/>
    <p:sldId id="2838" r:id="rId59"/>
    <p:sldId id="2147477775" r:id="rId60"/>
    <p:sldId id="2147477749" r:id="rId61"/>
    <p:sldId id="2147477795" r:id="rId62"/>
    <p:sldId id="2147477787" r:id="rId63"/>
    <p:sldId id="2147477796" r:id="rId64"/>
    <p:sldId id="2147477855" r:id="rId65"/>
    <p:sldId id="2147477880" r:id="rId66"/>
    <p:sldId id="2147477852" r:id="rId67"/>
    <p:sldId id="2147477856" r:id="rId68"/>
    <p:sldId id="2147477932" r:id="rId69"/>
    <p:sldId id="2147477933" r:id="rId70"/>
    <p:sldId id="2147477859" r:id="rId71"/>
    <p:sldId id="2147477882" r:id="rId72"/>
    <p:sldId id="2840" r:id="rId73"/>
    <p:sldId id="2147477776" r:id="rId74"/>
    <p:sldId id="2147477751" r:id="rId75"/>
    <p:sldId id="2147477764" r:id="rId76"/>
    <p:sldId id="2147477777" r:id="rId77"/>
    <p:sldId id="2147477765" r:id="rId78"/>
    <p:sldId id="2147477894" r:id="rId79"/>
    <p:sldId id="2147477934" r:id="rId80"/>
    <p:sldId id="2843" r:id="rId81"/>
    <p:sldId id="2147477778" r:id="rId82"/>
    <p:sldId id="2147477752" r:id="rId83"/>
    <p:sldId id="2147477860" r:id="rId84"/>
    <p:sldId id="2147477781" r:id="rId85"/>
    <p:sldId id="2147477779" r:id="rId86"/>
    <p:sldId id="2147477788" r:id="rId87"/>
    <p:sldId id="2147477861" r:id="rId88"/>
    <p:sldId id="2147477782" r:id="rId89"/>
    <p:sldId id="2147477780" r:id="rId90"/>
    <p:sldId id="2147477789" r:id="rId91"/>
    <p:sldId id="2147477831" r:id="rId92"/>
    <p:sldId id="2147477794" r:id="rId93"/>
    <p:sldId id="2147477869" r:id="rId94"/>
    <p:sldId id="2147477881" r:id="rId95"/>
    <p:sldId id="2147477941" r:id="rId96"/>
    <p:sldId id="2147477743" r:id="rId97"/>
    <p:sldId id="2147477744" r:id="rId98"/>
    <p:sldId id="2147477832" r:id="rId99"/>
    <p:sldId id="2147477798" r:id="rId100"/>
    <p:sldId id="2147477833" r:id="rId101"/>
    <p:sldId id="2147477799" r:id="rId102"/>
    <p:sldId id="2147477800" r:id="rId103"/>
    <p:sldId id="2147477834" r:id="rId104"/>
    <p:sldId id="2147477801" r:id="rId105"/>
    <p:sldId id="2147477835" r:id="rId106"/>
    <p:sldId id="2147477802" r:id="rId107"/>
    <p:sldId id="2147477836" r:id="rId108"/>
    <p:sldId id="2147477803" r:id="rId109"/>
    <p:sldId id="2147477837" r:id="rId110"/>
    <p:sldId id="2147477940" r:id="rId111"/>
    <p:sldId id="2147477797" r:id="rId112"/>
    <p:sldId id="2147477868" r:id="rId113"/>
    <p:sldId id="2147477792" r:id="rId114"/>
    <p:sldId id="2147477896" r:id="rId115"/>
    <p:sldId id="2147477897" r:id="rId116"/>
    <p:sldId id="2147477898" r:id="rId117"/>
    <p:sldId id="2147477899" r:id="rId118"/>
    <p:sldId id="2147477900" r:id="rId119"/>
    <p:sldId id="2147477901" r:id="rId120"/>
    <p:sldId id="2147477902" r:id="rId121"/>
    <p:sldId id="2147477903" r:id="rId122"/>
    <p:sldId id="2147477904" r:id="rId123"/>
    <p:sldId id="2147477905" r:id="rId124"/>
    <p:sldId id="2147477906" r:id="rId125"/>
    <p:sldId id="2147477907" r:id="rId126"/>
    <p:sldId id="2147477908" r:id="rId127"/>
    <p:sldId id="2147477909" r:id="rId128"/>
    <p:sldId id="2147477910" r:id="rId129"/>
    <p:sldId id="2147477911" r:id="rId130"/>
    <p:sldId id="2147477912" r:id="rId131"/>
    <p:sldId id="2147477913" r:id="rId132"/>
    <p:sldId id="2147477914" r:id="rId133"/>
    <p:sldId id="2147477915" r:id="rId134"/>
    <p:sldId id="2147477916" r:id="rId135"/>
    <p:sldId id="2147477917" r:id="rId136"/>
    <p:sldId id="2147477918" r:id="rId137"/>
    <p:sldId id="2147477919" r:id="rId138"/>
    <p:sldId id="2147477885" r:id="rId139"/>
    <p:sldId id="2147477862" r:id="rId140"/>
    <p:sldId id="2147477863" r:id="rId141"/>
    <p:sldId id="2147477864" r:id="rId142"/>
    <p:sldId id="2147477866" r:id="rId143"/>
    <p:sldId id="2147477867" r:id="rId144"/>
    <p:sldId id="2147477865" r:id="rId145"/>
    <p:sldId id="2147477829" r:id="rId146"/>
    <p:sldId id="2147477738" r:id="rId147"/>
    <p:sldId id="2147477845" r:id="rId148"/>
    <p:sldId id="2147477828" r:id="rId149"/>
    <p:sldId id="2147477942" r:id="rId150"/>
    <p:sldId id="259" r:id="rId151"/>
    <p:sldId id="2147477879" r:id="rId152"/>
    <p:sldId id="261" r:id="rId153"/>
    <p:sldId id="262" r:id="rId154"/>
    <p:sldId id="2147477843" r:id="rId15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6"/>
    <a:srgbClr val="0066FF"/>
    <a:srgbClr val="24235C"/>
    <a:srgbClr val="FFFFFF"/>
    <a:srgbClr val="FFCCCC"/>
    <a:srgbClr val="FFFFCC"/>
    <a:srgbClr val="5B9BD5"/>
    <a:srgbClr val="FFCC99"/>
    <a:srgbClr val="FF66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61" autoAdjust="0"/>
    <p:restoredTop sz="96115" autoAdjust="0"/>
  </p:normalViewPr>
  <p:slideViewPr>
    <p:cSldViewPr snapToGrid="0">
      <p:cViewPr varScale="1">
        <p:scale>
          <a:sx n="103" d="100"/>
          <a:sy n="103" d="100"/>
        </p:scale>
        <p:origin x="1344" y="72"/>
      </p:cViewPr>
      <p:guideLst/>
    </p:cSldViewPr>
  </p:slideViewPr>
  <p:outlineViewPr>
    <p:cViewPr>
      <p:scale>
        <a:sx n="33" d="100"/>
        <a:sy n="33" d="100"/>
      </p:scale>
      <p:origin x="0" y="-225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_rels/viewProps.xml.rels><?xml version="1.0" encoding="UTF-8" standalone="yes"?>
<Relationships xmlns="http://schemas.openxmlformats.org/package/2006/relationships"><Relationship Id="rId8" Type="http://schemas.openxmlformats.org/officeDocument/2006/relationships/slide" Target="slides/slide115.xml"/><Relationship Id="rId13" Type="http://schemas.openxmlformats.org/officeDocument/2006/relationships/slide" Target="slides/slide120.xml"/><Relationship Id="rId18" Type="http://schemas.openxmlformats.org/officeDocument/2006/relationships/slide" Target="slides/slide125.xml"/><Relationship Id="rId26" Type="http://schemas.openxmlformats.org/officeDocument/2006/relationships/slide" Target="slides/slide133.xml"/><Relationship Id="rId3" Type="http://schemas.openxmlformats.org/officeDocument/2006/relationships/slide" Target="slides/slide17.xml"/><Relationship Id="rId21" Type="http://schemas.openxmlformats.org/officeDocument/2006/relationships/slide" Target="slides/slide128.xml"/><Relationship Id="rId7" Type="http://schemas.openxmlformats.org/officeDocument/2006/relationships/slide" Target="slides/slide114.xml"/><Relationship Id="rId12" Type="http://schemas.openxmlformats.org/officeDocument/2006/relationships/slide" Target="slides/slide119.xml"/><Relationship Id="rId17" Type="http://schemas.openxmlformats.org/officeDocument/2006/relationships/slide" Target="slides/slide124.xml"/><Relationship Id="rId25" Type="http://schemas.openxmlformats.org/officeDocument/2006/relationships/slide" Target="slides/slide132.xml"/><Relationship Id="rId2" Type="http://schemas.openxmlformats.org/officeDocument/2006/relationships/slide" Target="slides/slide16.xml"/><Relationship Id="rId16" Type="http://schemas.openxmlformats.org/officeDocument/2006/relationships/slide" Target="slides/slide123.xml"/><Relationship Id="rId20" Type="http://schemas.openxmlformats.org/officeDocument/2006/relationships/slide" Target="slides/slide127.xml"/><Relationship Id="rId29" Type="http://schemas.openxmlformats.org/officeDocument/2006/relationships/slide" Target="slides/slide136.xml"/><Relationship Id="rId1" Type="http://schemas.openxmlformats.org/officeDocument/2006/relationships/slide" Target="slides/slide10.xml"/><Relationship Id="rId6" Type="http://schemas.openxmlformats.org/officeDocument/2006/relationships/slide" Target="slides/slide30.xml"/><Relationship Id="rId11" Type="http://schemas.openxmlformats.org/officeDocument/2006/relationships/slide" Target="slides/slide118.xml"/><Relationship Id="rId24" Type="http://schemas.openxmlformats.org/officeDocument/2006/relationships/slide" Target="slides/slide131.xml"/><Relationship Id="rId5" Type="http://schemas.openxmlformats.org/officeDocument/2006/relationships/slide" Target="slides/slide27.xml"/><Relationship Id="rId15" Type="http://schemas.openxmlformats.org/officeDocument/2006/relationships/slide" Target="slides/slide122.xml"/><Relationship Id="rId23" Type="http://schemas.openxmlformats.org/officeDocument/2006/relationships/slide" Target="slides/slide130.xml"/><Relationship Id="rId28" Type="http://schemas.openxmlformats.org/officeDocument/2006/relationships/slide" Target="slides/slide135.xml"/><Relationship Id="rId10" Type="http://schemas.openxmlformats.org/officeDocument/2006/relationships/slide" Target="slides/slide117.xml"/><Relationship Id="rId19" Type="http://schemas.openxmlformats.org/officeDocument/2006/relationships/slide" Target="slides/slide126.xml"/><Relationship Id="rId4" Type="http://schemas.openxmlformats.org/officeDocument/2006/relationships/slide" Target="slides/slide18.xml"/><Relationship Id="rId9" Type="http://schemas.openxmlformats.org/officeDocument/2006/relationships/slide" Target="slides/slide116.xml"/><Relationship Id="rId14" Type="http://schemas.openxmlformats.org/officeDocument/2006/relationships/slide" Target="slides/slide121.xml"/><Relationship Id="rId22" Type="http://schemas.openxmlformats.org/officeDocument/2006/relationships/slide" Target="slides/slide129.xml"/><Relationship Id="rId27" Type="http://schemas.openxmlformats.org/officeDocument/2006/relationships/slide" Target="slides/slide134.xml"/><Relationship Id="rId30" Type="http://schemas.openxmlformats.org/officeDocument/2006/relationships/slide" Target="slides/slide137.xml"/></Relationships>
</file>

<file path=ppt/diagrams/_rels/data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4F13F-1219-4E25-BAC1-BDA9BAA4B7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C0554164-5A05-4B08-9752-0EB8D08CA30C}">
      <dgm:prSet phldrT="[テキスト]"/>
      <dgm:spPr/>
      <dgm:t>
        <a:bodyPr/>
        <a:lstStyle/>
        <a:p>
          <a:r>
            <a:rPr lang="en-US" altLang="ja-JP" u="none" dirty="0"/>
            <a:t>Element of Trust in the data-driven society</a:t>
          </a:r>
          <a:endParaRPr kumimoji="1" lang="ja-JP" altLang="en-US" u="none" dirty="0"/>
        </a:p>
      </dgm:t>
    </dgm:pt>
    <dgm:pt modelId="{336E0AC9-71E8-40E0-84FF-D38F9FE70302}" type="parTrans" cxnId="{E1311DE2-0FA0-41E3-885D-5A188DF0A270}">
      <dgm:prSet/>
      <dgm:spPr/>
      <dgm:t>
        <a:bodyPr/>
        <a:lstStyle/>
        <a:p>
          <a:endParaRPr kumimoji="1" lang="ja-JP" altLang="en-US"/>
        </a:p>
      </dgm:t>
    </dgm:pt>
    <dgm:pt modelId="{8BEBE5CE-E4C6-4100-8210-312B99020C7A}" type="sibTrans" cxnId="{E1311DE2-0FA0-41E3-885D-5A188DF0A270}">
      <dgm:prSet/>
      <dgm:spPr/>
      <dgm:t>
        <a:bodyPr/>
        <a:lstStyle/>
        <a:p>
          <a:endParaRPr kumimoji="1" lang="ja-JP" altLang="en-US"/>
        </a:p>
      </dgm:t>
    </dgm:pt>
    <dgm:pt modelId="{3849250A-49D2-4BA7-82AB-3C3C8350AA0B}">
      <dgm:prSet/>
      <dgm:spPr/>
      <dgm:t>
        <a:bodyPr/>
        <a:lstStyle/>
        <a:p>
          <a:r>
            <a:rPr kumimoji="1" lang="en-US" altLang="ja-JP" dirty="0"/>
            <a:t>Service quality</a:t>
          </a:r>
        </a:p>
      </dgm:t>
    </dgm:pt>
    <dgm:pt modelId="{D9085843-FCA4-4526-8A79-EB62A7E11D46}" type="parTrans" cxnId="{328BCEBF-B39F-4E19-BAC4-001525249A9E}">
      <dgm:prSet/>
      <dgm:spPr/>
      <dgm:t>
        <a:bodyPr/>
        <a:lstStyle/>
        <a:p>
          <a:endParaRPr kumimoji="1" lang="ja-JP" altLang="en-US"/>
        </a:p>
      </dgm:t>
    </dgm:pt>
    <dgm:pt modelId="{92D702B3-7383-4C49-8924-B7D36B48D797}" type="sibTrans" cxnId="{328BCEBF-B39F-4E19-BAC4-001525249A9E}">
      <dgm:prSet/>
      <dgm:spPr/>
      <dgm:t>
        <a:bodyPr/>
        <a:lstStyle/>
        <a:p>
          <a:endParaRPr kumimoji="1" lang="ja-JP" altLang="en-US"/>
        </a:p>
      </dgm:t>
    </dgm:pt>
    <dgm:pt modelId="{12FCD444-3743-485C-A7BE-A474B5421A4D}">
      <dgm:prSet/>
      <dgm:spPr/>
      <dgm:t>
        <a:bodyPr/>
        <a:lstStyle/>
        <a:p>
          <a:r>
            <a:rPr lang="en-US" altLang="ja-JP" dirty="0"/>
            <a:t>Ethics</a:t>
          </a:r>
        </a:p>
      </dgm:t>
    </dgm:pt>
    <dgm:pt modelId="{42A0D18B-24BD-406F-A8C2-EA95346CADA2}" type="parTrans" cxnId="{D2E6703F-8A8E-4035-8557-AA349BBFA558}">
      <dgm:prSet/>
      <dgm:spPr/>
      <dgm:t>
        <a:bodyPr/>
        <a:lstStyle/>
        <a:p>
          <a:endParaRPr kumimoji="1" lang="ja-JP" altLang="en-US"/>
        </a:p>
      </dgm:t>
    </dgm:pt>
    <dgm:pt modelId="{E08CCF38-9332-481D-83D1-A2D4DEF5C677}" type="sibTrans" cxnId="{D2E6703F-8A8E-4035-8557-AA349BBFA558}">
      <dgm:prSet/>
      <dgm:spPr/>
      <dgm:t>
        <a:bodyPr/>
        <a:lstStyle/>
        <a:p>
          <a:endParaRPr kumimoji="1" lang="ja-JP" altLang="en-US"/>
        </a:p>
      </dgm:t>
    </dgm:pt>
    <dgm:pt modelId="{593F3E51-BD8F-41EB-809F-71A519C600BC}">
      <dgm:prSet/>
      <dgm:spPr/>
      <dgm:t>
        <a:bodyPr/>
        <a:lstStyle/>
        <a:p>
          <a:r>
            <a:rPr kumimoji="1" lang="en-US" altLang="ja-JP" dirty="0"/>
            <a:t>Transparency</a:t>
          </a:r>
        </a:p>
      </dgm:t>
    </dgm:pt>
    <dgm:pt modelId="{895B5FD4-DD10-4994-BEE3-3AFBA71EEBB0}" type="parTrans" cxnId="{720F65CF-91DD-466F-9137-1DBB8884036D}">
      <dgm:prSet/>
      <dgm:spPr/>
      <dgm:t>
        <a:bodyPr/>
        <a:lstStyle/>
        <a:p>
          <a:endParaRPr kumimoji="1" lang="ja-JP" altLang="en-US"/>
        </a:p>
      </dgm:t>
    </dgm:pt>
    <dgm:pt modelId="{5C69FEC7-1EA1-41A5-B38B-A778BF17C5A0}" type="sibTrans" cxnId="{720F65CF-91DD-466F-9137-1DBB8884036D}">
      <dgm:prSet/>
      <dgm:spPr/>
      <dgm:t>
        <a:bodyPr/>
        <a:lstStyle/>
        <a:p>
          <a:endParaRPr kumimoji="1" lang="ja-JP" altLang="en-US"/>
        </a:p>
      </dgm:t>
    </dgm:pt>
    <dgm:pt modelId="{3E461E46-C6A8-4205-9F8E-C97B69A82274}">
      <dgm:prSet/>
      <dgm:spPr/>
      <dgm:t>
        <a:bodyPr/>
        <a:lstStyle/>
        <a:p>
          <a:r>
            <a:rPr lang="en-US" altLang="ja-JP" dirty="0"/>
            <a:t>Accountability</a:t>
          </a:r>
        </a:p>
      </dgm:t>
    </dgm:pt>
    <dgm:pt modelId="{820C0738-5523-4079-BB48-8C128BE2871C}" type="parTrans" cxnId="{FC0EA5B2-284B-4AE1-84F1-5630B3147D5E}">
      <dgm:prSet/>
      <dgm:spPr/>
      <dgm:t>
        <a:bodyPr/>
        <a:lstStyle/>
        <a:p>
          <a:endParaRPr kumimoji="1" lang="ja-JP" altLang="en-US"/>
        </a:p>
      </dgm:t>
    </dgm:pt>
    <dgm:pt modelId="{D9BB973A-A1B1-4FB5-A18D-9592D129C319}" type="sibTrans" cxnId="{FC0EA5B2-284B-4AE1-84F1-5630B3147D5E}">
      <dgm:prSet/>
      <dgm:spPr/>
      <dgm:t>
        <a:bodyPr/>
        <a:lstStyle/>
        <a:p>
          <a:endParaRPr kumimoji="1" lang="ja-JP" altLang="en-US"/>
        </a:p>
      </dgm:t>
    </dgm:pt>
    <dgm:pt modelId="{ACA5BB9E-AA2F-41F6-82EA-19C24D560C09}">
      <dgm:prSet/>
      <dgm:spPr/>
      <dgm:t>
        <a:bodyPr/>
        <a:lstStyle/>
        <a:p>
          <a:r>
            <a:rPr lang="en-US" altLang="ja-JP" dirty="0"/>
            <a:t>Privacy</a:t>
          </a:r>
          <a:r>
            <a:rPr lang="ja-JP" altLang="en-US" dirty="0"/>
            <a:t> </a:t>
          </a:r>
          <a:r>
            <a:rPr lang="en-US" altLang="ja-JP" dirty="0"/>
            <a:t>protection</a:t>
          </a:r>
        </a:p>
      </dgm:t>
    </dgm:pt>
    <dgm:pt modelId="{5CB7030B-5072-4F27-952B-53AEC167D8BF}" type="parTrans" cxnId="{D0BE5A66-2AD8-4C86-974B-250D8F955412}">
      <dgm:prSet/>
      <dgm:spPr/>
      <dgm:t>
        <a:bodyPr/>
        <a:lstStyle/>
        <a:p>
          <a:endParaRPr kumimoji="1" lang="ja-JP" altLang="en-US"/>
        </a:p>
      </dgm:t>
    </dgm:pt>
    <dgm:pt modelId="{97DC933D-9BBB-44A7-B825-2F8F216C0FC5}" type="sibTrans" cxnId="{D0BE5A66-2AD8-4C86-974B-250D8F955412}">
      <dgm:prSet/>
      <dgm:spPr/>
      <dgm:t>
        <a:bodyPr/>
        <a:lstStyle/>
        <a:p>
          <a:endParaRPr kumimoji="1" lang="ja-JP" altLang="en-US"/>
        </a:p>
      </dgm:t>
    </dgm:pt>
    <dgm:pt modelId="{CCD37189-6DD1-442F-946E-25BD5BAE085E}">
      <dgm:prSet/>
      <dgm:spPr/>
      <dgm:t>
        <a:bodyPr/>
        <a:lstStyle/>
        <a:p>
          <a:r>
            <a:rPr lang="en-US" altLang="ja-JP" dirty="0"/>
            <a:t>Security</a:t>
          </a:r>
        </a:p>
      </dgm:t>
    </dgm:pt>
    <dgm:pt modelId="{B53463B8-6392-450F-922F-E92FBA9B7DDF}" type="parTrans" cxnId="{D004E62D-1CB4-4A45-9790-7FE045C7C537}">
      <dgm:prSet/>
      <dgm:spPr/>
      <dgm:t>
        <a:bodyPr/>
        <a:lstStyle/>
        <a:p>
          <a:endParaRPr kumimoji="1" lang="ja-JP" altLang="en-US"/>
        </a:p>
      </dgm:t>
    </dgm:pt>
    <dgm:pt modelId="{35AE56CA-2AA1-468D-AB3F-422A31D4324B}" type="sibTrans" cxnId="{D004E62D-1CB4-4A45-9790-7FE045C7C537}">
      <dgm:prSet/>
      <dgm:spPr/>
      <dgm:t>
        <a:bodyPr/>
        <a:lstStyle/>
        <a:p>
          <a:endParaRPr kumimoji="1" lang="ja-JP" altLang="en-US"/>
        </a:p>
      </dgm:t>
    </dgm:pt>
    <dgm:pt modelId="{B59715A8-245C-4BD9-A773-D669AE327027}">
      <dgm:prSet/>
      <dgm:spPr/>
      <dgm:t>
        <a:bodyPr/>
        <a:lstStyle/>
        <a:p>
          <a:r>
            <a:rPr lang="en-US" altLang="ja-JP" dirty="0">
              <a:solidFill>
                <a:schemeClr val="accent2"/>
              </a:solidFill>
            </a:rPr>
            <a:t>Data quality</a:t>
          </a:r>
        </a:p>
      </dgm:t>
    </dgm:pt>
    <dgm:pt modelId="{8C68C079-A6DD-4812-AEDA-0A44A2776EC0}" type="parTrans" cxnId="{F1C9886A-3009-45E3-AA6D-C684D4BF92FC}">
      <dgm:prSet/>
      <dgm:spPr/>
      <dgm:t>
        <a:bodyPr/>
        <a:lstStyle/>
        <a:p>
          <a:endParaRPr kumimoji="1" lang="ja-JP" altLang="en-US"/>
        </a:p>
      </dgm:t>
    </dgm:pt>
    <dgm:pt modelId="{F65B8CD7-0627-4FFE-A0C0-84C21E2596BA}" type="sibTrans" cxnId="{F1C9886A-3009-45E3-AA6D-C684D4BF92FC}">
      <dgm:prSet/>
      <dgm:spPr/>
      <dgm:t>
        <a:bodyPr/>
        <a:lstStyle/>
        <a:p>
          <a:endParaRPr kumimoji="1" lang="ja-JP" altLang="en-US"/>
        </a:p>
      </dgm:t>
    </dgm:pt>
    <dgm:pt modelId="{1147EFE7-B84A-4781-870C-8D85DD292339}">
      <dgm:prSet/>
      <dgm:spPr/>
      <dgm:t>
        <a:bodyPr/>
        <a:lstStyle/>
        <a:p>
          <a:r>
            <a:rPr lang="en-US" altLang="ja-JP" dirty="0"/>
            <a:t>Partnership and collaboration</a:t>
          </a:r>
        </a:p>
      </dgm:t>
    </dgm:pt>
    <dgm:pt modelId="{D7489728-80E6-47C1-AC41-22062FE04BDB}" type="parTrans" cxnId="{B28085F0-803F-4469-9CCA-61257768A709}">
      <dgm:prSet/>
      <dgm:spPr/>
      <dgm:t>
        <a:bodyPr/>
        <a:lstStyle/>
        <a:p>
          <a:endParaRPr kumimoji="1" lang="ja-JP" altLang="en-US"/>
        </a:p>
      </dgm:t>
    </dgm:pt>
    <dgm:pt modelId="{4C3C4461-858C-4DC5-9F86-C90837C5C646}" type="sibTrans" cxnId="{B28085F0-803F-4469-9CCA-61257768A709}">
      <dgm:prSet/>
      <dgm:spPr/>
      <dgm:t>
        <a:bodyPr/>
        <a:lstStyle/>
        <a:p>
          <a:endParaRPr kumimoji="1" lang="ja-JP" altLang="en-US"/>
        </a:p>
      </dgm:t>
    </dgm:pt>
    <dgm:pt modelId="{00759573-70FB-44F2-B885-0397E316BBA0}" type="pres">
      <dgm:prSet presAssocID="{A2D4F13F-1219-4E25-BAC1-BDA9BAA4B747}" presName="Name0" presStyleCnt="0">
        <dgm:presLayoutVars>
          <dgm:dir/>
          <dgm:animLvl val="lvl"/>
          <dgm:resizeHandles val="exact"/>
        </dgm:presLayoutVars>
      </dgm:prSet>
      <dgm:spPr/>
    </dgm:pt>
    <dgm:pt modelId="{F4F15B2A-9241-48E1-A285-35E14EAA241C}" type="pres">
      <dgm:prSet presAssocID="{C0554164-5A05-4B08-9752-0EB8D08CA30C}" presName="composite" presStyleCnt="0"/>
      <dgm:spPr/>
    </dgm:pt>
    <dgm:pt modelId="{7E974050-069A-42D0-AA5E-F3770101C71A}" type="pres">
      <dgm:prSet presAssocID="{C0554164-5A05-4B08-9752-0EB8D08CA30C}" presName="parTx" presStyleLbl="alignNode1" presStyleIdx="0" presStyleCnt="1" custLinFactNeighborY="-42">
        <dgm:presLayoutVars>
          <dgm:chMax val="0"/>
          <dgm:chPref val="0"/>
          <dgm:bulletEnabled val="1"/>
        </dgm:presLayoutVars>
      </dgm:prSet>
      <dgm:spPr/>
    </dgm:pt>
    <dgm:pt modelId="{E2ECAEC4-8C28-494F-80EC-E782DE9FBD03}" type="pres">
      <dgm:prSet presAssocID="{C0554164-5A05-4B08-9752-0EB8D08CA30C}" presName="desTx" presStyleLbl="alignAccFollowNode1" presStyleIdx="0" presStyleCnt="1" custLinFactNeighborX="48" custLinFactNeighborY="-1795">
        <dgm:presLayoutVars>
          <dgm:bulletEnabled val="1"/>
        </dgm:presLayoutVars>
      </dgm:prSet>
      <dgm:spPr/>
    </dgm:pt>
  </dgm:ptLst>
  <dgm:cxnLst>
    <dgm:cxn modelId="{496E1311-9E99-4DCD-BA28-B001990AF257}" type="presOf" srcId="{ACA5BB9E-AA2F-41F6-82EA-19C24D560C09}" destId="{E2ECAEC4-8C28-494F-80EC-E782DE9FBD03}" srcOrd="0" destOrd="4" presId="urn:microsoft.com/office/officeart/2005/8/layout/hList1"/>
    <dgm:cxn modelId="{72C35314-3652-4B39-8FA8-1BB973538221}" type="presOf" srcId="{12FCD444-3743-485C-A7BE-A474B5421A4D}" destId="{E2ECAEC4-8C28-494F-80EC-E782DE9FBD03}" srcOrd="0" destOrd="1" presId="urn:microsoft.com/office/officeart/2005/8/layout/hList1"/>
    <dgm:cxn modelId="{69C1E11F-CB66-40ED-BD0F-A6B906CB059F}" type="presOf" srcId="{A2D4F13F-1219-4E25-BAC1-BDA9BAA4B747}" destId="{00759573-70FB-44F2-B885-0397E316BBA0}" srcOrd="0" destOrd="0" presId="urn:microsoft.com/office/officeart/2005/8/layout/hList1"/>
    <dgm:cxn modelId="{D004E62D-1CB4-4A45-9790-7FE045C7C537}" srcId="{C0554164-5A05-4B08-9752-0EB8D08CA30C}" destId="{CCD37189-6DD1-442F-946E-25BD5BAE085E}" srcOrd="5" destOrd="0" parTransId="{B53463B8-6392-450F-922F-E92FBA9B7DDF}" sibTransId="{35AE56CA-2AA1-468D-AB3F-422A31D4324B}"/>
    <dgm:cxn modelId="{D2E6703F-8A8E-4035-8557-AA349BBFA558}" srcId="{C0554164-5A05-4B08-9752-0EB8D08CA30C}" destId="{12FCD444-3743-485C-A7BE-A474B5421A4D}" srcOrd="1" destOrd="0" parTransId="{42A0D18B-24BD-406F-A8C2-EA95346CADA2}" sibTransId="{E08CCF38-9332-481D-83D1-A2D4DEF5C677}"/>
    <dgm:cxn modelId="{D0BE5A66-2AD8-4C86-974B-250D8F955412}" srcId="{C0554164-5A05-4B08-9752-0EB8D08CA30C}" destId="{ACA5BB9E-AA2F-41F6-82EA-19C24D560C09}" srcOrd="4" destOrd="0" parTransId="{5CB7030B-5072-4F27-952B-53AEC167D8BF}" sibTransId="{97DC933D-9BBB-44A7-B825-2F8F216C0FC5}"/>
    <dgm:cxn modelId="{3BD79168-74C8-4BFB-BC3D-4A26C1EE6C1E}" type="presOf" srcId="{3E461E46-C6A8-4205-9F8E-C97B69A82274}" destId="{E2ECAEC4-8C28-494F-80EC-E782DE9FBD03}" srcOrd="0" destOrd="3" presId="urn:microsoft.com/office/officeart/2005/8/layout/hList1"/>
    <dgm:cxn modelId="{F1C9886A-3009-45E3-AA6D-C684D4BF92FC}" srcId="{C0554164-5A05-4B08-9752-0EB8D08CA30C}" destId="{B59715A8-245C-4BD9-A773-D669AE327027}" srcOrd="6" destOrd="0" parTransId="{8C68C079-A6DD-4812-AEDA-0A44A2776EC0}" sibTransId="{F65B8CD7-0627-4FFE-A0C0-84C21E2596BA}"/>
    <dgm:cxn modelId="{311F194E-6C31-4039-B305-605EA2AB0210}" type="presOf" srcId="{B59715A8-245C-4BD9-A773-D669AE327027}" destId="{E2ECAEC4-8C28-494F-80EC-E782DE9FBD03}" srcOrd="0" destOrd="6" presId="urn:microsoft.com/office/officeart/2005/8/layout/hList1"/>
    <dgm:cxn modelId="{418A506E-EA03-4062-A081-FE9CF95F6F18}" type="presOf" srcId="{593F3E51-BD8F-41EB-809F-71A519C600BC}" destId="{E2ECAEC4-8C28-494F-80EC-E782DE9FBD03}" srcOrd="0" destOrd="2" presId="urn:microsoft.com/office/officeart/2005/8/layout/hList1"/>
    <dgm:cxn modelId="{EF910A7B-01E3-4FBC-B0ED-7EB5CC9D61B1}" type="presOf" srcId="{1147EFE7-B84A-4781-870C-8D85DD292339}" destId="{E2ECAEC4-8C28-494F-80EC-E782DE9FBD03}" srcOrd="0" destOrd="7" presId="urn:microsoft.com/office/officeart/2005/8/layout/hList1"/>
    <dgm:cxn modelId="{DBA6E986-0D86-4A62-AEA1-943092E87D26}" type="presOf" srcId="{C0554164-5A05-4B08-9752-0EB8D08CA30C}" destId="{7E974050-069A-42D0-AA5E-F3770101C71A}" srcOrd="0" destOrd="0" presId="urn:microsoft.com/office/officeart/2005/8/layout/hList1"/>
    <dgm:cxn modelId="{FC0EA5B2-284B-4AE1-84F1-5630B3147D5E}" srcId="{C0554164-5A05-4B08-9752-0EB8D08CA30C}" destId="{3E461E46-C6A8-4205-9F8E-C97B69A82274}" srcOrd="3" destOrd="0" parTransId="{820C0738-5523-4079-BB48-8C128BE2871C}" sibTransId="{D9BB973A-A1B1-4FB5-A18D-9592D129C319}"/>
    <dgm:cxn modelId="{328BCEBF-B39F-4E19-BAC4-001525249A9E}" srcId="{C0554164-5A05-4B08-9752-0EB8D08CA30C}" destId="{3849250A-49D2-4BA7-82AB-3C3C8350AA0B}" srcOrd="0" destOrd="0" parTransId="{D9085843-FCA4-4526-8A79-EB62A7E11D46}" sibTransId="{92D702B3-7383-4C49-8924-B7D36B48D797}"/>
    <dgm:cxn modelId="{720F65CF-91DD-466F-9137-1DBB8884036D}" srcId="{C0554164-5A05-4B08-9752-0EB8D08CA30C}" destId="{593F3E51-BD8F-41EB-809F-71A519C600BC}" srcOrd="2" destOrd="0" parTransId="{895B5FD4-DD10-4994-BEE3-3AFBA71EEBB0}" sibTransId="{5C69FEC7-1EA1-41A5-B38B-A778BF17C5A0}"/>
    <dgm:cxn modelId="{2DC633D6-188E-4E90-BB56-6F3191281E36}" type="presOf" srcId="{3849250A-49D2-4BA7-82AB-3C3C8350AA0B}" destId="{E2ECAEC4-8C28-494F-80EC-E782DE9FBD03}" srcOrd="0" destOrd="0" presId="urn:microsoft.com/office/officeart/2005/8/layout/hList1"/>
    <dgm:cxn modelId="{E1311DE2-0FA0-41E3-885D-5A188DF0A270}" srcId="{A2D4F13F-1219-4E25-BAC1-BDA9BAA4B747}" destId="{C0554164-5A05-4B08-9752-0EB8D08CA30C}" srcOrd="0" destOrd="0" parTransId="{336E0AC9-71E8-40E0-84FF-D38F9FE70302}" sibTransId="{8BEBE5CE-E4C6-4100-8210-312B99020C7A}"/>
    <dgm:cxn modelId="{B28085F0-803F-4469-9CCA-61257768A709}" srcId="{C0554164-5A05-4B08-9752-0EB8D08CA30C}" destId="{1147EFE7-B84A-4781-870C-8D85DD292339}" srcOrd="7" destOrd="0" parTransId="{D7489728-80E6-47C1-AC41-22062FE04BDB}" sibTransId="{4C3C4461-858C-4DC5-9F86-C90837C5C646}"/>
    <dgm:cxn modelId="{0939A0F4-D000-402C-8CF6-5C15C470D2C7}" type="presOf" srcId="{CCD37189-6DD1-442F-946E-25BD5BAE085E}" destId="{E2ECAEC4-8C28-494F-80EC-E782DE9FBD03}" srcOrd="0" destOrd="5" presId="urn:microsoft.com/office/officeart/2005/8/layout/hList1"/>
    <dgm:cxn modelId="{A9CC3220-F42B-4E96-885A-E4EF720E6730}" type="presParOf" srcId="{00759573-70FB-44F2-B885-0397E316BBA0}" destId="{F4F15B2A-9241-48E1-A285-35E14EAA241C}" srcOrd="0" destOrd="0" presId="urn:microsoft.com/office/officeart/2005/8/layout/hList1"/>
    <dgm:cxn modelId="{EB0E3FF5-CB93-4B70-AB5A-9DD850274896}" type="presParOf" srcId="{F4F15B2A-9241-48E1-A285-35E14EAA241C}" destId="{7E974050-069A-42D0-AA5E-F3770101C71A}" srcOrd="0" destOrd="0" presId="urn:microsoft.com/office/officeart/2005/8/layout/hList1"/>
    <dgm:cxn modelId="{D478E897-6B0F-47A3-9E5D-6779D7BA3CDD}" type="presParOf" srcId="{F4F15B2A-9241-48E1-A285-35E14EAA241C}" destId="{E2ECAEC4-8C28-494F-80EC-E782DE9FBD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ja-JP" dirty="0"/>
            <a:t>Develop comprehensive processes and robust data models to efficiently identify and address the root causes of errors. </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ja-JP" dirty="0"/>
            <a:t>By addressing errors effectively and ensuring high-quality data processing, this workflow enhances the accuracy and trustworthiness of services. </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ja-JP" dirty="0"/>
            <a:t>Errors such as data inconsistencies, mismatches, or incomplete records can arise, leading to disruptions in the processing pipeline. </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CBF232F3-2CB3-4E5C-A1F0-B97E812F91FB}">
      <dgm:prSet phldrT="[テキスト]"/>
      <dgm:spPr/>
      <dgm:t>
        <a:bodyPr/>
        <a:lstStyle/>
        <a:p>
          <a:r>
            <a:rPr kumimoji="1" lang="en-US" altLang="ja-JP" dirty="0"/>
            <a:t>These challenges make it difficult to maintain the reliability and accuracy in processed data. </a:t>
          </a:r>
          <a:endParaRPr kumimoji="1" lang="ja-JP" altLang="en-US" dirty="0"/>
        </a:p>
      </dgm:t>
    </dgm:pt>
    <dgm:pt modelId="{6747C20B-0E59-4B4E-B9EA-72E093D1EEB0}" type="parTrans" cxnId="{C8197816-1F9F-47C0-B217-3779D6DBCB18}">
      <dgm:prSet/>
      <dgm:spPr/>
      <dgm:t>
        <a:bodyPr/>
        <a:lstStyle/>
        <a:p>
          <a:endParaRPr kumimoji="1" lang="ja-JP" altLang="en-US"/>
        </a:p>
      </dgm:t>
    </dgm:pt>
    <dgm:pt modelId="{9C535D55-34B8-4907-A912-8883D5F3361C}" type="sibTrans" cxnId="{C8197816-1F9F-47C0-B217-3779D6DBCB18}">
      <dgm:prSet/>
      <dgm:spPr/>
      <dgm:t>
        <a:bodyPr/>
        <a:lstStyle/>
        <a:p>
          <a:endParaRPr kumimoji="1" lang="ja-JP" altLang="en-US"/>
        </a:p>
      </dgm:t>
    </dgm:pt>
    <dgm:pt modelId="{1DC5E966-C09A-4FCA-877B-086D4A13B500}">
      <dgm:prSet phldrT="[テキスト]"/>
      <dgm:spPr/>
      <dgm:t>
        <a:bodyPr/>
        <a:lstStyle/>
        <a:p>
          <a:r>
            <a:rPr kumimoji="1" lang="en-US" altLang="ja-JP" dirty="0"/>
            <a:t>Additionally, identifying root causes of errors can be time-consuming without robust diagnostic tools or clear process models.</a:t>
          </a:r>
          <a:endParaRPr kumimoji="1" lang="ja-JP" altLang="en-US" dirty="0"/>
        </a:p>
      </dgm:t>
    </dgm:pt>
    <dgm:pt modelId="{840ED754-F410-4F0E-9446-B0B06E632F35}" type="parTrans" cxnId="{08AEB2CC-9C5F-4256-A150-C3713006FD90}">
      <dgm:prSet/>
      <dgm:spPr/>
      <dgm:t>
        <a:bodyPr/>
        <a:lstStyle/>
        <a:p>
          <a:endParaRPr kumimoji="1" lang="ja-JP" altLang="en-US"/>
        </a:p>
      </dgm:t>
    </dgm:pt>
    <dgm:pt modelId="{D19B9F05-D06C-44F8-B7A6-71BA725F56C4}" type="sibTrans" cxnId="{08AEB2CC-9C5F-4256-A150-C3713006FD90}">
      <dgm:prSet/>
      <dgm:spPr/>
      <dgm:t>
        <a:bodyPr/>
        <a:lstStyle/>
        <a:p>
          <a:endParaRPr kumimoji="1" lang="ja-JP" altLang="en-US"/>
        </a:p>
      </dgm:t>
    </dgm:pt>
    <dgm:pt modelId="{8EB997D6-8287-41BF-87CC-31583ACC6FD0}">
      <dgm:prSet phldrT="[テキスト]"/>
      <dgm:spPr/>
      <dgm:t>
        <a:bodyPr/>
        <a:lstStyle/>
        <a:p>
          <a:r>
            <a:rPr kumimoji="1" lang="en-US" altLang="ja-JP" dirty="0"/>
            <a:t>The workflow must support real-time monitoring and diagnostics, enabling quicker error resolution and minimizing service disruptions.</a:t>
          </a:r>
          <a:endParaRPr kumimoji="1" lang="ja-JP" altLang="en-US" dirty="0"/>
        </a:p>
      </dgm:t>
    </dgm:pt>
    <dgm:pt modelId="{C4A9E277-DC8F-4F8F-865E-120BBDD2E5BA}" type="parTrans" cxnId="{6B8D4FCA-6FF7-4E4D-9D89-B2074B9354EA}">
      <dgm:prSet/>
      <dgm:spPr/>
      <dgm:t>
        <a:bodyPr/>
        <a:lstStyle/>
        <a:p>
          <a:endParaRPr kumimoji="1" lang="ja-JP" altLang="en-US"/>
        </a:p>
      </dgm:t>
    </dgm:pt>
    <dgm:pt modelId="{4C68E5FD-28B7-4D1B-8D60-63DE23665C4C}" type="sibTrans" cxnId="{6B8D4FCA-6FF7-4E4D-9D89-B2074B9354EA}">
      <dgm:prSet/>
      <dgm:spPr/>
      <dgm:t>
        <a:bodyPr/>
        <a:lstStyle/>
        <a:p>
          <a:endParaRPr kumimoji="1" lang="ja-JP" altLang="en-US"/>
        </a:p>
      </dgm:t>
    </dgm:pt>
    <dgm:pt modelId="{729E275C-DCD5-4C05-8289-9845A71507A0}">
      <dgm:prSet phldrT="[テキスト]"/>
      <dgm:spPr/>
      <dgm:t>
        <a:bodyPr/>
        <a:lstStyle/>
        <a:p>
          <a:r>
            <a:rPr kumimoji="1" lang="en-US" altLang="ja-JP" dirty="0"/>
            <a:t>It builds customer confidence, reduces operational risks, and supports data-driven innovation, ultimately creating greater value for both the organization and its stakeholders.</a:t>
          </a:r>
          <a:endParaRPr kumimoji="1" lang="ja-JP" altLang="en-US" dirty="0"/>
        </a:p>
      </dgm:t>
    </dgm:pt>
    <dgm:pt modelId="{DFEC55D4-73B0-4FFB-9715-6F1D025D182A}" type="parTrans" cxnId="{D51FD112-F8EE-4FDB-957A-9FBF08CE58D4}">
      <dgm:prSet/>
      <dgm:spPr/>
      <dgm:t>
        <a:bodyPr/>
        <a:lstStyle/>
        <a:p>
          <a:endParaRPr kumimoji="1" lang="ja-JP" altLang="en-US"/>
        </a:p>
      </dgm:t>
    </dgm:pt>
    <dgm:pt modelId="{69C91DEF-B77A-4F1C-A481-424536F88DBB}" type="sibTrans" cxnId="{D51FD112-F8EE-4FDB-957A-9FBF08CE58D4}">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D51FD112-F8EE-4FDB-957A-9FBF08CE58D4}" srcId="{E280B937-8A34-45EC-B7BF-9FEA85459DC5}" destId="{729E275C-DCD5-4C05-8289-9845A71507A0}" srcOrd="1" destOrd="0" parTransId="{DFEC55D4-73B0-4FFB-9715-6F1D025D182A}" sibTransId="{69C91DEF-B77A-4F1C-A481-424536F88DBB}"/>
    <dgm:cxn modelId="{C8197816-1F9F-47C0-B217-3779D6DBCB18}" srcId="{789123C6-4374-4012-BDA4-83162ADD19A4}" destId="{CBF232F3-2CB3-4E5C-A1F0-B97E812F91FB}" srcOrd="1" destOrd="0" parTransId="{6747C20B-0E59-4B4E-B9EA-72E093D1EEB0}" sibTransId="{9C535D55-34B8-4907-A912-8883D5F3361C}"/>
    <dgm:cxn modelId="{E7CB8C17-BE8B-449B-8A55-365E7BEAE27B}" type="presOf" srcId="{8EB997D6-8287-41BF-87CC-31583ACC6FD0}" destId="{7FD15CE0-B1F5-4B4A-AFD6-D956B0F2BAA7}" srcOrd="0" destOrd="1" presId="urn:microsoft.com/office/officeart/2005/8/layout/process3"/>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8F6BC371-1080-46C7-B573-9E475D646BEE}" type="presOf" srcId="{1DC5E966-C09A-4FCA-877B-086D4A13B500}" destId="{98A54323-D748-4745-B3F2-E30D3D63614B}" srcOrd="0" destOrd="2" presId="urn:microsoft.com/office/officeart/2005/8/layout/process3"/>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C6AC0D8B-8545-4D34-993C-A76D2DA3EACD}" type="presOf" srcId="{CBF232F3-2CB3-4E5C-A1F0-B97E812F91FB}" destId="{98A54323-D748-4745-B3F2-E30D3D63614B}" srcOrd="0" destOrd="1" presId="urn:microsoft.com/office/officeart/2005/8/layout/process3"/>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6B8D4FCA-6FF7-4E4D-9D89-B2074B9354EA}" srcId="{969B7560-A332-4193-96B4-0C23EA6EEEEC}" destId="{8EB997D6-8287-41BF-87CC-31583ACC6FD0}" srcOrd="1" destOrd="0" parTransId="{C4A9E277-DC8F-4F8F-865E-120BBDD2E5BA}" sibTransId="{4C68E5FD-28B7-4D1B-8D60-63DE23665C4C}"/>
    <dgm:cxn modelId="{08AEB2CC-9C5F-4256-A150-C3713006FD90}" srcId="{789123C6-4374-4012-BDA4-83162ADD19A4}" destId="{1DC5E966-C09A-4FCA-877B-086D4A13B500}" srcOrd="2" destOrd="0" parTransId="{840ED754-F410-4F0E-9446-B0B06E632F35}" sibTransId="{D19B9F05-D06C-44F8-B7A6-71BA725F56C4}"/>
    <dgm:cxn modelId="{EDE0FBD4-4EA9-478E-9E10-814A207515DD}" type="presOf" srcId="{1B58A692-AD17-470B-B7A0-E488CC86F602}" destId="{8E4476DF-8C77-4CBC-96FC-78FA33F81230}" srcOrd="0" destOrd="0" presId="urn:microsoft.com/office/officeart/2005/8/layout/process3"/>
    <dgm:cxn modelId="{4DD373F2-41D8-4C0F-B2E4-F61C76F2E5FA}" type="presOf" srcId="{729E275C-DCD5-4C05-8289-9845A71507A0}" destId="{9FEF4C9E-0C8B-41D6-8F0C-C285A73E6F1E}" srcOrd="0" destOrd="1"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en-US" dirty="0"/>
            <a:t>Accurate and Reliable Answers: AI systems should aim to provide correct and precise responses to user queries.
Supporting Reference Information: Outputs should include verifiable sources or reasoning to build trust and ensure transparency in the decision-making process.</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ja-JP" dirty="0"/>
            <a:t>High Service  Level: By providing accurate, fast, and contextually relevant responses, the system can achieve high user satisfaction and operational excellence.
Trust: Delivering reliable, unbiased, and transparent outputs fosters long-term trust in the AI system among users and stakeholders.</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ja-JP" dirty="0"/>
            <a:t>Hallucination: AI models may generate false or inaccurate outputs, particularly when data is limited or unclear.
Outputs may show societal and/or data biases, raising issues of fairness, inclusion, and ethics.
The time, resources, and oversight needed for training and relearning are high, potentially reducing scalability.</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ja-JP" dirty="0"/>
            <a:t>High Service Levels: Deliver outputs that meet or exceed user expectations in terms of reliability, accuracy, and usability.
Trust and Credibility: Foster confidence among users, stakeholders, and society by ensuring ethical and transparent operation of the AI system</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en-US" dirty="0"/>
            <a:t>AI system may produce inaccurate or inappropriate responses, reducing user trust and system reliability. </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DFD44475-13C1-4082-948E-E99571E0A15A}">
      <dgm:prSet phldrT="[テキスト]"/>
      <dgm:spPr/>
      <dgm:t>
        <a:bodyPr/>
        <a:lstStyle/>
        <a:p>
          <a:r>
            <a:rPr kumimoji="1" lang="en-US" altLang="en-US" dirty="0"/>
            <a:t>Preventing inaccurate or inappropriate outputs requires robust measures to address accuracy, ethics, and bias. </a:t>
          </a:r>
          <a:endParaRPr kumimoji="1" lang="ja-JP" altLang="en-US" dirty="0"/>
        </a:p>
      </dgm:t>
    </dgm:pt>
    <dgm:pt modelId="{8F98B043-77A0-46E3-A305-913FACCCCA7F}" type="parTrans" cxnId="{3CEE8FCA-0875-4C89-957F-9905CB2F6247}">
      <dgm:prSet/>
      <dgm:spPr/>
      <dgm:t>
        <a:bodyPr/>
        <a:lstStyle/>
        <a:p>
          <a:endParaRPr kumimoji="1" lang="ja-JP" altLang="en-US"/>
        </a:p>
      </dgm:t>
    </dgm:pt>
    <dgm:pt modelId="{ADE808BE-C71F-42FC-A7E5-95C3156878D6}" type="sibTrans" cxnId="{3CEE8FCA-0875-4C89-957F-9905CB2F6247}">
      <dgm:prSet/>
      <dgm:spPr/>
      <dgm:t>
        <a:bodyPr/>
        <a:lstStyle/>
        <a:p>
          <a:endParaRPr kumimoji="1" lang="ja-JP" altLang="en-US"/>
        </a:p>
      </dgm:t>
    </dgm:pt>
    <dgm:pt modelId="{729B55C8-C922-4357-9B70-A5E3B945D5D2}">
      <dgm:prSet phldrT="[テキスト]"/>
      <dgm:spPr/>
      <dgm:t>
        <a:bodyPr/>
        <a:lstStyle/>
        <a:p>
          <a:r>
            <a:rPr kumimoji="1" lang="en-US" altLang="en-US" dirty="0"/>
            <a:t>Outputs needing user confirmation should be flagged for clarity. Feedback loops are essential to prevent repeated errors and improve system performance.</a:t>
          </a:r>
          <a:endParaRPr kumimoji="1" lang="ja-JP" altLang="en-US" dirty="0"/>
        </a:p>
      </dgm:t>
    </dgm:pt>
    <dgm:pt modelId="{798B61BD-BBE4-4F07-B18A-5A220A0E5DEC}" type="parTrans" cxnId="{11F0D27B-70A0-4D6B-9BB1-EE9E940CD17D}">
      <dgm:prSet/>
      <dgm:spPr/>
      <dgm:t>
        <a:bodyPr/>
        <a:lstStyle/>
        <a:p>
          <a:endParaRPr kumimoji="1" lang="ja-JP" altLang="en-US"/>
        </a:p>
      </dgm:t>
    </dgm:pt>
    <dgm:pt modelId="{C71021FF-743E-48FE-8E8F-13A1F0DE6BD4}" type="sibTrans" cxnId="{11F0D27B-70A0-4D6B-9BB1-EE9E940CD17D}">
      <dgm:prSet/>
      <dgm:spPr/>
      <dgm:t>
        <a:bodyPr/>
        <a:lstStyle/>
        <a:p>
          <a:endParaRPr kumimoji="1" lang="ja-JP" altLang="en-US"/>
        </a:p>
      </dgm:t>
    </dgm:pt>
    <dgm:pt modelId="{270E55E8-0BC9-49D4-87BF-40C5CDE6EE1B}">
      <dgm:prSet phldrT="[テキスト]"/>
      <dgm:spPr/>
      <dgm:t>
        <a:bodyPr/>
        <a:lstStyle/>
        <a:p>
          <a:r>
            <a:rPr kumimoji="1" lang="en-US" altLang="en-US" dirty="0"/>
            <a:t>Outputs can deviate from authoritative definitions or standards, causing inconsistencies. </a:t>
          </a:r>
          <a:endParaRPr kumimoji="1" lang="ja-JP" altLang="en-US" dirty="0"/>
        </a:p>
      </dgm:t>
    </dgm:pt>
    <dgm:pt modelId="{496ABF53-EDBE-4CEE-B312-976267C73B23}" type="parTrans" cxnId="{DC78F577-A9A7-4A41-A7B3-F64AA4D9B60C}">
      <dgm:prSet/>
      <dgm:spPr/>
      <dgm:t>
        <a:bodyPr/>
        <a:lstStyle/>
        <a:p>
          <a:endParaRPr kumimoji="1" lang="ja-JP" altLang="en-US"/>
        </a:p>
      </dgm:t>
    </dgm:pt>
    <dgm:pt modelId="{BFC4C35E-90F5-4365-8EA6-441998EE9BF3}" type="sibTrans" cxnId="{DC78F577-A9A7-4A41-A7B3-F64AA4D9B60C}">
      <dgm:prSet/>
      <dgm:spPr/>
      <dgm:t>
        <a:bodyPr/>
        <a:lstStyle/>
        <a:p>
          <a:endParaRPr kumimoji="1" lang="ja-JP" altLang="en-US"/>
        </a:p>
      </dgm:t>
    </dgm:pt>
    <dgm:pt modelId="{F1A97FDE-FB77-445E-9850-4C7E1B36CECD}">
      <dgm:prSet phldrT="[テキスト]"/>
      <dgm:spPr/>
      <dgm:t>
        <a:bodyPr/>
        <a:lstStyle/>
        <a:p>
          <a:r>
            <a:rPr kumimoji="1" lang="en-US" altLang="en-US" dirty="0"/>
            <a:t>AI system requires robust mechanisms to detect, categorize, and correct errors.</a:t>
          </a:r>
          <a:endParaRPr kumimoji="1" lang="ja-JP" altLang="en-US" dirty="0"/>
        </a:p>
      </dgm:t>
    </dgm:pt>
    <dgm:pt modelId="{6E9388B3-9815-45DC-B2AF-E13F6ACD179D}" type="parTrans" cxnId="{469FD49F-25C9-4497-B1DA-F5BE172EF6C6}">
      <dgm:prSet/>
      <dgm:spPr/>
      <dgm:t>
        <a:bodyPr/>
        <a:lstStyle/>
        <a:p>
          <a:endParaRPr kumimoji="1" lang="ja-JP" altLang="en-US"/>
        </a:p>
      </dgm:t>
    </dgm:pt>
    <dgm:pt modelId="{73E05B95-5EF8-487C-84DD-4B5C14B4A976}" type="sibTrans" cxnId="{469FD49F-25C9-4497-B1DA-F5BE172EF6C6}">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906E8707-42E8-4806-80CB-25BDC2A23033}" type="presOf" srcId="{270E55E8-0BC9-49D4-87BF-40C5CDE6EE1B}" destId="{98A54323-D748-4745-B3F2-E30D3D63614B}" srcOrd="0" destOrd="1" presId="urn:microsoft.com/office/officeart/2005/8/layout/process3"/>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C4C75138-04B7-44C3-BDCB-C3FA80B4F45F}" type="presOf" srcId="{729B55C8-C922-4357-9B70-A5E3B945D5D2}" destId="{7FD15CE0-B1F5-4B4A-AFD6-D956B0F2BAA7}" srcOrd="0" destOrd="1"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C214505F-0A6A-4ED1-8295-A0A686140004}" type="presOf" srcId="{F1A97FDE-FB77-445E-9850-4C7E1B36CECD}" destId="{98A54323-D748-4745-B3F2-E30D3D63614B}" srcOrd="0" destOrd="2" presId="urn:microsoft.com/office/officeart/2005/8/layout/process3"/>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5A65EC54-8E85-42EC-B8AF-43952B67419C}" type="presOf" srcId="{DFD44475-13C1-4082-948E-E99571E0A15A}" destId="{7FD15CE0-B1F5-4B4A-AFD6-D956B0F2BAA7}" srcOrd="0"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DC78F577-A9A7-4A41-A7B3-F64AA4D9B60C}" srcId="{789123C6-4374-4012-BDA4-83162ADD19A4}" destId="{270E55E8-0BC9-49D4-87BF-40C5CDE6EE1B}" srcOrd="1" destOrd="0" parTransId="{496ABF53-EDBE-4CEE-B312-976267C73B23}" sibTransId="{BFC4C35E-90F5-4365-8EA6-441998EE9BF3}"/>
    <dgm:cxn modelId="{11F0D27B-70A0-4D6B-9BB1-EE9E940CD17D}" srcId="{969B7560-A332-4193-96B4-0C23EA6EEEEC}" destId="{729B55C8-C922-4357-9B70-A5E3B945D5D2}" srcOrd="1" destOrd="0" parTransId="{798B61BD-BBE4-4F07-B18A-5A220A0E5DEC}" sibTransId="{C71021FF-743E-48FE-8E8F-13A1F0DE6BD4}"/>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469FD49F-25C9-4497-B1DA-F5BE172EF6C6}" srcId="{789123C6-4374-4012-BDA4-83162ADD19A4}" destId="{F1A97FDE-FB77-445E-9850-4C7E1B36CECD}" srcOrd="2" destOrd="0" parTransId="{6E9388B3-9815-45DC-B2AF-E13F6ACD179D}" sibTransId="{73E05B95-5EF8-487C-84DD-4B5C14B4A976}"/>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3CEE8FCA-0875-4C89-957F-9905CB2F6247}" srcId="{969B7560-A332-4193-96B4-0C23EA6EEEEC}" destId="{DFD44475-13C1-4082-948E-E99571E0A15A}" srcOrd="0" destOrd="0" parTransId="{8F98B043-77A0-46E3-A305-913FACCCCA7F}" sibTransId="{ADE808BE-C71F-42FC-A7E5-95C3156878D6}"/>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ja-JP" dirty="0"/>
            <a:t>Ease of Understanding and Accessibility: Data should be intuitive and user-friendly for diverse audiences.
Data Sovereignty: Ownership and control must be preserved, respecting rights and regulations.
Interoperability: Standardized formats should ensure compatibility across systems.</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ja-JP" dirty="0"/>
            <a:t>Clear data sharing maximizes AI’s societal benefits by enabling informed decisions and fostering trust. </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ja-JP" dirty="0"/>
            <a:t>Misunderstandings: Poorly presented data can lead to misinterpretations or misuse.
Non-machine-readable or non-standardized Interfaces: Inconsistent formatting or lack of standardization can hinder interoperability.
Inappropriate Use of Outputs: Outputs could be misused without proper guidelines or safeguards.</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66B1B94F-5124-4D34-AEFD-332A2D4887D2}">
      <dgm:prSet phldrT="[テキスト]"/>
      <dgm:spPr/>
      <dgm:t>
        <a:bodyPr/>
        <a:lstStyle/>
        <a:p>
          <a:r>
            <a:rPr kumimoji="1" lang="en-US" altLang="ja-JP" dirty="0"/>
            <a:t>This promotes ethical use and sustainable growth in data-driven ecosystems.</a:t>
          </a:r>
          <a:endParaRPr kumimoji="1" lang="ja-JP" altLang="en-US" dirty="0"/>
        </a:p>
      </dgm:t>
    </dgm:pt>
    <dgm:pt modelId="{13ABB5CF-64F7-461F-B707-B917E5A86A20}" type="parTrans" cxnId="{847AA7E7-458C-4E20-A81E-9A462BB26F01}">
      <dgm:prSet/>
      <dgm:spPr/>
      <dgm:t>
        <a:bodyPr/>
        <a:lstStyle/>
        <a:p>
          <a:endParaRPr kumimoji="1" lang="ja-JP" altLang="en-US"/>
        </a:p>
      </dgm:t>
    </dgm:pt>
    <dgm:pt modelId="{4980CEEE-0067-4416-A8CE-6DD4176BF5DE}" type="sibTrans" cxnId="{847AA7E7-458C-4E20-A81E-9A462BB26F01}">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AD6EA6C3-394F-457B-8902-36E01BC61050}" type="presOf" srcId="{66B1B94F-5124-4D34-AEFD-332A2D4887D2}" destId="{9FEF4C9E-0C8B-41D6-8F0C-C285A73E6F1E}" srcOrd="0" destOrd="1" presId="urn:microsoft.com/office/officeart/2005/8/layout/process3"/>
    <dgm:cxn modelId="{EDE0FBD4-4EA9-478E-9E10-814A207515DD}" type="presOf" srcId="{1B58A692-AD17-470B-B7A0-E488CC86F602}" destId="{8E4476DF-8C77-4CBC-96FC-78FA33F81230}" srcOrd="0" destOrd="0" presId="urn:microsoft.com/office/officeart/2005/8/layout/process3"/>
    <dgm:cxn modelId="{847AA7E7-458C-4E20-A81E-9A462BB26F01}" srcId="{E280B937-8A34-45EC-B7BF-9FEA85459DC5}" destId="{66B1B94F-5124-4D34-AEFD-332A2D4887D2}" srcOrd="1" destOrd="0" parTransId="{13ABB5CF-64F7-461F-B707-B917E5A86A20}" sibTransId="{4980CEEE-0067-4416-A8CE-6DD4176BF5DE}"/>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en-US" dirty="0"/>
            <a:t>It is essential to implement systems and processes that prominently notify users that the data has been decommissioned. </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en-US" dirty="0"/>
            <a:t>By clearly marking and communicating decommissioned data, errors from outdated data use are minimized. </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ja-JP" dirty="0"/>
            <a:t>Some users may unknowingly use decommissioned or outdated data, leading to inappropriate conclusions or results.</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35463D83-17DF-47A8-9E9B-13774D5C27AC}">
      <dgm:prSet phldrT="[テキスト]"/>
      <dgm:spPr/>
      <dgm:t>
        <a:bodyPr/>
        <a:lstStyle/>
        <a:p>
          <a:r>
            <a:rPr kumimoji="1" lang="en-US" altLang="en-US" dirty="0"/>
            <a:t>This includes metadata updates, automated alerts, and clear documentation to ensure no ambiguity remains about the data's status.</a:t>
          </a:r>
          <a:endParaRPr kumimoji="1" lang="ja-JP" altLang="en-US" dirty="0"/>
        </a:p>
      </dgm:t>
    </dgm:pt>
    <dgm:pt modelId="{16551AF2-59ED-4B21-9B76-D77413F68A43}" type="parTrans" cxnId="{74E6D38C-90AD-4122-A400-F074038D38E9}">
      <dgm:prSet/>
      <dgm:spPr/>
      <dgm:t>
        <a:bodyPr/>
        <a:lstStyle/>
        <a:p>
          <a:endParaRPr kumimoji="1" lang="ja-JP" altLang="en-US"/>
        </a:p>
      </dgm:t>
    </dgm:pt>
    <dgm:pt modelId="{C27ED91D-76FB-4574-BE44-1F3ABD3AEAC4}" type="sibTrans" cxnId="{74E6D38C-90AD-4122-A400-F074038D38E9}">
      <dgm:prSet/>
      <dgm:spPr/>
      <dgm:t>
        <a:bodyPr/>
        <a:lstStyle/>
        <a:p>
          <a:endParaRPr kumimoji="1" lang="ja-JP" altLang="en-US"/>
        </a:p>
      </dgm:t>
    </dgm:pt>
    <dgm:pt modelId="{AFBF8DFB-C799-4BD9-9A00-853E693BCA8D}">
      <dgm:prSet phldrT="[テキスト]"/>
      <dgm:spPr/>
      <dgm:t>
        <a:bodyPr/>
        <a:lstStyle/>
        <a:p>
          <a:r>
            <a:rPr kumimoji="1" lang="en-US" altLang="en-US" dirty="0"/>
            <a:t>This helps maintain AI system reliability and trust. It also boosts efficiency by reducing rework and supports better data governance practices.</a:t>
          </a:r>
          <a:endParaRPr kumimoji="1" lang="ja-JP" altLang="en-US" dirty="0"/>
        </a:p>
      </dgm:t>
    </dgm:pt>
    <dgm:pt modelId="{6424A424-969A-452D-8CA9-FD550A765E85}" type="parTrans" cxnId="{1D0AB998-5940-4ACA-AB1D-C33CD36CC83E}">
      <dgm:prSet/>
      <dgm:spPr/>
      <dgm:t>
        <a:bodyPr/>
        <a:lstStyle/>
        <a:p>
          <a:endParaRPr kumimoji="1" lang="ja-JP" altLang="en-US"/>
        </a:p>
      </dgm:t>
    </dgm:pt>
    <dgm:pt modelId="{C4C465AE-F3A5-4DB8-85BF-6BDD13EB7732}" type="sibTrans" cxnId="{1D0AB998-5940-4ACA-AB1D-C33CD36CC83E}">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7619F34C-0318-4E6A-B7E7-DEB786E0D6EA}" type="presOf" srcId="{AFBF8DFB-C799-4BD9-9A00-853E693BCA8D}" destId="{9FEF4C9E-0C8B-41D6-8F0C-C285A73E6F1E}" srcOrd="0" destOrd="1" presId="urn:microsoft.com/office/officeart/2005/8/layout/process3"/>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04D9FE7C-ADC0-436E-ACD5-5C467E18982A}" type="presOf" srcId="{35463D83-17DF-47A8-9E9B-13774D5C27AC}" destId="{7FD15CE0-B1F5-4B4A-AFD6-D956B0F2BAA7}" srcOrd="0" destOrd="1" presId="urn:microsoft.com/office/officeart/2005/8/layout/process3"/>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74E6D38C-90AD-4122-A400-F074038D38E9}" srcId="{969B7560-A332-4193-96B4-0C23EA6EEEEC}" destId="{35463D83-17DF-47A8-9E9B-13774D5C27AC}" srcOrd="1" destOrd="0" parTransId="{16551AF2-59ED-4B21-9B76-D77413F68A43}" sibTransId="{C27ED91D-76FB-4574-BE44-1F3ABD3AEAC4}"/>
    <dgm:cxn modelId="{E033D08D-44F1-4242-A5E8-57CD3B5FF36F}" type="presOf" srcId="{E92C708A-6C15-459C-9A62-153014E44C3B}" destId="{9FEF4C9E-0C8B-41D6-8F0C-C285A73E6F1E}" srcOrd="0" destOrd="0" presId="urn:microsoft.com/office/officeart/2005/8/layout/process3"/>
    <dgm:cxn modelId="{1D0AB998-5940-4ACA-AB1D-C33CD36CC83E}" srcId="{E280B937-8A34-45EC-B7BF-9FEA85459DC5}" destId="{AFBF8DFB-C799-4BD9-9A00-853E693BCA8D}" srcOrd="1" destOrd="0" parTransId="{6424A424-969A-452D-8CA9-FD550A765E85}" sibTransId="{C4C465AE-F3A5-4DB8-85BF-6BDD13EB7732}"/>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en-US" dirty="0"/>
            <a:t>Data quality-related information is managed in a system that is easily understood by all
Can be traced</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en-US"/>
            <a:t>Improved compliance and transparency</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E0195DF5-B6AC-49DB-A5B2-68823E8DE875}">
      <dgm:prSet phldrT="[テキスト]"/>
      <dgm:spPr/>
      <dgm:t>
        <a:bodyPr/>
        <a:lstStyle/>
        <a:p>
          <a:r>
            <a:rPr kumimoji="1" lang="en-US" altLang="ja-JP" dirty="0"/>
            <a:t>The system or service as a whole is not managed, so it cannot be reviewed or responded to quickly when problems arise.</a:t>
          </a:r>
          <a:endParaRPr kumimoji="1" lang="ja-JP" altLang="en-US" dirty="0"/>
        </a:p>
      </dgm:t>
    </dgm:pt>
    <dgm:pt modelId="{F67A4498-5B31-44B9-B011-C00B7263B59F}" type="parTrans" cxnId="{745C02B9-48EB-4E45-8896-11B2BC506479}">
      <dgm:prSet/>
      <dgm:spPr/>
      <dgm:t>
        <a:bodyPr/>
        <a:lstStyle/>
        <a:p>
          <a:endParaRPr kumimoji="1" lang="ja-JP" altLang="en-US"/>
        </a:p>
      </dgm:t>
    </dgm:pt>
    <dgm:pt modelId="{7BF6B457-4E0E-402A-9ECA-8B8603D136E3}" type="sibTrans" cxnId="{745C02B9-48EB-4E45-8896-11B2BC506479}">
      <dgm:prSet/>
      <dgm:spPr/>
      <dgm:t>
        <a:bodyPr/>
        <a:lstStyle/>
        <a:p>
          <a:endParaRPr kumimoji="1" lang="ja-JP" altLang="en-US"/>
        </a:p>
      </dgm:t>
    </dgm:pt>
    <dgm:pt modelId="{E51D516F-7B44-431D-81D0-15E6A5339737}">
      <dgm:prSet/>
      <dgm:spPr/>
      <dgm:t>
        <a:bodyPr/>
        <a:lstStyle/>
        <a:p>
          <a:r>
            <a:rPr kumimoji="1" lang="en-US" altLang="en-US" dirty="0"/>
            <a:t>Ensure trust through improved transparency</a:t>
          </a:r>
          <a:endParaRPr kumimoji="1" lang="ja-JP" altLang="en-US" dirty="0"/>
        </a:p>
      </dgm:t>
    </dgm:pt>
    <dgm:pt modelId="{22EF89DA-AD4A-494E-B362-0A29DC3A2ADB}" type="parTrans" cxnId="{715A4ABA-BE99-4320-B797-E3404E1511FB}">
      <dgm:prSet/>
      <dgm:spPr/>
      <dgm:t>
        <a:bodyPr/>
        <a:lstStyle/>
        <a:p>
          <a:endParaRPr kumimoji="1" lang="ja-JP" altLang="en-US"/>
        </a:p>
      </dgm:t>
    </dgm:pt>
    <dgm:pt modelId="{6B51B37D-8DE2-4E9A-A84A-DE015D9605C4}" type="sibTrans" cxnId="{715A4ABA-BE99-4320-B797-E3404E1511FB}">
      <dgm:prSet/>
      <dgm:spPr/>
      <dgm:t>
        <a:bodyPr/>
        <a:lstStyle/>
        <a:p>
          <a:endParaRPr kumimoji="1" lang="ja-JP" altLang="en-US"/>
        </a:p>
      </dgm:t>
    </dgm:pt>
    <dgm:pt modelId="{E8E762A1-E4C5-41A2-947D-62238DBF8B82}">
      <dgm:prSet/>
      <dgm:spPr/>
      <dgm:t>
        <a:bodyPr/>
        <a:lstStyle/>
        <a:p>
          <a:endParaRPr kumimoji="1" lang="ja-JP" altLang="en-US" dirty="0"/>
        </a:p>
      </dgm:t>
    </dgm:pt>
    <dgm:pt modelId="{EB8101E2-3665-4A11-B8FB-3FEFAE33898C}" type="parTrans" cxnId="{5901911A-92DB-4DB3-858A-E3B26B24C55E}">
      <dgm:prSet/>
      <dgm:spPr/>
      <dgm:t>
        <a:bodyPr/>
        <a:lstStyle/>
        <a:p>
          <a:endParaRPr kumimoji="1" lang="ja-JP" altLang="en-US"/>
        </a:p>
      </dgm:t>
    </dgm:pt>
    <dgm:pt modelId="{751F97E5-E245-4106-8D07-DC57CAEBC12B}" type="sibTrans" cxnId="{5901911A-92DB-4DB3-858A-E3B26B24C55E}">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901911A-92DB-4DB3-858A-E3B26B24C55E}" srcId="{E280B937-8A34-45EC-B7BF-9FEA85459DC5}" destId="{E8E762A1-E4C5-41A2-947D-62238DBF8B82}" srcOrd="2" destOrd="0" parTransId="{EB8101E2-3665-4A11-B8FB-3FEFAE33898C}" sibTransId="{751F97E5-E245-4106-8D07-DC57CAEBC12B}"/>
    <dgm:cxn modelId="{5742D228-BF74-4593-AC04-BD66536F0B16}" type="presOf" srcId="{D1CD33EE-8ACE-400B-AFBB-FFE83673234F}" destId="{A47D5049-5E08-4431-AF6F-8A567BD48D1E}" srcOrd="0" destOrd="0" presId="urn:microsoft.com/office/officeart/2005/8/layout/process3"/>
    <dgm:cxn modelId="{717D2F2E-33F6-43D6-A439-77A16D53CD95}" type="presOf" srcId="{E8E762A1-E4C5-41A2-947D-62238DBF8B82}" destId="{9FEF4C9E-0C8B-41D6-8F0C-C285A73E6F1E}" srcOrd="0" destOrd="2"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F189C651-49FF-4D94-A1A1-66AD2EAD96F7}" type="presOf" srcId="{E0195DF5-B6AC-49DB-A5B2-68823E8DE875}" destId="{98A54323-D748-4745-B3F2-E30D3D63614B}"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5D4434A9-89AD-4894-88A3-A4F56D17DA70}" type="presOf" srcId="{E51D516F-7B44-431D-81D0-15E6A5339737}" destId="{9FEF4C9E-0C8B-41D6-8F0C-C285A73E6F1E}" srcOrd="0" destOrd="1" presId="urn:microsoft.com/office/officeart/2005/8/layout/process3"/>
    <dgm:cxn modelId="{745C02B9-48EB-4E45-8896-11B2BC506479}" srcId="{789123C6-4374-4012-BDA4-83162ADD19A4}" destId="{E0195DF5-B6AC-49DB-A5B2-68823E8DE875}" srcOrd="0" destOrd="0" parTransId="{F67A4498-5B31-44B9-B011-C00B7263B59F}" sibTransId="{7BF6B457-4E0E-402A-9ECA-8B8603D136E3}"/>
    <dgm:cxn modelId="{715A4ABA-BE99-4320-B797-E3404E1511FB}" srcId="{E280B937-8A34-45EC-B7BF-9FEA85459DC5}" destId="{E51D516F-7B44-431D-81D0-15E6A5339737}" srcOrd="1" destOrd="0" parTransId="{22EF89DA-AD4A-494E-B362-0A29DC3A2ADB}" sibTransId="{6B51B37D-8DE2-4E9A-A84A-DE015D9605C4}"/>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17598E-C73A-4CAA-AE7B-DD3AE3D7C4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CC36E602-84B9-4218-9E35-9950CE799E73}">
      <dgm:prSet/>
      <dgm:spPr/>
      <dgm:t>
        <a:bodyPr/>
        <a:lstStyle/>
        <a:p>
          <a:r>
            <a:rPr kumimoji="1" lang="en-US" dirty="0"/>
            <a:t>Requirements</a:t>
          </a:r>
          <a:endParaRPr lang="ja-JP" dirty="0"/>
        </a:p>
      </dgm:t>
    </dgm:pt>
    <dgm:pt modelId="{CD0F6658-0C93-4D0C-A60E-0CBFE43FC8A8}" type="parTrans" cxnId="{A21DFA90-8D80-4467-BAD1-41FC400EBB0D}">
      <dgm:prSet/>
      <dgm:spPr/>
      <dgm:t>
        <a:bodyPr/>
        <a:lstStyle/>
        <a:p>
          <a:endParaRPr kumimoji="1" lang="ja-JP" altLang="en-US"/>
        </a:p>
      </dgm:t>
    </dgm:pt>
    <dgm:pt modelId="{6EBDA29B-12BB-47F8-AB7E-50A4F16D145B}" type="sibTrans" cxnId="{A21DFA90-8D80-4467-BAD1-41FC400EBB0D}">
      <dgm:prSet/>
      <dgm:spPr/>
      <dgm:t>
        <a:bodyPr/>
        <a:lstStyle/>
        <a:p>
          <a:endParaRPr kumimoji="1" lang="ja-JP" altLang="en-US"/>
        </a:p>
      </dgm:t>
    </dgm:pt>
    <dgm:pt modelId="{32D26AF9-62FF-425C-860C-33C090EC06E9}">
      <dgm:prSet/>
      <dgm:spPr/>
      <dgm:t>
        <a:bodyPr/>
        <a:lstStyle/>
        <a:p>
          <a:r>
            <a:rPr kumimoji="1" lang="en-US" dirty="0"/>
            <a:t>Identify Business Needs: determine the specific objectives of the AI system and the data needed to achieve them. </a:t>
          </a:r>
          <a:endParaRPr lang="ja-JP" dirty="0"/>
        </a:p>
      </dgm:t>
    </dgm:pt>
    <dgm:pt modelId="{0C04BBD0-4A2A-4FC0-94B9-1FB8E98D6F02}" type="parTrans" cxnId="{A7C4D099-F38E-4191-BDDC-A0EED6DBC1F6}">
      <dgm:prSet/>
      <dgm:spPr/>
      <dgm:t>
        <a:bodyPr/>
        <a:lstStyle/>
        <a:p>
          <a:endParaRPr kumimoji="1" lang="ja-JP" altLang="en-US"/>
        </a:p>
      </dgm:t>
    </dgm:pt>
    <dgm:pt modelId="{2C39192A-7FD5-44EF-8929-B8712D6DA27C}" type="sibTrans" cxnId="{A7C4D099-F38E-4191-BDDC-A0EED6DBC1F6}">
      <dgm:prSet/>
      <dgm:spPr/>
      <dgm:t>
        <a:bodyPr/>
        <a:lstStyle/>
        <a:p>
          <a:endParaRPr kumimoji="1" lang="ja-JP" altLang="en-US"/>
        </a:p>
      </dgm:t>
    </dgm:pt>
    <dgm:pt modelId="{79764DF9-2051-4EA8-B8EB-3BD5DAC50A49}">
      <dgm:prSet/>
      <dgm:spPr/>
      <dgm:t>
        <a:bodyPr/>
        <a:lstStyle/>
        <a:p>
          <a:r>
            <a:rPr kumimoji="1" lang="en-US" dirty="0"/>
            <a:t>Define Data Quality Dimensions: Establish the critical dimensions (e.g., accuracy, completeness, consistency, timeliness) relevant to the project. </a:t>
          </a:r>
          <a:endParaRPr lang="ja-JP" dirty="0"/>
        </a:p>
      </dgm:t>
    </dgm:pt>
    <dgm:pt modelId="{66D3AC04-C6BF-41B3-A2C1-E76669E66A36}" type="parTrans" cxnId="{57CBDF37-DFE3-48F2-9BD1-F48FE8F19DFC}">
      <dgm:prSet/>
      <dgm:spPr/>
      <dgm:t>
        <a:bodyPr/>
        <a:lstStyle/>
        <a:p>
          <a:endParaRPr kumimoji="1" lang="ja-JP" altLang="en-US"/>
        </a:p>
      </dgm:t>
    </dgm:pt>
    <dgm:pt modelId="{BF13EB65-76F3-4828-B0FD-4D2AB3DBF8D1}" type="sibTrans" cxnId="{57CBDF37-DFE3-48F2-9BD1-F48FE8F19DFC}">
      <dgm:prSet/>
      <dgm:spPr/>
      <dgm:t>
        <a:bodyPr/>
        <a:lstStyle/>
        <a:p>
          <a:endParaRPr kumimoji="1" lang="ja-JP" altLang="en-US"/>
        </a:p>
      </dgm:t>
    </dgm:pt>
    <dgm:pt modelId="{51894F88-9CD8-4F9A-BEEB-D65B830D157E}">
      <dgm:prSet/>
      <dgm:spPr/>
      <dgm:t>
        <a:bodyPr/>
        <a:lstStyle/>
        <a:p>
          <a:r>
            <a:rPr kumimoji="1" lang="en-US" dirty="0"/>
            <a:t>Assess Current Data: Conduct a gap analysis of existing data to identify areas needing improvement. </a:t>
          </a:r>
          <a:endParaRPr lang="ja-JP" dirty="0"/>
        </a:p>
      </dgm:t>
    </dgm:pt>
    <dgm:pt modelId="{5F761797-AF4A-463E-8FEF-B4BF7F0C08D8}" type="parTrans" cxnId="{F23D42EE-D9F0-4ACD-A17B-898153C5258D}">
      <dgm:prSet/>
      <dgm:spPr/>
      <dgm:t>
        <a:bodyPr/>
        <a:lstStyle/>
        <a:p>
          <a:endParaRPr kumimoji="1" lang="ja-JP" altLang="en-US"/>
        </a:p>
      </dgm:t>
    </dgm:pt>
    <dgm:pt modelId="{AAF9E2D4-4FDC-41F3-A91A-58E22B321411}" type="sibTrans" cxnId="{F23D42EE-D9F0-4ACD-A17B-898153C5258D}">
      <dgm:prSet/>
      <dgm:spPr/>
      <dgm:t>
        <a:bodyPr/>
        <a:lstStyle/>
        <a:p>
          <a:endParaRPr kumimoji="1" lang="ja-JP" altLang="en-US"/>
        </a:p>
      </dgm:t>
    </dgm:pt>
    <dgm:pt modelId="{452E01EA-A87D-49FA-8673-EB4F901A6D7A}">
      <dgm:prSet/>
      <dgm:spPr/>
      <dgm:t>
        <a:bodyPr/>
        <a:lstStyle/>
        <a:p>
          <a:r>
            <a:rPr kumimoji="1" lang="en-US" dirty="0"/>
            <a:t>Document Requirements: Clearly document the data quality requirements to guide subsequent processes. </a:t>
          </a:r>
          <a:endParaRPr lang="ja-JP" dirty="0"/>
        </a:p>
      </dgm:t>
    </dgm:pt>
    <dgm:pt modelId="{3D1B5C28-1DC2-4DB5-93DE-19FCD2FDACD9}" type="parTrans" cxnId="{CA4197B8-90B8-49BF-B607-C029138ED25E}">
      <dgm:prSet/>
      <dgm:spPr/>
      <dgm:t>
        <a:bodyPr/>
        <a:lstStyle/>
        <a:p>
          <a:endParaRPr kumimoji="1" lang="ja-JP" altLang="en-US"/>
        </a:p>
      </dgm:t>
    </dgm:pt>
    <dgm:pt modelId="{38785589-FD70-4D4E-9E0A-0494088FF424}" type="sibTrans" cxnId="{CA4197B8-90B8-49BF-B607-C029138ED25E}">
      <dgm:prSet/>
      <dgm:spPr/>
      <dgm:t>
        <a:bodyPr/>
        <a:lstStyle/>
        <a:p>
          <a:endParaRPr kumimoji="1" lang="ja-JP" altLang="en-US"/>
        </a:p>
      </dgm:t>
    </dgm:pt>
    <dgm:pt modelId="{BC447C22-C255-4AF8-8C9D-03692200E280}">
      <dgm:prSet/>
      <dgm:spPr/>
      <dgm:t>
        <a:bodyPr/>
        <a:lstStyle/>
        <a:p>
          <a:r>
            <a:rPr kumimoji="1" lang="en-US" dirty="0"/>
            <a:t>Data Quality Strategy </a:t>
          </a:r>
          <a:endParaRPr lang="ja-JP" dirty="0"/>
        </a:p>
      </dgm:t>
    </dgm:pt>
    <dgm:pt modelId="{8EB9D678-9C5D-4C53-A451-0660BEE0AF6B}" type="parTrans" cxnId="{35339F4E-1F19-4592-9DF3-49AA8DAEF428}">
      <dgm:prSet/>
      <dgm:spPr/>
      <dgm:t>
        <a:bodyPr/>
        <a:lstStyle/>
        <a:p>
          <a:endParaRPr kumimoji="1" lang="ja-JP" altLang="en-US"/>
        </a:p>
      </dgm:t>
    </dgm:pt>
    <dgm:pt modelId="{88DF19BE-439F-435C-980A-04841EEC8A8E}" type="sibTrans" cxnId="{35339F4E-1F19-4592-9DF3-49AA8DAEF428}">
      <dgm:prSet/>
      <dgm:spPr/>
      <dgm:t>
        <a:bodyPr/>
        <a:lstStyle/>
        <a:p>
          <a:endParaRPr kumimoji="1" lang="ja-JP" altLang="en-US"/>
        </a:p>
      </dgm:t>
    </dgm:pt>
    <dgm:pt modelId="{6F96973B-14B9-4E79-A981-689DAE4FDF81}">
      <dgm:prSet/>
      <dgm:spPr/>
      <dgm:t>
        <a:bodyPr/>
        <a:lstStyle/>
        <a:p>
          <a:r>
            <a:rPr kumimoji="1" lang="en-US" dirty="0"/>
            <a:t>Develop a Vision: Define the long-term goals for data quality aligned with the AI system’s objectives. </a:t>
          </a:r>
          <a:endParaRPr lang="ja-JP" dirty="0"/>
        </a:p>
      </dgm:t>
    </dgm:pt>
    <dgm:pt modelId="{876F8672-8B9C-45EF-90D5-C6BDA51EF573}" type="parTrans" cxnId="{7254050E-105F-427B-B421-8BC42EA11B6F}">
      <dgm:prSet/>
      <dgm:spPr/>
      <dgm:t>
        <a:bodyPr/>
        <a:lstStyle/>
        <a:p>
          <a:endParaRPr kumimoji="1" lang="ja-JP" altLang="en-US"/>
        </a:p>
      </dgm:t>
    </dgm:pt>
    <dgm:pt modelId="{5096A58D-BBAF-41A3-AB9F-08A209E3D1F7}" type="sibTrans" cxnId="{7254050E-105F-427B-B421-8BC42EA11B6F}">
      <dgm:prSet/>
      <dgm:spPr/>
      <dgm:t>
        <a:bodyPr/>
        <a:lstStyle/>
        <a:p>
          <a:endParaRPr kumimoji="1" lang="ja-JP" altLang="en-US"/>
        </a:p>
      </dgm:t>
    </dgm:pt>
    <dgm:pt modelId="{B6CD7181-9A09-45EB-9176-5439C54C78B1}">
      <dgm:prSet/>
      <dgm:spPr/>
      <dgm:t>
        <a:bodyPr/>
        <a:lstStyle/>
        <a:p>
          <a:r>
            <a:rPr kumimoji="1" lang="en-US" dirty="0"/>
            <a:t>Set Measurable Targets: Establish key performance indicators (KPIs) to evaluate data quality over time. </a:t>
          </a:r>
          <a:endParaRPr lang="ja-JP" dirty="0"/>
        </a:p>
      </dgm:t>
    </dgm:pt>
    <dgm:pt modelId="{855C1844-9FC8-4F0B-9AE1-F133551C5B24}" type="parTrans" cxnId="{3CE464FE-0243-4979-88FB-5B20A5013B75}">
      <dgm:prSet/>
      <dgm:spPr/>
      <dgm:t>
        <a:bodyPr/>
        <a:lstStyle/>
        <a:p>
          <a:endParaRPr kumimoji="1" lang="ja-JP" altLang="en-US"/>
        </a:p>
      </dgm:t>
    </dgm:pt>
    <dgm:pt modelId="{CEA3E38B-B6B2-48E0-9171-E1B7DA3F391E}" type="sibTrans" cxnId="{3CE464FE-0243-4979-88FB-5B20A5013B75}">
      <dgm:prSet/>
      <dgm:spPr/>
      <dgm:t>
        <a:bodyPr/>
        <a:lstStyle/>
        <a:p>
          <a:endParaRPr kumimoji="1" lang="ja-JP" altLang="en-US"/>
        </a:p>
      </dgm:t>
    </dgm:pt>
    <dgm:pt modelId="{1273CEBE-554A-452D-AE3E-3855ACF27C57}">
      <dgm:prSet/>
      <dgm:spPr/>
      <dgm:t>
        <a:bodyPr/>
        <a:lstStyle/>
        <a:p>
          <a:r>
            <a:rPr kumimoji="1" lang="en-US" dirty="0"/>
            <a:t>Stakeholder Engagement: Ensure alignment with all stakeholders, including data engineers, analysts, and decision-makers. </a:t>
          </a:r>
          <a:endParaRPr lang="ja-JP" dirty="0"/>
        </a:p>
      </dgm:t>
    </dgm:pt>
    <dgm:pt modelId="{B2B8422D-59C0-411A-B1F9-7CE95AB8D4B7}" type="parTrans" cxnId="{2EE6F8E3-30FC-4B32-88BA-16232403AAD8}">
      <dgm:prSet/>
      <dgm:spPr/>
      <dgm:t>
        <a:bodyPr/>
        <a:lstStyle/>
        <a:p>
          <a:endParaRPr kumimoji="1" lang="ja-JP" altLang="en-US"/>
        </a:p>
      </dgm:t>
    </dgm:pt>
    <dgm:pt modelId="{C7898580-0039-410B-A11D-D84719668681}" type="sibTrans" cxnId="{2EE6F8E3-30FC-4B32-88BA-16232403AAD8}">
      <dgm:prSet/>
      <dgm:spPr/>
      <dgm:t>
        <a:bodyPr/>
        <a:lstStyle/>
        <a:p>
          <a:endParaRPr kumimoji="1" lang="ja-JP" altLang="en-US"/>
        </a:p>
      </dgm:t>
    </dgm:pt>
    <dgm:pt modelId="{3B9F4BA7-D1B2-474B-AABB-471057B686F5}">
      <dgm:prSet/>
      <dgm:spPr/>
      <dgm:t>
        <a:bodyPr/>
        <a:lstStyle/>
        <a:p>
          <a:r>
            <a:rPr kumimoji="1" lang="en-US" dirty="0"/>
            <a:t>Risk Management: Identify and mitigate potential risks associated with low-quality data in AI applications. </a:t>
          </a:r>
          <a:endParaRPr lang="ja-JP" dirty="0"/>
        </a:p>
      </dgm:t>
    </dgm:pt>
    <dgm:pt modelId="{A6A7E6F0-A2D9-4138-9DBC-D33F2B9ACB73}" type="parTrans" cxnId="{B4365A16-EE4F-43AF-9C5A-622F71601175}">
      <dgm:prSet/>
      <dgm:spPr/>
      <dgm:t>
        <a:bodyPr/>
        <a:lstStyle/>
        <a:p>
          <a:endParaRPr kumimoji="1" lang="ja-JP" altLang="en-US"/>
        </a:p>
      </dgm:t>
    </dgm:pt>
    <dgm:pt modelId="{69F17D25-0180-4015-9136-87FA74B97D02}" type="sibTrans" cxnId="{B4365A16-EE4F-43AF-9C5A-622F71601175}">
      <dgm:prSet/>
      <dgm:spPr/>
      <dgm:t>
        <a:bodyPr/>
        <a:lstStyle/>
        <a:p>
          <a:endParaRPr kumimoji="1" lang="ja-JP" altLang="en-US"/>
        </a:p>
      </dgm:t>
    </dgm:pt>
    <dgm:pt modelId="{304BB7D4-219E-4B3F-B5A7-74567DE8D63C}">
      <dgm:prSet/>
      <dgm:spPr/>
      <dgm:t>
        <a:bodyPr/>
        <a:lstStyle/>
        <a:p>
          <a:r>
            <a:rPr kumimoji="1" lang="en-US" dirty="0"/>
            <a:t>Data Quality Policy/Standards/Procedures </a:t>
          </a:r>
          <a:endParaRPr lang="ja-JP" dirty="0"/>
        </a:p>
      </dgm:t>
    </dgm:pt>
    <dgm:pt modelId="{513DBB3C-9FD9-4F55-A9DC-B314C80A7B29}" type="parTrans" cxnId="{F13868BE-FF61-48F0-AD4D-BE0E57D076CD}">
      <dgm:prSet/>
      <dgm:spPr/>
      <dgm:t>
        <a:bodyPr/>
        <a:lstStyle/>
        <a:p>
          <a:endParaRPr kumimoji="1" lang="ja-JP" altLang="en-US"/>
        </a:p>
      </dgm:t>
    </dgm:pt>
    <dgm:pt modelId="{0C4A8ACF-31E4-4EC1-8149-23B12C7CA0C8}" type="sibTrans" cxnId="{F13868BE-FF61-48F0-AD4D-BE0E57D076CD}">
      <dgm:prSet/>
      <dgm:spPr/>
      <dgm:t>
        <a:bodyPr/>
        <a:lstStyle/>
        <a:p>
          <a:endParaRPr kumimoji="1" lang="ja-JP" altLang="en-US"/>
        </a:p>
      </dgm:t>
    </dgm:pt>
    <dgm:pt modelId="{9DE47440-FD20-46BE-A6E7-3D2029979D87}">
      <dgm:prSet/>
      <dgm:spPr/>
      <dgm:t>
        <a:bodyPr/>
        <a:lstStyle/>
        <a:p>
          <a:r>
            <a:rPr kumimoji="1" lang="en-US" dirty="0"/>
            <a:t>Define Policies: Establish organizational policies for data governance and quality management. </a:t>
          </a:r>
          <a:endParaRPr lang="ja-JP" dirty="0"/>
        </a:p>
      </dgm:t>
    </dgm:pt>
    <dgm:pt modelId="{E0034F2C-7908-4E52-B6C6-0799198E53DC}" type="parTrans" cxnId="{75AEF23A-6DE3-458A-A987-08A8CCE477AB}">
      <dgm:prSet/>
      <dgm:spPr/>
      <dgm:t>
        <a:bodyPr/>
        <a:lstStyle/>
        <a:p>
          <a:endParaRPr kumimoji="1" lang="ja-JP" altLang="en-US"/>
        </a:p>
      </dgm:t>
    </dgm:pt>
    <dgm:pt modelId="{C1598D22-BBED-44EF-9199-7DEBA7AF9307}" type="sibTrans" cxnId="{75AEF23A-6DE3-458A-A987-08A8CCE477AB}">
      <dgm:prSet/>
      <dgm:spPr/>
      <dgm:t>
        <a:bodyPr/>
        <a:lstStyle/>
        <a:p>
          <a:endParaRPr kumimoji="1" lang="ja-JP" altLang="en-US"/>
        </a:p>
      </dgm:t>
    </dgm:pt>
    <dgm:pt modelId="{EFEB94F7-AC9E-4EE0-8F90-79830486891A}">
      <dgm:prSet/>
      <dgm:spPr/>
      <dgm:t>
        <a:bodyPr/>
        <a:lstStyle/>
        <a:p>
          <a:r>
            <a:rPr kumimoji="1" lang="en-US" dirty="0"/>
            <a:t>Create Standards: Develop specific standards for data collection, storage, processing, and validation to ensure consistency. </a:t>
          </a:r>
          <a:endParaRPr lang="ja-JP" dirty="0"/>
        </a:p>
      </dgm:t>
    </dgm:pt>
    <dgm:pt modelId="{0944698A-EBEC-4859-8AD1-772E9B73D76A}" type="parTrans" cxnId="{AB09FE74-69A5-4BAE-90D7-47E1378D7B1C}">
      <dgm:prSet/>
      <dgm:spPr/>
      <dgm:t>
        <a:bodyPr/>
        <a:lstStyle/>
        <a:p>
          <a:endParaRPr kumimoji="1" lang="ja-JP" altLang="en-US"/>
        </a:p>
      </dgm:t>
    </dgm:pt>
    <dgm:pt modelId="{61C3FCE7-407C-4330-94DD-3208A1BFD06E}" type="sibTrans" cxnId="{AB09FE74-69A5-4BAE-90D7-47E1378D7B1C}">
      <dgm:prSet/>
      <dgm:spPr/>
      <dgm:t>
        <a:bodyPr/>
        <a:lstStyle/>
        <a:p>
          <a:endParaRPr kumimoji="1" lang="ja-JP" altLang="en-US"/>
        </a:p>
      </dgm:t>
    </dgm:pt>
    <dgm:pt modelId="{2B80156A-9C7D-4616-B127-9DA869ADCC98}">
      <dgm:prSet/>
      <dgm:spPr/>
      <dgm:t>
        <a:bodyPr/>
        <a:lstStyle/>
        <a:p>
          <a:r>
            <a:rPr kumimoji="1" lang="en-US" dirty="0"/>
            <a:t>Document Procedures: Outline detailed procedures for maintaining and improving data quality, such as periodic audits and validation protocols. </a:t>
          </a:r>
          <a:endParaRPr lang="ja-JP" dirty="0"/>
        </a:p>
      </dgm:t>
    </dgm:pt>
    <dgm:pt modelId="{FDF7A52F-F026-42AB-8054-337841049BEB}" type="parTrans" cxnId="{A4C213AD-4CD6-459E-93FC-22AD8FCA7962}">
      <dgm:prSet/>
      <dgm:spPr/>
      <dgm:t>
        <a:bodyPr/>
        <a:lstStyle/>
        <a:p>
          <a:endParaRPr kumimoji="1" lang="ja-JP" altLang="en-US"/>
        </a:p>
      </dgm:t>
    </dgm:pt>
    <dgm:pt modelId="{AC612DD1-590D-450C-A6A3-CD75C45B578E}" type="sibTrans" cxnId="{A4C213AD-4CD6-459E-93FC-22AD8FCA7962}">
      <dgm:prSet/>
      <dgm:spPr/>
      <dgm:t>
        <a:bodyPr/>
        <a:lstStyle/>
        <a:p>
          <a:endParaRPr kumimoji="1" lang="ja-JP" altLang="en-US"/>
        </a:p>
      </dgm:t>
    </dgm:pt>
    <dgm:pt modelId="{92593CCB-E27A-48B4-BC5A-129B229F1184}">
      <dgm:prSet/>
      <dgm:spPr/>
      <dgm:t>
        <a:bodyPr/>
        <a:lstStyle/>
        <a:p>
          <a:r>
            <a:rPr kumimoji="1" lang="en-US" dirty="0"/>
            <a:t>Compliance Check: Ensure that all policies and standards align with relevant legal and regulatory requirements. </a:t>
          </a:r>
          <a:endParaRPr lang="ja-JP" dirty="0"/>
        </a:p>
      </dgm:t>
    </dgm:pt>
    <dgm:pt modelId="{8EBA1D1E-1DCA-444D-A6A9-C86D79481D81}" type="parTrans" cxnId="{39081A78-1CF2-42D6-84A1-60E12B1C5215}">
      <dgm:prSet/>
      <dgm:spPr/>
      <dgm:t>
        <a:bodyPr/>
        <a:lstStyle/>
        <a:p>
          <a:endParaRPr kumimoji="1" lang="ja-JP" altLang="en-US"/>
        </a:p>
      </dgm:t>
    </dgm:pt>
    <dgm:pt modelId="{7B408669-58DB-4F90-A10B-399F38B4ADB4}" type="sibTrans" cxnId="{39081A78-1CF2-42D6-84A1-60E12B1C5215}">
      <dgm:prSet/>
      <dgm:spPr/>
      <dgm:t>
        <a:bodyPr/>
        <a:lstStyle/>
        <a:p>
          <a:endParaRPr kumimoji="1" lang="ja-JP" altLang="en-US"/>
        </a:p>
      </dgm:t>
    </dgm:pt>
    <dgm:pt modelId="{E80A6E44-1259-4F8E-B5A5-1BEDDC25CB7E}">
      <dgm:prSet/>
      <dgm:spPr/>
      <dgm:t>
        <a:bodyPr/>
        <a:lstStyle/>
        <a:p>
          <a:r>
            <a:rPr kumimoji="1" lang="en-US" dirty="0"/>
            <a:t>Data Quality Implementation Planning </a:t>
          </a:r>
          <a:endParaRPr lang="ja-JP" dirty="0"/>
        </a:p>
      </dgm:t>
    </dgm:pt>
    <dgm:pt modelId="{11B839BA-FB3D-4BC5-9DE2-7BECF671EB6D}" type="parTrans" cxnId="{1E8535F7-A529-4A85-8D79-346D316A750F}">
      <dgm:prSet/>
      <dgm:spPr/>
      <dgm:t>
        <a:bodyPr/>
        <a:lstStyle/>
        <a:p>
          <a:endParaRPr kumimoji="1" lang="ja-JP" altLang="en-US"/>
        </a:p>
      </dgm:t>
    </dgm:pt>
    <dgm:pt modelId="{46FF86DE-2B4D-4A8E-9CA9-82CDB045D2DE}" type="sibTrans" cxnId="{1E8535F7-A529-4A85-8D79-346D316A750F}">
      <dgm:prSet/>
      <dgm:spPr/>
      <dgm:t>
        <a:bodyPr/>
        <a:lstStyle/>
        <a:p>
          <a:endParaRPr kumimoji="1" lang="ja-JP" altLang="en-US"/>
        </a:p>
      </dgm:t>
    </dgm:pt>
    <dgm:pt modelId="{ACF595CC-FF7F-4BC1-998F-0D73578E9AE0}">
      <dgm:prSet/>
      <dgm:spPr/>
      <dgm:t>
        <a:bodyPr/>
        <a:lstStyle/>
        <a:p>
          <a:r>
            <a:rPr kumimoji="1" lang="en-US" dirty="0"/>
            <a:t>Develop an Action Plan: Create a step-by-step plan for implementing data quality measures, including timelines and responsibilities. </a:t>
          </a:r>
          <a:endParaRPr lang="ja-JP" dirty="0"/>
        </a:p>
      </dgm:t>
    </dgm:pt>
    <dgm:pt modelId="{6F1C8B3E-BD7E-45D6-9C32-ECA7192DF3FA}" type="parTrans" cxnId="{62F3FE50-24CF-4038-BCF4-0A321D2F7BFF}">
      <dgm:prSet/>
      <dgm:spPr/>
      <dgm:t>
        <a:bodyPr/>
        <a:lstStyle/>
        <a:p>
          <a:endParaRPr kumimoji="1" lang="ja-JP" altLang="en-US"/>
        </a:p>
      </dgm:t>
    </dgm:pt>
    <dgm:pt modelId="{3424C7EB-15D0-4359-8BBE-BA80E9CE8CF0}" type="sibTrans" cxnId="{62F3FE50-24CF-4038-BCF4-0A321D2F7BFF}">
      <dgm:prSet/>
      <dgm:spPr/>
      <dgm:t>
        <a:bodyPr/>
        <a:lstStyle/>
        <a:p>
          <a:endParaRPr kumimoji="1" lang="ja-JP" altLang="en-US"/>
        </a:p>
      </dgm:t>
    </dgm:pt>
    <dgm:pt modelId="{9ABBE7DA-B5E6-4185-A858-9199D2CEF3D6}">
      <dgm:prSet/>
      <dgm:spPr/>
      <dgm:t>
        <a:bodyPr/>
        <a:lstStyle/>
        <a:p>
          <a:r>
            <a:rPr kumimoji="1" lang="en-US" dirty="0"/>
            <a:t>Assign Roles: Define clear roles and responsibilities for team members involved in data quality management. </a:t>
          </a:r>
          <a:endParaRPr lang="ja-JP" dirty="0"/>
        </a:p>
      </dgm:t>
    </dgm:pt>
    <dgm:pt modelId="{54FF0A50-4B85-46A5-B51D-0E0F9B10BAFB}" type="parTrans" cxnId="{D35B8567-191E-484D-9A08-9E41F8727B13}">
      <dgm:prSet/>
      <dgm:spPr/>
      <dgm:t>
        <a:bodyPr/>
        <a:lstStyle/>
        <a:p>
          <a:endParaRPr kumimoji="1" lang="ja-JP" altLang="en-US"/>
        </a:p>
      </dgm:t>
    </dgm:pt>
    <dgm:pt modelId="{8A20BE34-A309-4399-85AC-1FCCFEE5D8C9}" type="sibTrans" cxnId="{D35B8567-191E-484D-9A08-9E41F8727B13}">
      <dgm:prSet/>
      <dgm:spPr/>
      <dgm:t>
        <a:bodyPr/>
        <a:lstStyle/>
        <a:p>
          <a:endParaRPr kumimoji="1" lang="ja-JP" altLang="en-US"/>
        </a:p>
      </dgm:t>
    </dgm:pt>
    <dgm:pt modelId="{F4767252-785C-457C-AB7B-D079689D2A2E}">
      <dgm:prSet/>
      <dgm:spPr/>
      <dgm:t>
        <a:bodyPr/>
        <a:lstStyle/>
        <a:p>
          <a:r>
            <a:rPr kumimoji="1" lang="en-US" dirty="0"/>
            <a:t>Implement Tools and Processes: Deploy tools for data cleansing, validation, monitoring, and reporting. </a:t>
          </a:r>
          <a:endParaRPr lang="ja-JP" dirty="0"/>
        </a:p>
      </dgm:t>
    </dgm:pt>
    <dgm:pt modelId="{61A76C52-030C-46E9-B8B6-1D229EED4C15}" type="parTrans" cxnId="{748F31C4-A122-4A19-A8DE-BE9B2C044A27}">
      <dgm:prSet/>
      <dgm:spPr/>
      <dgm:t>
        <a:bodyPr/>
        <a:lstStyle/>
        <a:p>
          <a:endParaRPr kumimoji="1" lang="ja-JP" altLang="en-US"/>
        </a:p>
      </dgm:t>
    </dgm:pt>
    <dgm:pt modelId="{554E77C0-EE6E-4F35-8A2E-000874D3F444}" type="sibTrans" cxnId="{748F31C4-A122-4A19-A8DE-BE9B2C044A27}">
      <dgm:prSet/>
      <dgm:spPr/>
      <dgm:t>
        <a:bodyPr/>
        <a:lstStyle/>
        <a:p>
          <a:endParaRPr kumimoji="1" lang="ja-JP" altLang="en-US"/>
        </a:p>
      </dgm:t>
    </dgm:pt>
    <dgm:pt modelId="{DB135CD0-40A0-43E0-82C1-A6647679994D}">
      <dgm:prSet/>
      <dgm:spPr/>
      <dgm:t>
        <a:bodyPr/>
        <a:lstStyle/>
        <a:p>
          <a:r>
            <a:rPr kumimoji="1" lang="en-US" dirty="0"/>
            <a:t>Monitor and Refine :Continuously monitor data quality and refine the implementation plan as needed based on feedback and performance metrics. </a:t>
          </a:r>
          <a:endParaRPr lang="ja-JP" dirty="0"/>
        </a:p>
      </dgm:t>
    </dgm:pt>
    <dgm:pt modelId="{92A2F86D-B16A-4E50-BAE4-2D83B790DF32}" type="parTrans" cxnId="{4BD2799B-B3BD-4AD8-A252-7D8257CB0A76}">
      <dgm:prSet/>
      <dgm:spPr/>
      <dgm:t>
        <a:bodyPr/>
        <a:lstStyle/>
        <a:p>
          <a:endParaRPr kumimoji="1" lang="ja-JP" altLang="en-US"/>
        </a:p>
      </dgm:t>
    </dgm:pt>
    <dgm:pt modelId="{40D8D6D6-B0C4-4DCC-ABE1-F0BED01DAD53}" type="sibTrans" cxnId="{4BD2799B-B3BD-4AD8-A252-7D8257CB0A76}">
      <dgm:prSet/>
      <dgm:spPr/>
      <dgm:t>
        <a:bodyPr/>
        <a:lstStyle/>
        <a:p>
          <a:endParaRPr kumimoji="1" lang="ja-JP" altLang="en-US"/>
        </a:p>
      </dgm:t>
    </dgm:pt>
    <dgm:pt modelId="{01271DCE-9F73-4D56-9EDE-148FECA1A885}" type="pres">
      <dgm:prSet presAssocID="{8D17598E-C73A-4CAA-AE7B-DD3AE3D7C4A1}" presName="linear" presStyleCnt="0">
        <dgm:presLayoutVars>
          <dgm:animLvl val="lvl"/>
          <dgm:resizeHandles val="exact"/>
        </dgm:presLayoutVars>
      </dgm:prSet>
      <dgm:spPr/>
    </dgm:pt>
    <dgm:pt modelId="{4420B4F9-86FD-4CD3-9829-A0CFD899E55B}" type="pres">
      <dgm:prSet presAssocID="{CC36E602-84B9-4218-9E35-9950CE799E73}" presName="parentText" presStyleLbl="node1" presStyleIdx="0" presStyleCnt="4">
        <dgm:presLayoutVars>
          <dgm:chMax val="0"/>
          <dgm:bulletEnabled val="1"/>
        </dgm:presLayoutVars>
      </dgm:prSet>
      <dgm:spPr/>
    </dgm:pt>
    <dgm:pt modelId="{FA5B2333-4CEB-42EA-A9E5-7177EAEC06AE}" type="pres">
      <dgm:prSet presAssocID="{CC36E602-84B9-4218-9E35-9950CE799E73}" presName="childText" presStyleLbl="revTx" presStyleIdx="0" presStyleCnt="4">
        <dgm:presLayoutVars>
          <dgm:bulletEnabled val="1"/>
        </dgm:presLayoutVars>
      </dgm:prSet>
      <dgm:spPr/>
    </dgm:pt>
    <dgm:pt modelId="{1666D014-95F5-4CEE-89BD-5AEB2C734538}" type="pres">
      <dgm:prSet presAssocID="{BC447C22-C255-4AF8-8C9D-03692200E280}" presName="parentText" presStyleLbl="node1" presStyleIdx="1" presStyleCnt="4">
        <dgm:presLayoutVars>
          <dgm:chMax val="0"/>
          <dgm:bulletEnabled val="1"/>
        </dgm:presLayoutVars>
      </dgm:prSet>
      <dgm:spPr/>
    </dgm:pt>
    <dgm:pt modelId="{D9C948C2-5CE9-4085-B070-56821BCB679E}" type="pres">
      <dgm:prSet presAssocID="{BC447C22-C255-4AF8-8C9D-03692200E280}" presName="childText" presStyleLbl="revTx" presStyleIdx="1" presStyleCnt="4">
        <dgm:presLayoutVars>
          <dgm:bulletEnabled val="1"/>
        </dgm:presLayoutVars>
      </dgm:prSet>
      <dgm:spPr/>
    </dgm:pt>
    <dgm:pt modelId="{46F831CA-0837-4EF2-8755-3990E5AFE86C}" type="pres">
      <dgm:prSet presAssocID="{304BB7D4-219E-4B3F-B5A7-74567DE8D63C}" presName="parentText" presStyleLbl="node1" presStyleIdx="2" presStyleCnt="4">
        <dgm:presLayoutVars>
          <dgm:chMax val="0"/>
          <dgm:bulletEnabled val="1"/>
        </dgm:presLayoutVars>
      </dgm:prSet>
      <dgm:spPr/>
    </dgm:pt>
    <dgm:pt modelId="{410EBFA9-D63C-469D-91F0-CC9BA23166E3}" type="pres">
      <dgm:prSet presAssocID="{304BB7D4-219E-4B3F-B5A7-74567DE8D63C}" presName="childText" presStyleLbl="revTx" presStyleIdx="2" presStyleCnt="4">
        <dgm:presLayoutVars>
          <dgm:bulletEnabled val="1"/>
        </dgm:presLayoutVars>
      </dgm:prSet>
      <dgm:spPr/>
    </dgm:pt>
    <dgm:pt modelId="{3F6639BC-EA5D-4576-8B52-CD831A7C609E}" type="pres">
      <dgm:prSet presAssocID="{E80A6E44-1259-4F8E-B5A5-1BEDDC25CB7E}" presName="parentText" presStyleLbl="node1" presStyleIdx="3" presStyleCnt="4">
        <dgm:presLayoutVars>
          <dgm:chMax val="0"/>
          <dgm:bulletEnabled val="1"/>
        </dgm:presLayoutVars>
      </dgm:prSet>
      <dgm:spPr/>
    </dgm:pt>
    <dgm:pt modelId="{E196D6CE-0B7E-4C9C-ABA6-F8E4896F5D38}" type="pres">
      <dgm:prSet presAssocID="{E80A6E44-1259-4F8E-B5A5-1BEDDC25CB7E}" presName="childText" presStyleLbl="revTx" presStyleIdx="3" presStyleCnt="4">
        <dgm:presLayoutVars>
          <dgm:bulletEnabled val="1"/>
        </dgm:presLayoutVars>
      </dgm:prSet>
      <dgm:spPr/>
    </dgm:pt>
  </dgm:ptLst>
  <dgm:cxnLst>
    <dgm:cxn modelId="{7254050E-105F-427B-B421-8BC42EA11B6F}" srcId="{BC447C22-C255-4AF8-8C9D-03692200E280}" destId="{6F96973B-14B9-4E79-A981-689DAE4FDF81}" srcOrd="0" destOrd="0" parTransId="{876F8672-8B9C-45EF-90D5-C6BDA51EF573}" sibTransId="{5096A58D-BBAF-41A3-AB9F-08A209E3D1F7}"/>
    <dgm:cxn modelId="{EC99CB14-0401-4FCC-9D85-329C6066746B}" type="presOf" srcId="{3B9F4BA7-D1B2-474B-AABB-471057B686F5}" destId="{D9C948C2-5CE9-4085-B070-56821BCB679E}" srcOrd="0" destOrd="3" presId="urn:microsoft.com/office/officeart/2005/8/layout/vList2"/>
    <dgm:cxn modelId="{B4365A16-EE4F-43AF-9C5A-622F71601175}" srcId="{BC447C22-C255-4AF8-8C9D-03692200E280}" destId="{3B9F4BA7-D1B2-474B-AABB-471057B686F5}" srcOrd="3" destOrd="0" parTransId="{A6A7E6F0-A2D9-4138-9DBC-D33F2B9ACB73}" sibTransId="{69F17D25-0180-4015-9136-87FA74B97D02}"/>
    <dgm:cxn modelId="{36BC8E16-7168-4749-910C-9C06B06AB600}" type="presOf" srcId="{CC36E602-84B9-4218-9E35-9950CE799E73}" destId="{4420B4F9-86FD-4CD3-9829-A0CFD899E55B}" srcOrd="0" destOrd="0" presId="urn:microsoft.com/office/officeart/2005/8/layout/vList2"/>
    <dgm:cxn modelId="{35813618-6150-453D-A7B4-C50EF31D6A6F}" type="presOf" srcId="{2B80156A-9C7D-4616-B127-9DA869ADCC98}" destId="{410EBFA9-D63C-469D-91F0-CC9BA23166E3}" srcOrd="0" destOrd="2" presId="urn:microsoft.com/office/officeart/2005/8/layout/vList2"/>
    <dgm:cxn modelId="{EED51A25-58D4-4A18-8D55-68111316BC1D}" type="presOf" srcId="{452E01EA-A87D-49FA-8673-EB4F901A6D7A}" destId="{FA5B2333-4CEB-42EA-A9E5-7177EAEC06AE}" srcOrd="0" destOrd="3" presId="urn:microsoft.com/office/officeart/2005/8/layout/vList2"/>
    <dgm:cxn modelId="{CFD33026-4983-442B-A993-5A06724C9BB0}" type="presOf" srcId="{B6CD7181-9A09-45EB-9176-5439C54C78B1}" destId="{D9C948C2-5CE9-4085-B070-56821BCB679E}" srcOrd="0" destOrd="1" presId="urn:microsoft.com/office/officeart/2005/8/layout/vList2"/>
    <dgm:cxn modelId="{6F134F2C-7D88-48B1-A513-EA2C748D15B0}" type="presOf" srcId="{79764DF9-2051-4EA8-B8EB-3BD5DAC50A49}" destId="{FA5B2333-4CEB-42EA-A9E5-7177EAEC06AE}" srcOrd="0" destOrd="1" presId="urn:microsoft.com/office/officeart/2005/8/layout/vList2"/>
    <dgm:cxn modelId="{57CBDF37-DFE3-48F2-9BD1-F48FE8F19DFC}" srcId="{CC36E602-84B9-4218-9E35-9950CE799E73}" destId="{79764DF9-2051-4EA8-B8EB-3BD5DAC50A49}" srcOrd="1" destOrd="0" parTransId="{66D3AC04-C6BF-41B3-A2C1-E76669E66A36}" sibTransId="{BF13EB65-76F3-4828-B0FD-4D2AB3DBF8D1}"/>
    <dgm:cxn modelId="{46EEB039-28EC-4DE9-BD8B-7EB6E45C4D10}" type="presOf" srcId="{EFEB94F7-AC9E-4EE0-8F90-79830486891A}" destId="{410EBFA9-D63C-469D-91F0-CC9BA23166E3}" srcOrd="0" destOrd="1" presId="urn:microsoft.com/office/officeart/2005/8/layout/vList2"/>
    <dgm:cxn modelId="{75AEF23A-6DE3-458A-A987-08A8CCE477AB}" srcId="{304BB7D4-219E-4B3F-B5A7-74567DE8D63C}" destId="{9DE47440-FD20-46BE-A6E7-3D2029979D87}" srcOrd="0" destOrd="0" parTransId="{E0034F2C-7908-4E52-B6C6-0799198E53DC}" sibTransId="{C1598D22-BBED-44EF-9199-7DEBA7AF9307}"/>
    <dgm:cxn modelId="{E70ADE5D-54B1-4CAD-A3CA-0430812326C3}" type="presOf" srcId="{9ABBE7DA-B5E6-4185-A858-9199D2CEF3D6}" destId="{E196D6CE-0B7E-4C9C-ABA6-F8E4896F5D38}" srcOrd="0" destOrd="1" presId="urn:microsoft.com/office/officeart/2005/8/layout/vList2"/>
    <dgm:cxn modelId="{B0360166-5C01-4B7C-B79E-BBFBC707D606}" type="presOf" srcId="{32D26AF9-62FF-425C-860C-33C090EC06E9}" destId="{FA5B2333-4CEB-42EA-A9E5-7177EAEC06AE}" srcOrd="0" destOrd="0" presId="urn:microsoft.com/office/officeart/2005/8/layout/vList2"/>
    <dgm:cxn modelId="{D35B8567-191E-484D-9A08-9E41F8727B13}" srcId="{E80A6E44-1259-4F8E-B5A5-1BEDDC25CB7E}" destId="{9ABBE7DA-B5E6-4185-A858-9199D2CEF3D6}" srcOrd="1" destOrd="0" parTransId="{54FF0A50-4B85-46A5-B51D-0E0F9B10BAFB}" sibTransId="{8A20BE34-A309-4399-85AC-1FCCFEE5D8C9}"/>
    <dgm:cxn modelId="{35339F4E-1F19-4592-9DF3-49AA8DAEF428}" srcId="{8D17598E-C73A-4CAA-AE7B-DD3AE3D7C4A1}" destId="{BC447C22-C255-4AF8-8C9D-03692200E280}" srcOrd="1" destOrd="0" parTransId="{8EB9D678-9C5D-4C53-A451-0660BEE0AF6B}" sibTransId="{88DF19BE-439F-435C-980A-04841EEC8A8E}"/>
    <dgm:cxn modelId="{62F3FE50-24CF-4038-BCF4-0A321D2F7BFF}" srcId="{E80A6E44-1259-4F8E-B5A5-1BEDDC25CB7E}" destId="{ACF595CC-FF7F-4BC1-998F-0D73578E9AE0}" srcOrd="0" destOrd="0" parTransId="{6F1C8B3E-BD7E-45D6-9C32-ECA7192DF3FA}" sibTransId="{3424C7EB-15D0-4359-8BBE-BA80E9CE8CF0}"/>
    <dgm:cxn modelId="{EEBF1772-1B9C-4D02-96C1-C21A7EAE5880}" type="presOf" srcId="{92593CCB-E27A-48B4-BC5A-129B229F1184}" destId="{410EBFA9-D63C-469D-91F0-CC9BA23166E3}" srcOrd="0" destOrd="3" presId="urn:microsoft.com/office/officeart/2005/8/layout/vList2"/>
    <dgm:cxn modelId="{AB09FE74-69A5-4BAE-90D7-47E1378D7B1C}" srcId="{304BB7D4-219E-4B3F-B5A7-74567DE8D63C}" destId="{EFEB94F7-AC9E-4EE0-8F90-79830486891A}" srcOrd="1" destOrd="0" parTransId="{0944698A-EBEC-4859-8AD1-772E9B73D76A}" sibTransId="{61C3FCE7-407C-4330-94DD-3208A1BFD06E}"/>
    <dgm:cxn modelId="{39081A78-1CF2-42D6-84A1-60E12B1C5215}" srcId="{304BB7D4-219E-4B3F-B5A7-74567DE8D63C}" destId="{92593CCB-E27A-48B4-BC5A-129B229F1184}" srcOrd="3" destOrd="0" parTransId="{8EBA1D1E-1DCA-444D-A6A9-C86D79481D81}" sibTransId="{7B408669-58DB-4F90-A10B-399F38B4ADB4}"/>
    <dgm:cxn modelId="{C48EC75A-61DD-48AE-8B25-A0732837E696}" type="presOf" srcId="{DB135CD0-40A0-43E0-82C1-A6647679994D}" destId="{E196D6CE-0B7E-4C9C-ABA6-F8E4896F5D38}" srcOrd="0" destOrd="3" presId="urn:microsoft.com/office/officeart/2005/8/layout/vList2"/>
    <dgm:cxn modelId="{A21DFA90-8D80-4467-BAD1-41FC400EBB0D}" srcId="{8D17598E-C73A-4CAA-AE7B-DD3AE3D7C4A1}" destId="{CC36E602-84B9-4218-9E35-9950CE799E73}" srcOrd="0" destOrd="0" parTransId="{CD0F6658-0C93-4D0C-A60E-0CBFE43FC8A8}" sibTransId="{6EBDA29B-12BB-47F8-AB7E-50A4F16D145B}"/>
    <dgm:cxn modelId="{AE055491-7E10-45F1-BE23-2AD5B685B288}" type="presOf" srcId="{BC447C22-C255-4AF8-8C9D-03692200E280}" destId="{1666D014-95F5-4CEE-89BD-5AEB2C734538}" srcOrd="0" destOrd="0" presId="urn:microsoft.com/office/officeart/2005/8/layout/vList2"/>
    <dgm:cxn modelId="{A7C4D099-F38E-4191-BDDC-A0EED6DBC1F6}" srcId="{CC36E602-84B9-4218-9E35-9950CE799E73}" destId="{32D26AF9-62FF-425C-860C-33C090EC06E9}" srcOrd="0" destOrd="0" parTransId="{0C04BBD0-4A2A-4FC0-94B9-1FB8E98D6F02}" sibTransId="{2C39192A-7FD5-44EF-8929-B8712D6DA27C}"/>
    <dgm:cxn modelId="{4BD2799B-B3BD-4AD8-A252-7D8257CB0A76}" srcId="{E80A6E44-1259-4F8E-B5A5-1BEDDC25CB7E}" destId="{DB135CD0-40A0-43E0-82C1-A6647679994D}" srcOrd="3" destOrd="0" parTransId="{92A2F86D-B16A-4E50-BAE4-2D83B790DF32}" sibTransId="{40D8D6D6-B0C4-4DCC-ABE1-F0BED01DAD53}"/>
    <dgm:cxn modelId="{EAEA739C-66A7-4E7B-82AF-593DFB9CACED}" type="presOf" srcId="{304BB7D4-219E-4B3F-B5A7-74567DE8D63C}" destId="{46F831CA-0837-4EF2-8755-3990E5AFE86C}" srcOrd="0" destOrd="0" presId="urn:microsoft.com/office/officeart/2005/8/layout/vList2"/>
    <dgm:cxn modelId="{F97A899F-1942-4EE2-8312-A27BC210D942}" type="presOf" srcId="{E80A6E44-1259-4F8E-B5A5-1BEDDC25CB7E}" destId="{3F6639BC-EA5D-4576-8B52-CD831A7C609E}" srcOrd="0" destOrd="0" presId="urn:microsoft.com/office/officeart/2005/8/layout/vList2"/>
    <dgm:cxn modelId="{0470A5A9-F871-47EC-BA6A-9DB1677E1FF1}" type="presOf" srcId="{ACF595CC-FF7F-4BC1-998F-0D73578E9AE0}" destId="{E196D6CE-0B7E-4C9C-ABA6-F8E4896F5D38}" srcOrd="0" destOrd="0" presId="urn:microsoft.com/office/officeart/2005/8/layout/vList2"/>
    <dgm:cxn modelId="{A4C213AD-4CD6-459E-93FC-22AD8FCA7962}" srcId="{304BB7D4-219E-4B3F-B5A7-74567DE8D63C}" destId="{2B80156A-9C7D-4616-B127-9DA869ADCC98}" srcOrd="2" destOrd="0" parTransId="{FDF7A52F-F026-42AB-8054-337841049BEB}" sibTransId="{AC612DD1-590D-450C-A6A3-CD75C45B578E}"/>
    <dgm:cxn modelId="{CA4197B8-90B8-49BF-B607-C029138ED25E}" srcId="{CC36E602-84B9-4218-9E35-9950CE799E73}" destId="{452E01EA-A87D-49FA-8673-EB4F901A6D7A}" srcOrd="3" destOrd="0" parTransId="{3D1B5C28-1DC2-4DB5-93DE-19FCD2FDACD9}" sibTransId="{38785589-FD70-4D4E-9E0A-0494088FF424}"/>
    <dgm:cxn modelId="{F13868BE-FF61-48F0-AD4D-BE0E57D076CD}" srcId="{8D17598E-C73A-4CAA-AE7B-DD3AE3D7C4A1}" destId="{304BB7D4-219E-4B3F-B5A7-74567DE8D63C}" srcOrd="2" destOrd="0" parTransId="{513DBB3C-9FD9-4F55-A9DC-B314C80A7B29}" sibTransId="{0C4A8ACF-31E4-4EC1-8149-23B12C7CA0C8}"/>
    <dgm:cxn modelId="{CCA70EBF-8276-40F7-A3E9-51A48BF7FF48}" type="presOf" srcId="{1273CEBE-554A-452D-AE3E-3855ACF27C57}" destId="{D9C948C2-5CE9-4085-B070-56821BCB679E}" srcOrd="0" destOrd="2" presId="urn:microsoft.com/office/officeart/2005/8/layout/vList2"/>
    <dgm:cxn modelId="{748F31C4-A122-4A19-A8DE-BE9B2C044A27}" srcId="{E80A6E44-1259-4F8E-B5A5-1BEDDC25CB7E}" destId="{F4767252-785C-457C-AB7B-D079689D2A2E}" srcOrd="2" destOrd="0" parTransId="{61A76C52-030C-46E9-B8B6-1D229EED4C15}" sibTransId="{554E77C0-EE6E-4F35-8A2E-000874D3F444}"/>
    <dgm:cxn modelId="{2F7F62C4-C337-43A8-9973-B55115684FEA}" type="presOf" srcId="{8D17598E-C73A-4CAA-AE7B-DD3AE3D7C4A1}" destId="{01271DCE-9F73-4D56-9EDE-148FECA1A885}" srcOrd="0" destOrd="0" presId="urn:microsoft.com/office/officeart/2005/8/layout/vList2"/>
    <dgm:cxn modelId="{03027DD4-0E69-46ED-ADFF-8D107100320E}" type="presOf" srcId="{F4767252-785C-457C-AB7B-D079689D2A2E}" destId="{E196D6CE-0B7E-4C9C-ABA6-F8E4896F5D38}" srcOrd="0" destOrd="2" presId="urn:microsoft.com/office/officeart/2005/8/layout/vList2"/>
    <dgm:cxn modelId="{2EE6F8E3-30FC-4B32-88BA-16232403AAD8}" srcId="{BC447C22-C255-4AF8-8C9D-03692200E280}" destId="{1273CEBE-554A-452D-AE3E-3855ACF27C57}" srcOrd="2" destOrd="0" parTransId="{B2B8422D-59C0-411A-B1F9-7CE95AB8D4B7}" sibTransId="{C7898580-0039-410B-A11D-D84719668681}"/>
    <dgm:cxn modelId="{D4C329E5-1424-4961-9CA4-4303DC0626A9}" type="presOf" srcId="{6F96973B-14B9-4E79-A981-689DAE4FDF81}" destId="{D9C948C2-5CE9-4085-B070-56821BCB679E}" srcOrd="0" destOrd="0" presId="urn:microsoft.com/office/officeart/2005/8/layout/vList2"/>
    <dgm:cxn modelId="{A9C46AEA-5199-401B-831C-69C5A4855644}" type="presOf" srcId="{9DE47440-FD20-46BE-A6E7-3D2029979D87}" destId="{410EBFA9-D63C-469D-91F0-CC9BA23166E3}" srcOrd="0" destOrd="0" presId="urn:microsoft.com/office/officeart/2005/8/layout/vList2"/>
    <dgm:cxn modelId="{0C18B3EB-220B-4D2C-B82B-DAF5EEFC7759}" type="presOf" srcId="{51894F88-9CD8-4F9A-BEEB-D65B830D157E}" destId="{FA5B2333-4CEB-42EA-A9E5-7177EAEC06AE}" srcOrd="0" destOrd="2" presId="urn:microsoft.com/office/officeart/2005/8/layout/vList2"/>
    <dgm:cxn modelId="{F23D42EE-D9F0-4ACD-A17B-898153C5258D}" srcId="{CC36E602-84B9-4218-9E35-9950CE799E73}" destId="{51894F88-9CD8-4F9A-BEEB-D65B830D157E}" srcOrd="2" destOrd="0" parTransId="{5F761797-AF4A-463E-8FEF-B4BF7F0C08D8}" sibTransId="{AAF9E2D4-4FDC-41F3-A91A-58E22B321411}"/>
    <dgm:cxn modelId="{1E8535F7-A529-4A85-8D79-346D316A750F}" srcId="{8D17598E-C73A-4CAA-AE7B-DD3AE3D7C4A1}" destId="{E80A6E44-1259-4F8E-B5A5-1BEDDC25CB7E}" srcOrd="3" destOrd="0" parTransId="{11B839BA-FB3D-4BC5-9DE2-7BECF671EB6D}" sibTransId="{46FF86DE-2B4D-4A8E-9CA9-82CDB045D2DE}"/>
    <dgm:cxn modelId="{3CE464FE-0243-4979-88FB-5B20A5013B75}" srcId="{BC447C22-C255-4AF8-8C9D-03692200E280}" destId="{B6CD7181-9A09-45EB-9176-5439C54C78B1}" srcOrd="1" destOrd="0" parTransId="{855C1844-9FC8-4F0B-9AE1-F133551C5B24}" sibTransId="{CEA3E38B-B6B2-48E0-9171-E1B7DA3F391E}"/>
    <dgm:cxn modelId="{A93F84E4-4503-483A-83F5-BC28EFAEFA1B}" type="presParOf" srcId="{01271DCE-9F73-4D56-9EDE-148FECA1A885}" destId="{4420B4F9-86FD-4CD3-9829-A0CFD899E55B}" srcOrd="0" destOrd="0" presId="urn:microsoft.com/office/officeart/2005/8/layout/vList2"/>
    <dgm:cxn modelId="{6F4A665F-0A4B-41DA-9D8C-CC546C98D839}" type="presParOf" srcId="{01271DCE-9F73-4D56-9EDE-148FECA1A885}" destId="{FA5B2333-4CEB-42EA-A9E5-7177EAEC06AE}" srcOrd="1" destOrd="0" presId="urn:microsoft.com/office/officeart/2005/8/layout/vList2"/>
    <dgm:cxn modelId="{ED6F6E12-C029-489D-B2FD-FB91224EC0B1}" type="presParOf" srcId="{01271DCE-9F73-4D56-9EDE-148FECA1A885}" destId="{1666D014-95F5-4CEE-89BD-5AEB2C734538}" srcOrd="2" destOrd="0" presId="urn:microsoft.com/office/officeart/2005/8/layout/vList2"/>
    <dgm:cxn modelId="{DEF1059A-CC96-446D-B869-01358DF903F8}" type="presParOf" srcId="{01271DCE-9F73-4D56-9EDE-148FECA1A885}" destId="{D9C948C2-5CE9-4085-B070-56821BCB679E}" srcOrd="3" destOrd="0" presId="urn:microsoft.com/office/officeart/2005/8/layout/vList2"/>
    <dgm:cxn modelId="{8AB5953D-8F99-4CF2-B0DB-2F2B459F871B}" type="presParOf" srcId="{01271DCE-9F73-4D56-9EDE-148FECA1A885}" destId="{46F831CA-0837-4EF2-8755-3990E5AFE86C}" srcOrd="4" destOrd="0" presId="urn:microsoft.com/office/officeart/2005/8/layout/vList2"/>
    <dgm:cxn modelId="{9789BBB7-DD49-4077-93AC-5FAAC034F7F8}" type="presParOf" srcId="{01271DCE-9F73-4D56-9EDE-148FECA1A885}" destId="{410EBFA9-D63C-469D-91F0-CC9BA23166E3}" srcOrd="5" destOrd="0" presId="urn:microsoft.com/office/officeart/2005/8/layout/vList2"/>
    <dgm:cxn modelId="{9C9B1AF9-3F6E-471A-AFB1-2931238F7389}" type="presParOf" srcId="{01271DCE-9F73-4D56-9EDE-148FECA1A885}" destId="{3F6639BC-EA5D-4576-8B52-CD831A7C609E}" srcOrd="6" destOrd="0" presId="urn:microsoft.com/office/officeart/2005/8/layout/vList2"/>
    <dgm:cxn modelId="{084A61C3-ACFD-458F-8E16-7A8DB3AB0E12}" type="presParOf" srcId="{01271DCE-9F73-4D56-9EDE-148FECA1A885}" destId="{E196D6CE-0B7E-4C9C-ABA6-F8E4896F5D3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0FE3C9-4123-4770-A2B8-661047183A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7F731127-A047-40D3-9076-443BF0585666}">
      <dgm:prSet/>
      <dgm:spPr/>
      <dgm:t>
        <a:bodyPr/>
        <a:lstStyle/>
        <a:p>
          <a:r>
            <a:rPr kumimoji="1" lang="en-US" dirty="0"/>
            <a:t>Provision of Data Specifications and Work Instructions</a:t>
          </a:r>
          <a:endParaRPr lang="ja-JP" dirty="0"/>
        </a:p>
      </dgm:t>
    </dgm:pt>
    <dgm:pt modelId="{36945C7D-658D-4033-BA00-F61E41FEEBD6}" type="parTrans" cxnId="{712D3B94-93E6-450F-9370-E5BCD4F9BDA7}">
      <dgm:prSet/>
      <dgm:spPr/>
      <dgm:t>
        <a:bodyPr/>
        <a:lstStyle/>
        <a:p>
          <a:endParaRPr kumimoji="1" lang="ja-JP" altLang="en-US"/>
        </a:p>
      </dgm:t>
    </dgm:pt>
    <dgm:pt modelId="{FC17CEFF-4353-4AB4-B170-E93748A0D570}" type="sibTrans" cxnId="{712D3B94-93E6-450F-9370-E5BCD4F9BDA7}">
      <dgm:prSet/>
      <dgm:spPr/>
      <dgm:t>
        <a:bodyPr/>
        <a:lstStyle/>
        <a:p>
          <a:endParaRPr kumimoji="1" lang="ja-JP" altLang="en-US"/>
        </a:p>
      </dgm:t>
    </dgm:pt>
    <dgm:pt modelId="{C67919A3-AB19-4190-AF4C-30F1347D1671}">
      <dgm:prSet/>
      <dgm:spPr/>
      <dgm:t>
        <a:bodyPr/>
        <a:lstStyle/>
        <a:p>
          <a:r>
            <a:rPr kumimoji="1" lang="en-US"/>
            <a:t>Define clear data requirements, including formats, structures, and acceptable value ranges.</a:t>
          </a:r>
          <a:endParaRPr lang="ja-JP"/>
        </a:p>
      </dgm:t>
    </dgm:pt>
    <dgm:pt modelId="{0E88874E-AC4A-4D41-9408-3ADCD8DF3DFC}" type="parTrans" cxnId="{F12469BD-9E03-4DC8-B561-36A87055A609}">
      <dgm:prSet/>
      <dgm:spPr/>
      <dgm:t>
        <a:bodyPr/>
        <a:lstStyle/>
        <a:p>
          <a:endParaRPr kumimoji="1" lang="ja-JP" altLang="en-US"/>
        </a:p>
      </dgm:t>
    </dgm:pt>
    <dgm:pt modelId="{E9309995-D3FB-4FAE-AADF-3BB0925109D5}" type="sibTrans" cxnId="{F12469BD-9E03-4DC8-B561-36A87055A609}">
      <dgm:prSet/>
      <dgm:spPr/>
      <dgm:t>
        <a:bodyPr/>
        <a:lstStyle/>
        <a:p>
          <a:endParaRPr kumimoji="1" lang="ja-JP" altLang="en-US"/>
        </a:p>
      </dgm:t>
    </dgm:pt>
    <dgm:pt modelId="{7E576938-9C3B-4622-B109-8CE25F0A549A}">
      <dgm:prSet/>
      <dgm:spPr/>
      <dgm:t>
        <a:bodyPr/>
        <a:lstStyle/>
        <a:p>
          <a:r>
            <a:rPr kumimoji="1" lang="en-US" dirty="0"/>
            <a:t>Provide detailed instructions for data collection, labeling, and processing to ensure uniformity.</a:t>
          </a:r>
          <a:endParaRPr lang="ja-JP" dirty="0"/>
        </a:p>
      </dgm:t>
    </dgm:pt>
    <dgm:pt modelId="{E03E82E2-86C0-4B47-9EC3-5E1726EFB1C5}" type="parTrans" cxnId="{D55D30F0-ED41-4661-9BBD-3E7017622B53}">
      <dgm:prSet/>
      <dgm:spPr/>
      <dgm:t>
        <a:bodyPr/>
        <a:lstStyle/>
        <a:p>
          <a:endParaRPr kumimoji="1" lang="ja-JP" altLang="en-US"/>
        </a:p>
      </dgm:t>
    </dgm:pt>
    <dgm:pt modelId="{C8A49FD7-71EE-40AE-BB01-6D354DE0FFF9}" type="sibTrans" cxnId="{D55D30F0-ED41-4661-9BBD-3E7017622B53}">
      <dgm:prSet/>
      <dgm:spPr/>
      <dgm:t>
        <a:bodyPr/>
        <a:lstStyle/>
        <a:p>
          <a:endParaRPr kumimoji="1" lang="ja-JP" altLang="en-US"/>
        </a:p>
      </dgm:t>
    </dgm:pt>
    <dgm:pt modelId="{23553F1B-9A10-473C-8EC6-5AB117560A51}">
      <dgm:prSet/>
      <dgm:spPr/>
      <dgm:t>
        <a:bodyPr/>
        <a:lstStyle/>
        <a:p>
          <a:r>
            <a:rPr kumimoji="1" lang="en-US" dirty="0"/>
            <a:t>Establish guidelines for metadata creation to track data sources, timestamps, and context information.</a:t>
          </a:r>
          <a:endParaRPr lang="ja-JP" dirty="0"/>
        </a:p>
      </dgm:t>
    </dgm:pt>
    <dgm:pt modelId="{5B884539-4646-4E90-97E7-EED68047D6A2}" type="parTrans" cxnId="{BF55FDF4-13C6-459A-8D32-A1B59EB49066}">
      <dgm:prSet/>
      <dgm:spPr/>
      <dgm:t>
        <a:bodyPr/>
        <a:lstStyle/>
        <a:p>
          <a:endParaRPr kumimoji="1" lang="ja-JP" altLang="en-US"/>
        </a:p>
      </dgm:t>
    </dgm:pt>
    <dgm:pt modelId="{47E6D058-80F9-45B8-BFFF-F38E6708AD5E}" type="sibTrans" cxnId="{BF55FDF4-13C6-459A-8D32-A1B59EB49066}">
      <dgm:prSet/>
      <dgm:spPr/>
      <dgm:t>
        <a:bodyPr/>
        <a:lstStyle/>
        <a:p>
          <a:endParaRPr kumimoji="1" lang="ja-JP" altLang="en-US"/>
        </a:p>
      </dgm:t>
    </dgm:pt>
    <dgm:pt modelId="{E9F2BF6E-04D9-4DB0-AD3C-499B55808BBE}">
      <dgm:prSet/>
      <dgm:spPr/>
      <dgm:t>
        <a:bodyPr/>
        <a:lstStyle/>
        <a:p>
          <a:r>
            <a:rPr kumimoji="1" lang="en-US"/>
            <a:t>Develop a validation checklist for contributors to ensure adherence to data quality standards.</a:t>
          </a:r>
          <a:endParaRPr lang="ja-JP"/>
        </a:p>
      </dgm:t>
    </dgm:pt>
    <dgm:pt modelId="{46F6418B-080A-49C8-A48B-347230927371}" type="parTrans" cxnId="{964B6FFB-8E96-4561-9FB1-7E5ADF4BFB9C}">
      <dgm:prSet/>
      <dgm:spPr/>
      <dgm:t>
        <a:bodyPr/>
        <a:lstStyle/>
        <a:p>
          <a:endParaRPr kumimoji="1" lang="ja-JP" altLang="en-US"/>
        </a:p>
      </dgm:t>
    </dgm:pt>
    <dgm:pt modelId="{0AEAF54B-8878-4E38-BFB1-E34E691B1271}" type="sibTrans" cxnId="{964B6FFB-8E96-4561-9FB1-7E5ADF4BFB9C}">
      <dgm:prSet/>
      <dgm:spPr/>
      <dgm:t>
        <a:bodyPr/>
        <a:lstStyle/>
        <a:p>
          <a:endParaRPr kumimoji="1" lang="ja-JP" altLang="en-US"/>
        </a:p>
      </dgm:t>
    </dgm:pt>
    <dgm:pt modelId="{470E52C6-C247-4D18-9E65-D4206C3638CD}">
      <dgm:prSet/>
      <dgm:spPr/>
      <dgm:t>
        <a:bodyPr/>
        <a:lstStyle/>
        <a:p>
          <a:r>
            <a:rPr kumimoji="1" lang="en-US" dirty="0"/>
            <a:t>Data Processing</a:t>
          </a:r>
          <a:endParaRPr lang="ja-JP" dirty="0"/>
        </a:p>
      </dgm:t>
    </dgm:pt>
    <dgm:pt modelId="{863614E5-0532-4175-ADA1-8E9855882F76}" type="parTrans" cxnId="{84F2B860-8F32-4CEF-8B67-938C32E5543A}">
      <dgm:prSet/>
      <dgm:spPr/>
      <dgm:t>
        <a:bodyPr/>
        <a:lstStyle/>
        <a:p>
          <a:endParaRPr kumimoji="1" lang="ja-JP" altLang="en-US"/>
        </a:p>
      </dgm:t>
    </dgm:pt>
    <dgm:pt modelId="{E51B0892-5CC2-4F96-A7EF-E24873D8A4BF}" type="sibTrans" cxnId="{84F2B860-8F32-4CEF-8B67-938C32E5543A}">
      <dgm:prSet/>
      <dgm:spPr/>
      <dgm:t>
        <a:bodyPr/>
        <a:lstStyle/>
        <a:p>
          <a:endParaRPr kumimoji="1" lang="ja-JP" altLang="en-US"/>
        </a:p>
      </dgm:t>
    </dgm:pt>
    <dgm:pt modelId="{CF08F45C-89B3-4023-A2C7-A9685777FC54}">
      <dgm:prSet/>
      <dgm:spPr/>
      <dgm:t>
        <a:bodyPr/>
        <a:lstStyle/>
        <a:p>
          <a:r>
            <a:rPr kumimoji="1" lang="en-US"/>
            <a:t>Clean and preprocess data to remove inconsistencies, duplicates, and irrelevant information.</a:t>
          </a:r>
          <a:endParaRPr lang="ja-JP"/>
        </a:p>
      </dgm:t>
    </dgm:pt>
    <dgm:pt modelId="{58DA4B12-70F4-4C74-801F-895B0ED3619A}" type="parTrans" cxnId="{7789FD89-BE9B-482B-9B2F-F045FEF7A80D}">
      <dgm:prSet/>
      <dgm:spPr/>
      <dgm:t>
        <a:bodyPr/>
        <a:lstStyle/>
        <a:p>
          <a:endParaRPr kumimoji="1" lang="ja-JP" altLang="en-US"/>
        </a:p>
      </dgm:t>
    </dgm:pt>
    <dgm:pt modelId="{677D6E56-F451-41C0-BB57-C70CB6269CEE}" type="sibTrans" cxnId="{7789FD89-BE9B-482B-9B2F-F045FEF7A80D}">
      <dgm:prSet/>
      <dgm:spPr/>
      <dgm:t>
        <a:bodyPr/>
        <a:lstStyle/>
        <a:p>
          <a:endParaRPr kumimoji="1" lang="ja-JP" altLang="en-US"/>
        </a:p>
      </dgm:t>
    </dgm:pt>
    <dgm:pt modelId="{50014314-17C6-45AF-8C81-ECE5AE92D204}">
      <dgm:prSet/>
      <dgm:spPr/>
      <dgm:t>
        <a:bodyPr/>
        <a:lstStyle/>
        <a:p>
          <a:r>
            <a:rPr kumimoji="1" lang="en-US"/>
            <a:t>Normalize data to ensure compatibility across systems (e.g., format conversions, scaling).</a:t>
          </a:r>
          <a:endParaRPr lang="ja-JP"/>
        </a:p>
      </dgm:t>
    </dgm:pt>
    <dgm:pt modelId="{46902A7E-DFD7-4281-9A99-B480BA650240}" type="parTrans" cxnId="{2047AAAA-00EF-4DFA-9499-9A0570C5AFF6}">
      <dgm:prSet/>
      <dgm:spPr/>
      <dgm:t>
        <a:bodyPr/>
        <a:lstStyle/>
        <a:p>
          <a:endParaRPr kumimoji="1" lang="ja-JP" altLang="en-US"/>
        </a:p>
      </dgm:t>
    </dgm:pt>
    <dgm:pt modelId="{2287DEF3-CD1D-43AA-B25F-6660123484DC}" type="sibTrans" cxnId="{2047AAAA-00EF-4DFA-9499-9A0570C5AFF6}">
      <dgm:prSet/>
      <dgm:spPr/>
      <dgm:t>
        <a:bodyPr/>
        <a:lstStyle/>
        <a:p>
          <a:endParaRPr kumimoji="1" lang="ja-JP" altLang="en-US"/>
        </a:p>
      </dgm:t>
    </dgm:pt>
    <dgm:pt modelId="{E101B78A-1372-4D31-85D0-FE75507FA8C3}">
      <dgm:prSet/>
      <dgm:spPr/>
      <dgm:t>
        <a:bodyPr/>
        <a:lstStyle/>
        <a:p>
          <a:r>
            <a:rPr kumimoji="1" lang="en-US"/>
            <a:t>Annotate and label data accurately for supervised learning models.</a:t>
          </a:r>
          <a:endParaRPr lang="ja-JP"/>
        </a:p>
      </dgm:t>
    </dgm:pt>
    <dgm:pt modelId="{A101BDC2-8E9E-4F8B-8566-1A005E2A2655}" type="parTrans" cxnId="{D7318705-6922-4087-9967-1C0F2AAE39E2}">
      <dgm:prSet/>
      <dgm:spPr/>
      <dgm:t>
        <a:bodyPr/>
        <a:lstStyle/>
        <a:p>
          <a:endParaRPr kumimoji="1" lang="ja-JP" altLang="en-US"/>
        </a:p>
      </dgm:t>
    </dgm:pt>
    <dgm:pt modelId="{F11AC421-FEE7-49DE-8EC3-231BA3D6D113}" type="sibTrans" cxnId="{D7318705-6922-4087-9967-1C0F2AAE39E2}">
      <dgm:prSet/>
      <dgm:spPr/>
      <dgm:t>
        <a:bodyPr/>
        <a:lstStyle/>
        <a:p>
          <a:endParaRPr kumimoji="1" lang="ja-JP" altLang="en-US"/>
        </a:p>
      </dgm:t>
    </dgm:pt>
    <dgm:pt modelId="{D73709BE-828A-49F3-AE9A-4B500A853090}">
      <dgm:prSet/>
      <dgm:spPr/>
      <dgm:t>
        <a:bodyPr/>
        <a:lstStyle/>
        <a:p>
          <a:r>
            <a:rPr kumimoji="1" lang="en-US" dirty="0"/>
            <a:t>Implement automated data validation tools to identify anomalies and errors during processing.</a:t>
          </a:r>
          <a:endParaRPr lang="ja-JP" dirty="0"/>
        </a:p>
      </dgm:t>
    </dgm:pt>
    <dgm:pt modelId="{FFA7853F-029D-4BD6-AFCF-B215C9C8AE99}" type="parTrans" cxnId="{2CE2E62F-B9E5-4B92-9447-7A8B5A216DD8}">
      <dgm:prSet/>
      <dgm:spPr/>
      <dgm:t>
        <a:bodyPr/>
        <a:lstStyle/>
        <a:p>
          <a:endParaRPr kumimoji="1" lang="ja-JP" altLang="en-US"/>
        </a:p>
      </dgm:t>
    </dgm:pt>
    <dgm:pt modelId="{999470D1-0F60-4FAC-8421-B9CF3EB11F5D}" type="sibTrans" cxnId="{2CE2E62F-B9E5-4B92-9447-7A8B5A216DD8}">
      <dgm:prSet/>
      <dgm:spPr/>
      <dgm:t>
        <a:bodyPr/>
        <a:lstStyle/>
        <a:p>
          <a:endParaRPr kumimoji="1" lang="ja-JP" altLang="en-US"/>
        </a:p>
      </dgm:t>
    </dgm:pt>
    <dgm:pt modelId="{BF601548-46E7-4D59-BD09-34CEFA8D5AEE}">
      <dgm:prSet/>
      <dgm:spPr/>
      <dgm:t>
        <a:bodyPr/>
        <a:lstStyle/>
        <a:p>
          <a:r>
            <a:rPr kumimoji="1" lang="en-US" dirty="0"/>
            <a:t>Document each processing step to maintain traceability and reproducibility.</a:t>
          </a:r>
          <a:endParaRPr lang="ja-JP" dirty="0"/>
        </a:p>
      </dgm:t>
    </dgm:pt>
    <dgm:pt modelId="{F4F61A4C-A580-4A73-8E34-0FE7C0444350}" type="parTrans" cxnId="{CC0D6CF2-56CB-433A-8B66-1B67350AED15}">
      <dgm:prSet/>
      <dgm:spPr/>
      <dgm:t>
        <a:bodyPr/>
        <a:lstStyle/>
        <a:p>
          <a:endParaRPr kumimoji="1" lang="ja-JP" altLang="en-US"/>
        </a:p>
      </dgm:t>
    </dgm:pt>
    <dgm:pt modelId="{CC20E082-7DD9-4E8F-ACAA-999F3DA8843E}" type="sibTrans" cxnId="{CC0D6CF2-56CB-433A-8B66-1B67350AED15}">
      <dgm:prSet/>
      <dgm:spPr/>
      <dgm:t>
        <a:bodyPr/>
        <a:lstStyle/>
        <a:p>
          <a:endParaRPr kumimoji="1" lang="ja-JP" altLang="en-US"/>
        </a:p>
      </dgm:t>
    </dgm:pt>
    <dgm:pt modelId="{A5A69945-F951-4DC5-A8EF-4F983A3F2338}">
      <dgm:prSet/>
      <dgm:spPr/>
      <dgm:t>
        <a:bodyPr/>
        <a:lstStyle/>
        <a:p>
          <a:r>
            <a:rPr kumimoji="1" lang="en-US" dirty="0"/>
            <a:t>Data Quality Monitoring and Control</a:t>
          </a:r>
          <a:endParaRPr lang="ja-JP" dirty="0"/>
        </a:p>
      </dgm:t>
    </dgm:pt>
    <dgm:pt modelId="{6F94B271-1F82-4F67-BF20-BE8E333B93B5}" type="parTrans" cxnId="{01404112-B84B-43C1-8B3B-D1650E046F11}">
      <dgm:prSet/>
      <dgm:spPr/>
      <dgm:t>
        <a:bodyPr/>
        <a:lstStyle/>
        <a:p>
          <a:endParaRPr kumimoji="1" lang="ja-JP" altLang="en-US"/>
        </a:p>
      </dgm:t>
    </dgm:pt>
    <dgm:pt modelId="{9BAA0BBF-62EA-4CDF-B89A-935233B07281}" type="sibTrans" cxnId="{01404112-B84B-43C1-8B3B-D1650E046F11}">
      <dgm:prSet/>
      <dgm:spPr/>
      <dgm:t>
        <a:bodyPr/>
        <a:lstStyle/>
        <a:p>
          <a:endParaRPr kumimoji="1" lang="ja-JP" altLang="en-US"/>
        </a:p>
      </dgm:t>
    </dgm:pt>
    <dgm:pt modelId="{5A460960-0A68-47B4-89F7-3E0849D4206D}">
      <dgm:prSet/>
      <dgm:spPr/>
      <dgm:t>
        <a:bodyPr/>
        <a:lstStyle/>
        <a:p>
          <a:r>
            <a:rPr kumimoji="1" lang="en-US"/>
            <a:t>Establish key quality metrics (e.g., accuracy, completeness, consistency, timeliness).</a:t>
          </a:r>
          <a:endParaRPr lang="ja-JP"/>
        </a:p>
      </dgm:t>
    </dgm:pt>
    <dgm:pt modelId="{A56A5FD6-2F7E-4B65-89B6-7C2A9A7B0844}" type="parTrans" cxnId="{8C7C30C4-1B1D-4CCC-8949-813CE9B324CE}">
      <dgm:prSet/>
      <dgm:spPr/>
      <dgm:t>
        <a:bodyPr/>
        <a:lstStyle/>
        <a:p>
          <a:endParaRPr kumimoji="1" lang="ja-JP" altLang="en-US"/>
        </a:p>
      </dgm:t>
    </dgm:pt>
    <dgm:pt modelId="{28BA937C-7AEB-4537-8227-5A001F52F10D}" type="sibTrans" cxnId="{8C7C30C4-1B1D-4CCC-8949-813CE9B324CE}">
      <dgm:prSet/>
      <dgm:spPr/>
      <dgm:t>
        <a:bodyPr/>
        <a:lstStyle/>
        <a:p>
          <a:endParaRPr kumimoji="1" lang="ja-JP" altLang="en-US"/>
        </a:p>
      </dgm:t>
    </dgm:pt>
    <dgm:pt modelId="{095BF76C-A921-4339-9341-03E31B04F3EB}">
      <dgm:prSet/>
      <dgm:spPr/>
      <dgm:t>
        <a:bodyPr/>
        <a:lstStyle/>
        <a:p>
          <a:r>
            <a:rPr kumimoji="1" lang="en-US"/>
            <a:t>Implement real-time monitoring systems to detect data quality issues promptly.</a:t>
          </a:r>
          <a:endParaRPr lang="ja-JP"/>
        </a:p>
      </dgm:t>
    </dgm:pt>
    <dgm:pt modelId="{BA700B5B-2129-46B2-B906-74C49EF39D5E}" type="parTrans" cxnId="{D59121DE-FF5D-45DC-A15A-2E2A14FD4E0D}">
      <dgm:prSet/>
      <dgm:spPr/>
      <dgm:t>
        <a:bodyPr/>
        <a:lstStyle/>
        <a:p>
          <a:endParaRPr kumimoji="1" lang="ja-JP" altLang="en-US"/>
        </a:p>
      </dgm:t>
    </dgm:pt>
    <dgm:pt modelId="{44BA49D5-199E-4ACC-8E11-9B00E5029EF4}" type="sibTrans" cxnId="{D59121DE-FF5D-45DC-A15A-2E2A14FD4E0D}">
      <dgm:prSet/>
      <dgm:spPr/>
      <dgm:t>
        <a:bodyPr/>
        <a:lstStyle/>
        <a:p>
          <a:endParaRPr kumimoji="1" lang="ja-JP" altLang="en-US"/>
        </a:p>
      </dgm:t>
    </dgm:pt>
    <dgm:pt modelId="{0293F377-F0D0-462A-8728-C6FCAC3FE469}">
      <dgm:prSet/>
      <dgm:spPr/>
      <dgm:t>
        <a:bodyPr/>
        <a:lstStyle/>
        <a:p>
          <a:r>
            <a:rPr kumimoji="1" lang="en-US" dirty="0"/>
            <a:t>Schedule regular audits to review and validate data integrity.</a:t>
          </a:r>
          <a:endParaRPr lang="ja-JP" dirty="0"/>
        </a:p>
      </dgm:t>
    </dgm:pt>
    <dgm:pt modelId="{A4A04942-D998-47FA-8971-908DF3FA17DA}" type="parTrans" cxnId="{A2EE6758-C80C-4508-9676-7DCCEF854A31}">
      <dgm:prSet/>
      <dgm:spPr/>
      <dgm:t>
        <a:bodyPr/>
        <a:lstStyle/>
        <a:p>
          <a:endParaRPr kumimoji="1" lang="ja-JP" altLang="en-US"/>
        </a:p>
      </dgm:t>
    </dgm:pt>
    <dgm:pt modelId="{6AB7D780-A969-4542-8ED1-4FEF4C09F2BB}" type="sibTrans" cxnId="{A2EE6758-C80C-4508-9676-7DCCEF854A31}">
      <dgm:prSet/>
      <dgm:spPr/>
      <dgm:t>
        <a:bodyPr/>
        <a:lstStyle/>
        <a:p>
          <a:endParaRPr kumimoji="1" lang="ja-JP" altLang="en-US"/>
        </a:p>
      </dgm:t>
    </dgm:pt>
    <dgm:pt modelId="{5A4EDC4E-FECE-453F-9649-DAF8C88B0DC6}">
      <dgm:prSet/>
      <dgm:spPr/>
      <dgm:t>
        <a:bodyPr/>
        <a:lstStyle/>
        <a:p>
          <a:r>
            <a:rPr kumimoji="1" lang="en-US" dirty="0"/>
            <a:t>Use AI tools to identify patterns of errors or potential biases in datasets.</a:t>
          </a:r>
          <a:endParaRPr lang="ja-JP" dirty="0"/>
        </a:p>
      </dgm:t>
    </dgm:pt>
    <dgm:pt modelId="{0A9AC543-C9C0-4FC5-9A0A-EC1BEE78FDD2}" type="parTrans" cxnId="{08B6669D-8B21-4344-B601-D4A0EB14C3B6}">
      <dgm:prSet/>
      <dgm:spPr/>
      <dgm:t>
        <a:bodyPr/>
        <a:lstStyle/>
        <a:p>
          <a:endParaRPr kumimoji="1" lang="ja-JP" altLang="en-US"/>
        </a:p>
      </dgm:t>
    </dgm:pt>
    <dgm:pt modelId="{8E147010-828E-4142-AC96-C19360000C65}" type="sibTrans" cxnId="{08B6669D-8B21-4344-B601-D4A0EB14C3B6}">
      <dgm:prSet/>
      <dgm:spPr/>
      <dgm:t>
        <a:bodyPr/>
        <a:lstStyle/>
        <a:p>
          <a:endParaRPr kumimoji="1" lang="ja-JP" altLang="en-US"/>
        </a:p>
      </dgm:t>
    </dgm:pt>
    <dgm:pt modelId="{B66A83D6-C83E-4EA5-8073-B3944F44A2B5}">
      <dgm:prSet/>
      <dgm:spPr/>
      <dgm:t>
        <a:bodyPr/>
        <a:lstStyle/>
        <a:p>
          <a:r>
            <a:rPr kumimoji="1" lang="en-US" dirty="0"/>
            <a:t>Create feedback loops to continuously improve data quality standards based on findings.</a:t>
          </a:r>
          <a:endParaRPr lang="ja-JP" dirty="0"/>
        </a:p>
      </dgm:t>
    </dgm:pt>
    <dgm:pt modelId="{25196B1F-0FFB-4DF5-9B02-AF539FC7F7AD}" type="parTrans" cxnId="{063ECE07-A5AC-4665-BCE9-237F0A429C43}">
      <dgm:prSet/>
      <dgm:spPr/>
      <dgm:t>
        <a:bodyPr/>
        <a:lstStyle/>
        <a:p>
          <a:endParaRPr kumimoji="1" lang="ja-JP" altLang="en-US"/>
        </a:p>
      </dgm:t>
    </dgm:pt>
    <dgm:pt modelId="{C710393C-C763-4F99-99F6-34BD4AB12FF0}" type="sibTrans" cxnId="{063ECE07-A5AC-4665-BCE9-237F0A429C43}">
      <dgm:prSet/>
      <dgm:spPr/>
      <dgm:t>
        <a:bodyPr/>
        <a:lstStyle/>
        <a:p>
          <a:endParaRPr kumimoji="1" lang="ja-JP" altLang="en-US"/>
        </a:p>
      </dgm:t>
    </dgm:pt>
    <dgm:pt modelId="{4617DA5C-4746-46FD-A5D6-2BD9B71B7F4F}" type="pres">
      <dgm:prSet presAssocID="{970FE3C9-4123-4770-A2B8-661047183A5A}" presName="linear" presStyleCnt="0">
        <dgm:presLayoutVars>
          <dgm:animLvl val="lvl"/>
          <dgm:resizeHandles val="exact"/>
        </dgm:presLayoutVars>
      </dgm:prSet>
      <dgm:spPr/>
    </dgm:pt>
    <dgm:pt modelId="{62CA6F4E-D27A-4CB8-B1A4-5B54EECCD266}" type="pres">
      <dgm:prSet presAssocID="{7F731127-A047-40D3-9076-443BF0585666}" presName="parentText" presStyleLbl="node1" presStyleIdx="0" presStyleCnt="3">
        <dgm:presLayoutVars>
          <dgm:chMax val="0"/>
          <dgm:bulletEnabled val="1"/>
        </dgm:presLayoutVars>
      </dgm:prSet>
      <dgm:spPr/>
    </dgm:pt>
    <dgm:pt modelId="{FE376ECC-2C0F-45B4-B95D-DE7488C3A9B0}" type="pres">
      <dgm:prSet presAssocID="{7F731127-A047-40D3-9076-443BF0585666}" presName="childText" presStyleLbl="revTx" presStyleIdx="0" presStyleCnt="3">
        <dgm:presLayoutVars>
          <dgm:bulletEnabled val="1"/>
        </dgm:presLayoutVars>
      </dgm:prSet>
      <dgm:spPr/>
    </dgm:pt>
    <dgm:pt modelId="{9E24BE8A-1776-4F3A-8E83-08127E8A705A}" type="pres">
      <dgm:prSet presAssocID="{470E52C6-C247-4D18-9E65-D4206C3638CD}" presName="parentText" presStyleLbl="node1" presStyleIdx="1" presStyleCnt="3">
        <dgm:presLayoutVars>
          <dgm:chMax val="0"/>
          <dgm:bulletEnabled val="1"/>
        </dgm:presLayoutVars>
      </dgm:prSet>
      <dgm:spPr/>
    </dgm:pt>
    <dgm:pt modelId="{02685B74-A6B3-4C80-91C0-2FA7A09DC553}" type="pres">
      <dgm:prSet presAssocID="{470E52C6-C247-4D18-9E65-D4206C3638CD}" presName="childText" presStyleLbl="revTx" presStyleIdx="1" presStyleCnt="3">
        <dgm:presLayoutVars>
          <dgm:bulletEnabled val="1"/>
        </dgm:presLayoutVars>
      </dgm:prSet>
      <dgm:spPr/>
    </dgm:pt>
    <dgm:pt modelId="{B8316E79-D3D8-4156-ABA7-50F4D4B91EA7}" type="pres">
      <dgm:prSet presAssocID="{A5A69945-F951-4DC5-A8EF-4F983A3F2338}" presName="parentText" presStyleLbl="node1" presStyleIdx="2" presStyleCnt="3">
        <dgm:presLayoutVars>
          <dgm:chMax val="0"/>
          <dgm:bulletEnabled val="1"/>
        </dgm:presLayoutVars>
      </dgm:prSet>
      <dgm:spPr/>
    </dgm:pt>
    <dgm:pt modelId="{CFF006F4-0507-42CB-8A80-D3BFA306230C}" type="pres">
      <dgm:prSet presAssocID="{A5A69945-F951-4DC5-A8EF-4F983A3F2338}" presName="childText" presStyleLbl="revTx" presStyleIdx="2" presStyleCnt="3">
        <dgm:presLayoutVars>
          <dgm:bulletEnabled val="1"/>
        </dgm:presLayoutVars>
      </dgm:prSet>
      <dgm:spPr/>
    </dgm:pt>
  </dgm:ptLst>
  <dgm:cxnLst>
    <dgm:cxn modelId="{D7318705-6922-4087-9967-1C0F2AAE39E2}" srcId="{470E52C6-C247-4D18-9E65-D4206C3638CD}" destId="{E101B78A-1372-4D31-85D0-FE75507FA8C3}" srcOrd="2" destOrd="0" parTransId="{A101BDC2-8E9E-4F8B-8566-1A005E2A2655}" sibTransId="{F11AC421-FEE7-49DE-8EC3-231BA3D6D113}"/>
    <dgm:cxn modelId="{063ECE07-A5AC-4665-BCE9-237F0A429C43}" srcId="{A5A69945-F951-4DC5-A8EF-4F983A3F2338}" destId="{B66A83D6-C83E-4EA5-8073-B3944F44A2B5}" srcOrd="4" destOrd="0" parTransId="{25196B1F-0FFB-4DF5-9B02-AF539FC7F7AD}" sibTransId="{C710393C-C763-4F99-99F6-34BD4AB12FF0}"/>
    <dgm:cxn modelId="{01404112-B84B-43C1-8B3B-D1650E046F11}" srcId="{970FE3C9-4123-4770-A2B8-661047183A5A}" destId="{A5A69945-F951-4DC5-A8EF-4F983A3F2338}" srcOrd="2" destOrd="0" parTransId="{6F94B271-1F82-4F67-BF20-BE8E333B93B5}" sibTransId="{9BAA0BBF-62EA-4CDF-B89A-935233B07281}"/>
    <dgm:cxn modelId="{B7F42823-2606-41B2-8525-350A881319BF}" type="presOf" srcId="{A5A69945-F951-4DC5-A8EF-4F983A3F2338}" destId="{B8316E79-D3D8-4156-ABA7-50F4D4B91EA7}" srcOrd="0" destOrd="0" presId="urn:microsoft.com/office/officeart/2005/8/layout/vList2"/>
    <dgm:cxn modelId="{628B9425-2A27-481A-80CB-AD411CCADF6B}" type="presOf" srcId="{970FE3C9-4123-4770-A2B8-661047183A5A}" destId="{4617DA5C-4746-46FD-A5D6-2BD9B71B7F4F}" srcOrd="0" destOrd="0" presId="urn:microsoft.com/office/officeart/2005/8/layout/vList2"/>
    <dgm:cxn modelId="{2CE2E62F-B9E5-4B92-9447-7A8B5A216DD8}" srcId="{470E52C6-C247-4D18-9E65-D4206C3638CD}" destId="{D73709BE-828A-49F3-AE9A-4B500A853090}" srcOrd="3" destOrd="0" parTransId="{FFA7853F-029D-4BD6-AFCF-B215C9C8AE99}" sibTransId="{999470D1-0F60-4FAC-8421-B9CF3EB11F5D}"/>
    <dgm:cxn modelId="{84F2B860-8F32-4CEF-8B67-938C32E5543A}" srcId="{970FE3C9-4123-4770-A2B8-661047183A5A}" destId="{470E52C6-C247-4D18-9E65-D4206C3638CD}" srcOrd="1" destOrd="0" parTransId="{863614E5-0532-4175-ADA1-8E9855882F76}" sibTransId="{E51B0892-5CC2-4F96-A7EF-E24873D8A4BF}"/>
    <dgm:cxn modelId="{3B834443-991C-43EB-A361-83EAA6C2D698}" type="presOf" srcId="{D73709BE-828A-49F3-AE9A-4B500A853090}" destId="{02685B74-A6B3-4C80-91C0-2FA7A09DC553}" srcOrd="0" destOrd="3" presId="urn:microsoft.com/office/officeart/2005/8/layout/vList2"/>
    <dgm:cxn modelId="{E0EB1669-1985-4825-AA8A-FCFB76E7D505}" type="presOf" srcId="{E9F2BF6E-04D9-4DB0-AD3C-499B55808BBE}" destId="{FE376ECC-2C0F-45B4-B95D-DE7488C3A9B0}" srcOrd="0" destOrd="3" presId="urn:microsoft.com/office/officeart/2005/8/layout/vList2"/>
    <dgm:cxn modelId="{16A66477-1C96-4FEE-B603-41E12DD1912E}" type="presOf" srcId="{5A460960-0A68-47B4-89F7-3E0849D4206D}" destId="{CFF006F4-0507-42CB-8A80-D3BFA306230C}" srcOrd="0" destOrd="0" presId="urn:microsoft.com/office/officeart/2005/8/layout/vList2"/>
    <dgm:cxn modelId="{A2EE6758-C80C-4508-9676-7DCCEF854A31}" srcId="{A5A69945-F951-4DC5-A8EF-4F983A3F2338}" destId="{0293F377-F0D0-462A-8728-C6FCAC3FE469}" srcOrd="2" destOrd="0" parTransId="{A4A04942-D998-47FA-8971-908DF3FA17DA}" sibTransId="{6AB7D780-A969-4542-8ED1-4FEF4C09F2BB}"/>
    <dgm:cxn modelId="{7789FD89-BE9B-482B-9B2F-F045FEF7A80D}" srcId="{470E52C6-C247-4D18-9E65-D4206C3638CD}" destId="{CF08F45C-89B3-4023-A2C7-A9685777FC54}" srcOrd="0" destOrd="0" parTransId="{58DA4B12-70F4-4C74-801F-895B0ED3619A}" sibTransId="{677D6E56-F451-41C0-BB57-C70CB6269CEE}"/>
    <dgm:cxn modelId="{991F738F-A0F7-4861-BEC5-B2BB4ABD9202}" type="presOf" srcId="{0293F377-F0D0-462A-8728-C6FCAC3FE469}" destId="{CFF006F4-0507-42CB-8A80-D3BFA306230C}" srcOrd="0" destOrd="2" presId="urn:microsoft.com/office/officeart/2005/8/layout/vList2"/>
    <dgm:cxn modelId="{712D3B94-93E6-450F-9370-E5BCD4F9BDA7}" srcId="{970FE3C9-4123-4770-A2B8-661047183A5A}" destId="{7F731127-A047-40D3-9076-443BF0585666}" srcOrd="0" destOrd="0" parTransId="{36945C7D-658D-4033-BA00-F61E41FEEBD6}" sibTransId="{FC17CEFF-4353-4AB4-B170-E93748A0D570}"/>
    <dgm:cxn modelId="{6E4D4C9B-921B-4A9E-BA55-7502CFDAA3C7}" type="presOf" srcId="{CF08F45C-89B3-4023-A2C7-A9685777FC54}" destId="{02685B74-A6B3-4C80-91C0-2FA7A09DC553}" srcOrd="0" destOrd="0" presId="urn:microsoft.com/office/officeart/2005/8/layout/vList2"/>
    <dgm:cxn modelId="{08B6669D-8B21-4344-B601-D4A0EB14C3B6}" srcId="{A5A69945-F951-4DC5-A8EF-4F983A3F2338}" destId="{5A4EDC4E-FECE-453F-9649-DAF8C88B0DC6}" srcOrd="3" destOrd="0" parTransId="{0A9AC543-C9C0-4FC5-9A0A-EC1BEE78FDD2}" sibTransId="{8E147010-828E-4142-AC96-C19360000C65}"/>
    <dgm:cxn modelId="{D746DCA2-5240-48CA-9DE9-FB373574CBDC}" type="presOf" srcId="{E101B78A-1372-4D31-85D0-FE75507FA8C3}" destId="{02685B74-A6B3-4C80-91C0-2FA7A09DC553}" srcOrd="0" destOrd="2" presId="urn:microsoft.com/office/officeart/2005/8/layout/vList2"/>
    <dgm:cxn modelId="{EA5489A4-43DF-4263-86AC-291EBBE54E13}" type="presOf" srcId="{7F731127-A047-40D3-9076-443BF0585666}" destId="{62CA6F4E-D27A-4CB8-B1A4-5B54EECCD266}" srcOrd="0" destOrd="0" presId="urn:microsoft.com/office/officeart/2005/8/layout/vList2"/>
    <dgm:cxn modelId="{2047AAAA-00EF-4DFA-9499-9A0570C5AFF6}" srcId="{470E52C6-C247-4D18-9E65-D4206C3638CD}" destId="{50014314-17C6-45AF-8C81-ECE5AE92D204}" srcOrd="1" destOrd="0" parTransId="{46902A7E-DFD7-4281-9A99-B480BA650240}" sibTransId="{2287DEF3-CD1D-43AA-B25F-6660123484DC}"/>
    <dgm:cxn modelId="{47582CB0-9F59-43E8-9CBB-A2D3D0AB028C}" type="presOf" srcId="{BF601548-46E7-4D59-BD09-34CEFA8D5AEE}" destId="{02685B74-A6B3-4C80-91C0-2FA7A09DC553}" srcOrd="0" destOrd="4" presId="urn:microsoft.com/office/officeart/2005/8/layout/vList2"/>
    <dgm:cxn modelId="{38C5C1B3-F7C6-4B8B-9858-3DAD0FC4B179}" type="presOf" srcId="{B66A83D6-C83E-4EA5-8073-B3944F44A2B5}" destId="{CFF006F4-0507-42CB-8A80-D3BFA306230C}" srcOrd="0" destOrd="4" presId="urn:microsoft.com/office/officeart/2005/8/layout/vList2"/>
    <dgm:cxn modelId="{F12469BD-9E03-4DC8-B561-36A87055A609}" srcId="{7F731127-A047-40D3-9076-443BF0585666}" destId="{C67919A3-AB19-4190-AF4C-30F1347D1671}" srcOrd="0" destOrd="0" parTransId="{0E88874E-AC4A-4D41-9408-3ADCD8DF3DFC}" sibTransId="{E9309995-D3FB-4FAE-AADF-3BB0925109D5}"/>
    <dgm:cxn modelId="{8C7C30C4-1B1D-4CCC-8949-813CE9B324CE}" srcId="{A5A69945-F951-4DC5-A8EF-4F983A3F2338}" destId="{5A460960-0A68-47B4-89F7-3E0849D4206D}" srcOrd="0" destOrd="0" parTransId="{A56A5FD6-2F7E-4B65-89B6-7C2A9A7B0844}" sibTransId="{28BA937C-7AEB-4537-8227-5A001F52F10D}"/>
    <dgm:cxn modelId="{E23189D3-8912-420B-A990-255A43FEE8E9}" type="presOf" srcId="{470E52C6-C247-4D18-9E65-D4206C3638CD}" destId="{9E24BE8A-1776-4F3A-8E83-08127E8A705A}" srcOrd="0" destOrd="0" presId="urn:microsoft.com/office/officeart/2005/8/layout/vList2"/>
    <dgm:cxn modelId="{FE146AD5-A858-4536-BA54-9960572CCA93}" type="presOf" srcId="{C67919A3-AB19-4190-AF4C-30F1347D1671}" destId="{FE376ECC-2C0F-45B4-B95D-DE7488C3A9B0}" srcOrd="0" destOrd="0" presId="urn:microsoft.com/office/officeart/2005/8/layout/vList2"/>
    <dgm:cxn modelId="{D59121DE-FF5D-45DC-A15A-2E2A14FD4E0D}" srcId="{A5A69945-F951-4DC5-A8EF-4F983A3F2338}" destId="{095BF76C-A921-4339-9341-03E31B04F3EB}" srcOrd="1" destOrd="0" parTransId="{BA700B5B-2129-46B2-B906-74C49EF39D5E}" sibTransId="{44BA49D5-199E-4ACC-8E11-9B00E5029EF4}"/>
    <dgm:cxn modelId="{CEBAB6E2-56D3-455A-B97A-7D7C41EAB734}" type="presOf" srcId="{095BF76C-A921-4339-9341-03E31B04F3EB}" destId="{CFF006F4-0507-42CB-8A80-D3BFA306230C}" srcOrd="0" destOrd="1" presId="urn:microsoft.com/office/officeart/2005/8/layout/vList2"/>
    <dgm:cxn modelId="{D55D30F0-ED41-4661-9BBD-3E7017622B53}" srcId="{7F731127-A047-40D3-9076-443BF0585666}" destId="{7E576938-9C3B-4622-B109-8CE25F0A549A}" srcOrd="1" destOrd="0" parTransId="{E03E82E2-86C0-4B47-9EC3-5E1726EFB1C5}" sibTransId="{C8A49FD7-71EE-40AE-BB01-6D354DE0FFF9}"/>
    <dgm:cxn modelId="{CC0D6CF2-56CB-433A-8B66-1B67350AED15}" srcId="{470E52C6-C247-4D18-9E65-D4206C3638CD}" destId="{BF601548-46E7-4D59-BD09-34CEFA8D5AEE}" srcOrd="4" destOrd="0" parTransId="{F4F61A4C-A580-4A73-8E34-0FE7C0444350}" sibTransId="{CC20E082-7DD9-4E8F-ACAA-999F3DA8843E}"/>
    <dgm:cxn modelId="{2450D1F4-4932-417F-9B60-3463D7BC1F84}" type="presOf" srcId="{23553F1B-9A10-473C-8EC6-5AB117560A51}" destId="{FE376ECC-2C0F-45B4-B95D-DE7488C3A9B0}" srcOrd="0" destOrd="2" presId="urn:microsoft.com/office/officeart/2005/8/layout/vList2"/>
    <dgm:cxn modelId="{BF55FDF4-13C6-459A-8D32-A1B59EB49066}" srcId="{7F731127-A047-40D3-9076-443BF0585666}" destId="{23553F1B-9A10-473C-8EC6-5AB117560A51}" srcOrd="2" destOrd="0" parTransId="{5B884539-4646-4E90-97E7-EED68047D6A2}" sibTransId="{47E6D058-80F9-45B8-BFFF-F38E6708AD5E}"/>
    <dgm:cxn modelId="{2032E5F5-596A-4BA8-9A2F-608E926D455B}" type="presOf" srcId="{5A4EDC4E-FECE-453F-9649-DAF8C88B0DC6}" destId="{CFF006F4-0507-42CB-8A80-D3BFA306230C}" srcOrd="0" destOrd="3" presId="urn:microsoft.com/office/officeart/2005/8/layout/vList2"/>
    <dgm:cxn modelId="{6A5A11FA-A598-44B9-B7D0-B622FD9FD4BA}" type="presOf" srcId="{50014314-17C6-45AF-8C81-ECE5AE92D204}" destId="{02685B74-A6B3-4C80-91C0-2FA7A09DC553}" srcOrd="0" destOrd="1" presId="urn:microsoft.com/office/officeart/2005/8/layout/vList2"/>
    <dgm:cxn modelId="{964B6FFB-8E96-4561-9FB1-7E5ADF4BFB9C}" srcId="{7F731127-A047-40D3-9076-443BF0585666}" destId="{E9F2BF6E-04D9-4DB0-AD3C-499B55808BBE}" srcOrd="3" destOrd="0" parTransId="{46F6418B-080A-49C8-A48B-347230927371}" sibTransId="{0AEAF54B-8878-4E38-BFB1-E34E691B1271}"/>
    <dgm:cxn modelId="{8D04ABFD-6899-449F-B3B3-4D37E4C7C5A2}" type="presOf" srcId="{7E576938-9C3B-4622-B109-8CE25F0A549A}" destId="{FE376ECC-2C0F-45B4-B95D-DE7488C3A9B0}" srcOrd="0" destOrd="1" presId="urn:microsoft.com/office/officeart/2005/8/layout/vList2"/>
    <dgm:cxn modelId="{78190661-FFA8-4044-9039-35F79E831326}" type="presParOf" srcId="{4617DA5C-4746-46FD-A5D6-2BD9B71B7F4F}" destId="{62CA6F4E-D27A-4CB8-B1A4-5B54EECCD266}" srcOrd="0" destOrd="0" presId="urn:microsoft.com/office/officeart/2005/8/layout/vList2"/>
    <dgm:cxn modelId="{27423D93-CA6D-4238-951E-04F6E08FC928}" type="presParOf" srcId="{4617DA5C-4746-46FD-A5D6-2BD9B71B7F4F}" destId="{FE376ECC-2C0F-45B4-B95D-DE7488C3A9B0}" srcOrd="1" destOrd="0" presId="urn:microsoft.com/office/officeart/2005/8/layout/vList2"/>
    <dgm:cxn modelId="{9E03EC13-2233-4AF0-9C0B-A137488A317E}" type="presParOf" srcId="{4617DA5C-4746-46FD-A5D6-2BD9B71B7F4F}" destId="{9E24BE8A-1776-4F3A-8E83-08127E8A705A}" srcOrd="2" destOrd="0" presId="urn:microsoft.com/office/officeart/2005/8/layout/vList2"/>
    <dgm:cxn modelId="{209EB6E9-E2D2-4B52-9451-7DF6D028F0C0}" type="presParOf" srcId="{4617DA5C-4746-46FD-A5D6-2BD9B71B7F4F}" destId="{02685B74-A6B3-4C80-91C0-2FA7A09DC553}" srcOrd="3" destOrd="0" presId="urn:microsoft.com/office/officeart/2005/8/layout/vList2"/>
    <dgm:cxn modelId="{4C0F7B11-1DB9-41EC-9D39-C9D1FAA45CFB}" type="presParOf" srcId="{4617DA5C-4746-46FD-A5D6-2BD9B71B7F4F}" destId="{B8316E79-D3D8-4156-ABA7-50F4D4B91EA7}" srcOrd="4" destOrd="0" presId="urn:microsoft.com/office/officeart/2005/8/layout/vList2"/>
    <dgm:cxn modelId="{40F6D689-71FC-40D5-A876-3F0C5E76687A}" type="presParOf" srcId="{4617DA5C-4746-46FD-A5D6-2BD9B71B7F4F}" destId="{CFF006F4-0507-42CB-8A80-D3BFA306230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1C81C4-8287-461D-9462-60E17CB479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36A92143-C5F5-440D-B76A-BF9AFCDD3731}">
      <dgm:prSet/>
      <dgm:spPr/>
      <dgm:t>
        <a:bodyPr/>
        <a:lstStyle/>
        <a:p>
          <a:r>
            <a:rPr kumimoji="1" lang="en-US" dirty="0"/>
            <a:t>Review of Data Quality Issues</a:t>
          </a:r>
          <a:endParaRPr lang="ja-JP" dirty="0"/>
        </a:p>
      </dgm:t>
    </dgm:pt>
    <dgm:pt modelId="{EC330FDA-719E-4E59-887E-740B8EE6EBCA}" type="parTrans" cxnId="{A36B1969-961A-4A8B-A848-88DA2EE9C1B0}">
      <dgm:prSet/>
      <dgm:spPr/>
      <dgm:t>
        <a:bodyPr/>
        <a:lstStyle/>
        <a:p>
          <a:endParaRPr kumimoji="1" lang="ja-JP" altLang="en-US"/>
        </a:p>
      </dgm:t>
    </dgm:pt>
    <dgm:pt modelId="{EEB36E8B-42FB-4194-9ED6-5C88A71A301E}" type="sibTrans" cxnId="{A36B1969-961A-4A8B-A848-88DA2EE9C1B0}">
      <dgm:prSet/>
      <dgm:spPr/>
      <dgm:t>
        <a:bodyPr/>
        <a:lstStyle/>
        <a:p>
          <a:endParaRPr kumimoji="1" lang="ja-JP" altLang="en-US"/>
        </a:p>
      </dgm:t>
    </dgm:pt>
    <dgm:pt modelId="{A2B98766-8B04-43F8-8418-3880EBCD359C}">
      <dgm:prSet/>
      <dgm:spPr/>
      <dgm:t>
        <a:bodyPr/>
        <a:lstStyle/>
        <a:p>
          <a:r>
            <a:rPr kumimoji="1" lang="en-US" dirty="0"/>
            <a:t>Identify potential issues such as missing values, inconsistencies, inaccuracies, or redundancies in the dataset.</a:t>
          </a:r>
          <a:endParaRPr lang="ja-JP" dirty="0"/>
        </a:p>
      </dgm:t>
    </dgm:pt>
    <dgm:pt modelId="{996BFBF4-C023-47E9-8E99-C6B35515720D}" type="parTrans" cxnId="{557C55A5-599D-4EE5-97B6-48A7E77669DA}">
      <dgm:prSet/>
      <dgm:spPr/>
      <dgm:t>
        <a:bodyPr/>
        <a:lstStyle/>
        <a:p>
          <a:endParaRPr kumimoji="1" lang="ja-JP" altLang="en-US"/>
        </a:p>
      </dgm:t>
    </dgm:pt>
    <dgm:pt modelId="{6E7C1E8A-38F9-4859-979C-872F67337206}" type="sibTrans" cxnId="{557C55A5-599D-4EE5-97B6-48A7E77669DA}">
      <dgm:prSet/>
      <dgm:spPr/>
      <dgm:t>
        <a:bodyPr/>
        <a:lstStyle/>
        <a:p>
          <a:endParaRPr kumimoji="1" lang="ja-JP" altLang="en-US"/>
        </a:p>
      </dgm:t>
    </dgm:pt>
    <dgm:pt modelId="{40C5FC1F-D555-4543-B831-E553C782DAB1}">
      <dgm:prSet/>
      <dgm:spPr/>
      <dgm:t>
        <a:bodyPr/>
        <a:lstStyle/>
        <a:p>
          <a:r>
            <a:rPr kumimoji="1" lang="en-US"/>
            <a:t>Analyze root causes of data quality problems, including errors in data collection, processing, or storage.</a:t>
          </a:r>
          <a:endParaRPr lang="ja-JP"/>
        </a:p>
      </dgm:t>
    </dgm:pt>
    <dgm:pt modelId="{7E65014C-C57F-4D5A-B067-70840D9F3E8F}" type="parTrans" cxnId="{EAD933C0-5301-4DF2-8ED0-B200DCE7739A}">
      <dgm:prSet/>
      <dgm:spPr/>
      <dgm:t>
        <a:bodyPr/>
        <a:lstStyle/>
        <a:p>
          <a:endParaRPr kumimoji="1" lang="ja-JP" altLang="en-US"/>
        </a:p>
      </dgm:t>
    </dgm:pt>
    <dgm:pt modelId="{A9BCD34E-1BFE-43E2-ACCD-1E84305C1CE4}" type="sibTrans" cxnId="{EAD933C0-5301-4DF2-8ED0-B200DCE7739A}">
      <dgm:prSet/>
      <dgm:spPr/>
      <dgm:t>
        <a:bodyPr/>
        <a:lstStyle/>
        <a:p>
          <a:endParaRPr kumimoji="1" lang="ja-JP" altLang="en-US"/>
        </a:p>
      </dgm:t>
    </dgm:pt>
    <dgm:pt modelId="{4387C00A-6CFA-4EB8-ABC6-BC442F675E43}">
      <dgm:prSet/>
      <dgm:spPr/>
      <dgm:t>
        <a:bodyPr/>
        <a:lstStyle/>
        <a:p>
          <a:r>
            <a:rPr kumimoji="1" lang="en-US"/>
            <a:t>Document known issues and assess their potential impact on AI model performance.</a:t>
          </a:r>
          <a:endParaRPr lang="ja-JP"/>
        </a:p>
      </dgm:t>
    </dgm:pt>
    <dgm:pt modelId="{58E8C096-BD89-4882-A55E-9EF12C8993DB}" type="parTrans" cxnId="{CC7BEE34-43E7-4CE8-B918-F88EAE4CDBAC}">
      <dgm:prSet/>
      <dgm:spPr/>
      <dgm:t>
        <a:bodyPr/>
        <a:lstStyle/>
        <a:p>
          <a:endParaRPr kumimoji="1" lang="ja-JP" altLang="en-US"/>
        </a:p>
      </dgm:t>
    </dgm:pt>
    <dgm:pt modelId="{37444AA5-D249-4547-BBC8-5B0A1AFD9CDF}" type="sibTrans" cxnId="{CC7BEE34-43E7-4CE8-B918-F88EAE4CDBAC}">
      <dgm:prSet/>
      <dgm:spPr/>
      <dgm:t>
        <a:bodyPr/>
        <a:lstStyle/>
        <a:p>
          <a:endParaRPr kumimoji="1" lang="ja-JP" altLang="en-US"/>
        </a:p>
      </dgm:t>
    </dgm:pt>
    <dgm:pt modelId="{A91D9FFB-F0D3-4462-A974-B6DE3040C0ED}">
      <dgm:prSet/>
      <dgm:spPr/>
      <dgm:t>
        <a:bodyPr/>
        <a:lstStyle/>
        <a:p>
          <a:r>
            <a:rPr kumimoji="1" lang="en-US" dirty="0"/>
            <a:t>Provision of Measurement Criteria</a:t>
          </a:r>
          <a:endParaRPr lang="ja-JP" dirty="0"/>
        </a:p>
      </dgm:t>
    </dgm:pt>
    <dgm:pt modelId="{59D62C1E-38BB-4374-934F-5586CAAA1912}" type="parTrans" cxnId="{954128D1-3E2E-4D7B-B09F-D63EA7CB9FEB}">
      <dgm:prSet/>
      <dgm:spPr/>
      <dgm:t>
        <a:bodyPr/>
        <a:lstStyle/>
        <a:p>
          <a:endParaRPr kumimoji="1" lang="ja-JP" altLang="en-US"/>
        </a:p>
      </dgm:t>
    </dgm:pt>
    <dgm:pt modelId="{8C48F8F1-51FD-4AC5-99B1-FF508EBC917F}" type="sibTrans" cxnId="{954128D1-3E2E-4D7B-B09F-D63EA7CB9FEB}">
      <dgm:prSet/>
      <dgm:spPr/>
      <dgm:t>
        <a:bodyPr/>
        <a:lstStyle/>
        <a:p>
          <a:endParaRPr kumimoji="1" lang="ja-JP" altLang="en-US"/>
        </a:p>
      </dgm:t>
    </dgm:pt>
    <dgm:pt modelId="{D7B90229-85FD-474E-B3D3-B73A1D118FEE}">
      <dgm:prSet/>
      <dgm:spPr/>
      <dgm:t>
        <a:bodyPr/>
        <a:lstStyle/>
        <a:p>
          <a:r>
            <a:rPr kumimoji="1" lang="en-US"/>
            <a:t>Define clear and measurable criteria for data quality attributes (e.g., accuracy, completeness, timeliness, consistency, and validity).</a:t>
          </a:r>
          <a:endParaRPr lang="ja-JP"/>
        </a:p>
      </dgm:t>
    </dgm:pt>
    <dgm:pt modelId="{83E7528F-EAE4-4FA8-B153-457E4D2D6304}" type="parTrans" cxnId="{6B9C47E1-6639-4DE4-BD61-255C6978FCCE}">
      <dgm:prSet/>
      <dgm:spPr/>
      <dgm:t>
        <a:bodyPr/>
        <a:lstStyle/>
        <a:p>
          <a:endParaRPr kumimoji="1" lang="ja-JP" altLang="en-US"/>
        </a:p>
      </dgm:t>
    </dgm:pt>
    <dgm:pt modelId="{F2A5CB1D-4E4A-41A6-A394-CD591A798476}" type="sibTrans" cxnId="{6B9C47E1-6639-4DE4-BD61-255C6978FCCE}">
      <dgm:prSet/>
      <dgm:spPr/>
      <dgm:t>
        <a:bodyPr/>
        <a:lstStyle/>
        <a:p>
          <a:endParaRPr kumimoji="1" lang="ja-JP" altLang="en-US"/>
        </a:p>
      </dgm:t>
    </dgm:pt>
    <dgm:pt modelId="{FDFCE4C5-AD8A-47C2-A8ED-69D57A8EEFD6}">
      <dgm:prSet/>
      <dgm:spPr/>
      <dgm:t>
        <a:bodyPr/>
        <a:lstStyle/>
        <a:p>
          <a:r>
            <a:rPr kumimoji="1" lang="en-US"/>
            <a:t>Establish benchmarks and thresholds that data must meet to be considered suitable for use.</a:t>
          </a:r>
          <a:endParaRPr lang="ja-JP"/>
        </a:p>
      </dgm:t>
    </dgm:pt>
    <dgm:pt modelId="{1B98EE72-15CD-4C2D-ADF1-00B7B801649F}" type="parTrans" cxnId="{6D25C8D2-56D0-4675-9E79-9A814321DDA1}">
      <dgm:prSet/>
      <dgm:spPr/>
      <dgm:t>
        <a:bodyPr/>
        <a:lstStyle/>
        <a:p>
          <a:endParaRPr kumimoji="1" lang="ja-JP" altLang="en-US"/>
        </a:p>
      </dgm:t>
    </dgm:pt>
    <dgm:pt modelId="{CF9D9848-50F0-4288-9318-BC4C0DF6BFB8}" type="sibTrans" cxnId="{6D25C8D2-56D0-4675-9E79-9A814321DDA1}">
      <dgm:prSet/>
      <dgm:spPr/>
      <dgm:t>
        <a:bodyPr/>
        <a:lstStyle/>
        <a:p>
          <a:endParaRPr kumimoji="1" lang="ja-JP" altLang="en-US"/>
        </a:p>
      </dgm:t>
    </dgm:pt>
    <dgm:pt modelId="{D7EACFDD-5FCD-4E81-A90D-B1D0138D83B5}">
      <dgm:prSet/>
      <dgm:spPr/>
      <dgm:t>
        <a:bodyPr/>
        <a:lstStyle/>
        <a:p>
          <a:r>
            <a:rPr kumimoji="1" lang="en-US"/>
            <a:t>Align criteria with the specific requirements of AI models and business objectives.</a:t>
          </a:r>
          <a:endParaRPr lang="ja-JP"/>
        </a:p>
      </dgm:t>
    </dgm:pt>
    <dgm:pt modelId="{AE70D333-B522-4EF4-B02E-CEF18231B09E}" type="parTrans" cxnId="{A42AAA9D-C288-4ECF-BF4F-1BD41A25E002}">
      <dgm:prSet/>
      <dgm:spPr/>
      <dgm:t>
        <a:bodyPr/>
        <a:lstStyle/>
        <a:p>
          <a:endParaRPr kumimoji="1" lang="ja-JP" altLang="en-US"/>
        </a:p>
      </dgm:t>
    </dgm:pt>
    <dgm:pt modelId="{78959DA5-B507-4B44-B9CA-9C93311F2E9C}" type="sibTrans" cxnId="{A42AAA9D-C288-4ECF-BF4F-1BD41A25E002}">
      <dgm:prSet/>
      <dgm:spPr/>
      <dgm:t>
        <a:bodyPr/>
        <a:lstStyle/>
        <a:p>
          <a:endParaRPr kumimoji="1" lang="ja-JP" altLang="en-US"/>
        </a:p>
      </dgm:t>
    </dgm:pt>
    <dgm:pt modelId="{0A8F13E8-C379-464B-8E24-C20778351304}">
      <dgm:prSet/>
      <dgm:spPr/>
      <dgm:t>
        <a:bodyPr/>
        <a:lstStyle/>
        <a:p>
          <a:r>
            <a:rPr kumimoji="1" lang="en-US" dirty="0"/>
            <a:t>Measurement of Data Quality and Process Performance</a:t>
          </a:r>
          <a:endParaRPr lang="ja-JP" dirty="0"/>
        </a:p>
      </dgm:t>
    </dgm:pt>
    <dgm:pt modelId="{AC28E0D0-9198-4A0E-86A3-E96E801242AB}" type="parTrans" cxnId="{F3B88ED1-DB32-4369-9E7E-004085C6C9A2}">
      <dgm:prSet/>
      <dgm:spPr/>
      <dgm:t>
        <a:bodyPr/>
        <a:lstStyle/>
        <a:p>
          <a:endParaRPr kumimoji="1" lang="ja-JP" altLang="en-US"/>
        </a:p>
      </dgm:t>
    </dgm:pt>
    <dgm:pt modelId="{26C0AC7C-3A86-41B7-9E1B-C5DB557B1B38}" type="sibTrans" cxnId="{F3B88ED1-DB32-4369-9E7E-004085C6C9A2}">
      <dgm:prSet/>
      <dgm:spPr/>
      <dgm:t>
        <a:bodyPr/>
        <a:lstStyle/>
        <a:p>
          <a:endParaRPr kumimoji="1" lang="ja-JP" altLang="en-US"/>
        </a:p>
      </dgm:t>
    </dgm:pt>
    <dgm:pt modelId="{04A4001E-7C63-4875-9437-054F70FBA0B5}">
      <dgm:prSet/>
      <dgm:spPr/>
      <dgm:t>
        <a:bodyPr/>
        <a:lstStyle/>
        <a:p>
          <a:r>
            <a:rPr kumimoji="1" lang="en-US"/>
            <a:t>Conduct systematic evaluations of datasets against the established measurement criteria.</a:t>
          </a:r>
          <a:endParaRPr lang="ja-JP"/>
        </a:p>
      </dgm:t>
    </dgm:pt>
    <dgm:pt modelId="{7D2B767E-6823-4639-A552-85FC38135903}" type="parTrans" cxnId="{D741DA14-84C8-4D08-8F1D-F6E2A347989F}">
      <dgm:prSet/>
      <dgm:spPr/>
      <dgm:t>
        <a:bodyPr/>
        <a:lstStyle/>
        <a:p>
          <a:endParaRPr kumimoji="1" lang="ja-JP" altLang="en-US"/>
        </a:p>
      </dgm:t>
    </dgm:pt>
    <dgm:pt modelId="{1D54CA23-A77F-47D4-BDD6-78A070E0A5F0}" type="sibTrans" cxnId="{D741DA14-84C8-4D08-8F1D-F6E2A347989F}">
      <dgm:prSet/>
      <dgm:spPr/>
      <dgm:t>
        <a:bodyPr/>
        <a:lstStyle/>
        <a:p>
          <a:endParaRPr kumimoji="1" lang="ja-JP" altLang="en-US"/>
        </a:p>
      </dgm:t>
    </dgm:pt>
    <dgm:pt modelId="{6E8FF3B8-5E46-46F0-813B-2F68754139AC}">
      <dgm:prSet/>
      <dgm:spPr/>
      <dgm:t>
        <a:bodyPr/>
        <a:lstStyle/>
        <a:p>
          <a:r>
            <a:rPr kumimoji="1" lang="en-US"/>
            <a:t>Use data profiling tools to detect anomalies and assess quality attributes.</a:t>
          </a:r>
          <a:endParaRPr lang="ja-JP"/>
        </a:p>
      </dgm:t>
    </dgm:pt>
    <dgm:pt modelId="{F1FC6494-0590-40A1-A30E-DC7928C4716E}" type="parTrans" cxnId="{BBDFDBBA-BEB0-4382-9B61-B7976BA0355C}">
      <dgm:prSet/>
      <dgm:spPr/>
      <dgm:t>
        <a:bodyPr/>
        <a:lstStyle/>
        <a:p>
          <a:endParaRPr kumimoji="1" lang="ja-JP" altLang="en-US"/>
        </a:p>
      </dgm:t>
    </dgm:pt>
    <dgm:pt modelId="{D8F9399A-810E-4A3E-A2EF-B4A750CE5818}" type="sibTrans" cxnId="{BBDFDBBA-BEB0-4382-9B61-B7976BA0355C}">
      <dgm:prSet/>
      <dgm:spPr/>
      <dgm:t>
        <a:bodyPr/>
        <a:lstStyle/>
        <a:p>
          <a:endParaRPr kumimoji="1" lang="ja-JP" altLang="en-US"/>
        </a:p>
      </dgm:t>
    </dgm:pt>
    <dgm:pt modelId="{D265EE08-E254-439C-87F0-66093D3E9277}">
      <dgm:prSet/>
      <dgm:spPr/>
      <dgm:t>
        <a:bodyPr/>
        <a:lstStyle/>
        <a:p>
          <a:r>
            <a:rPr kumimoji="1" lang="en-US" dirty="0"/>
            <a:t>Monitor data processing workflows to ensure consistent adherence to quality standards.</a:t>
          </a:r>
          <a:endParaRPr lang="ja-JP" dirty="0"/>
        </a:p>
      </dgm:t>
    </dgm:pt>
    <dgm:pt modelId="{132A6AB2-FEA6-4179-9865-4D441AEECB67}" type="parTrans" cxnId="{AF39048E-9905-4B84-8157-FB0B7F2729CD}">
      <dgm:prSet/>
      <dgm:spPr/>
      <dgm:t>
        <a:bodyPr/>
        <a:lstStyle/>
        <a:p>
          <a:endParaRPr kumimoji="1" lang="ja-JP" altLang="en-US"/>
        </a:p>
      </dgm:t>
    </dgm:pt>
    <dgm:pt modelId="{0573456C-A5CA-45BF-A454-D9C7FA179445}" type="sibTrans" cxnId="{AF39048E-9905-4B84-8157-FB0B7F2729CD}">
      <dgm:prSet/>
      <dgm:spPr/>
      <dgm:t>
        <a:bodyPr/>
        <a:lstStyle/>
        <a:p>
          <a:endParaRPr kumimoji="1" lang="ja-JP" altLang="en-US"/>
        </a:p>
      </dgm:t>
    </dgm:pt>
    <dgm:pt modelId="{A1136738-8A5F-4BBF-A4EF-1783399A15D3}">
      <dgm:prSet/>
      <dgm:spPr/>
      <dgm:t>
        <a:bodyPr/>
        <a:lstStyle/>
        <a:p>
          <a:r>
            <a:rPr kumimoji="1" lang="en-US" dirty="0"/>
            <a:t>Evaluation of Measurement Results</a:t>
          </a:r>
          <a:endParaRPr lang="ja-JP" dirty="0"/>
        </a:p>
      </dgm:t>
    </dgm:pt>
    <dgm:pt modelId="{9D64A0DC-A650-4785-A6A2-E9C5892B8803}" type="parTrans" cxnId="{C48C9EF5-F334-42B3-87D9-DE62D16FD621}">
      <dgm:prSet/>
      <dgm:spPr/>
      <dgm:t>
        <a:bodyPr/>
        <a:lstStyle/>
        <a:p>
          <a:endParaRPr kumimoji="1" lang="ja-JP" altLang="en-US"/>
        </a:p>
      </dgm:t>
    </dgm:pt>
    <dgm:pt modelId="{F7F76EA0-2B25-43FC-BEC1-64F4A41B739B}" type="sibTrans" cxnId="{C48C9EF5-F334-42B3-87D9-DE62D16FD621}">
      <dgm:prSet/>
      <dgm:spPr/>
      <dgm:t>
        <a:bodyPr/>
        <a:lstStyle/>
        <a:p>
          <a:endParaRPr kumimoji="1" lang="ja-JP" altLang="en-US"/>
        </a:p>
      </dgm:t>
    </dgm:pt>
    <dgm:pt modelId="{286B2896-6F52-4B67-8D8C-9561C5E95C28}">
      <dgm:prSet/>
      <dgm:spPr/>
      <dgm:t>
        <a:bodyPr/>
        <a:lstStyle/>
        <a:p>
          <a:r>
            <a:rPr kumimoji="1" lang="en-US" dirty="0"/>
            <a:t>Analyze measurement outcomes to identify gaps and areas for improvement.</a:t>
          </a:r>
          <a:endParaRPr lang="ja-JP" dirty="0"/>
        </a:p>
      </dgm:t>
    </dgm:pt>
    <dgm:pt modelId="{3C464F80-82B5-41EB-8AFB-BEDA9B3C2BDE}" type="parTrans" cxnId="{FDA0F0BA-9330-49AA-B134-4AE72A9F4E12}">
      <dgm:prSet/>
      <dgm:spPr/>
      <dgm:t>
        <a:bodyPr/>
        <a:lstStyle/>
        <a:p>
          <a:endParaRPr kumimoji="1" lang="ja-JP" altLang="en-US"/>
        </a:p>
      </dgm:t>
    </dgm:pt>
    <dgm:pt modelId="{D3DB500C-4409-4F12-91EA-5EE89F102B67}" type="sibTrans" cxnId="{FDA0F0BA-9330-49AA-B134-4AE72A9F4E12}">
      <dgm:prSet/>
      <dgm:spPr/>
      <dgm:t>
        <a:bodyPr/>
        <a:lstStyle/>
        <a:p>
          <a:endParaRPr kumimoji="1" lang="ja-JP" altLang="en-US"/>
        </a:p>
      </dgm:t>
    </dgm:pt>
    <dgm:pt modelId="{2E79B130-6E23-47BE-BE99-E849CF94B5F7}">
      <dgm:prSet/>
      <dgm:spPr/>
      <dgm:t>
        <a:bodyPr/>
        <a:lstStyle/>
        <a:p>
          <a:r>
            <a:rPr kumimoji="1" lang="en-US"/>
            <a:t>Quantify the impact of data quality issues on AI system performance and decision-making.</a:t>
          </a:r>
          <a:endParaRPr lang="ja-JP"/>
        </a:p>
      </dgm:t>
    </dgm:pt>
    <dgm:pt modelId="{D5D846EF-DD83-44B5-B389-E485DB895064}" type="parTrans" cxnId="{B7EEB8CF-1F9A-4987-8633-945E23DDB694}">
      <dgm:prSet/>
      <dgm:spPr/>
      <dgm:t>
        <a:bodyPr/>
        <a:lstStyle/>
        <a:p>
          <a:endParaRPr kumimoji="1" lang="ja-JP" altLang="en-US"/>
        </a:p>
      </dgm:t>
    </dgm:pt>
    <dgm:pt modelId="{64535BB3-CB07-41B0-86C2-679954CC76B7}" type="sibTrans" cxnId="{B7EEB8CF-1F9A-4987-8633-945E23DDB694}">
      <dgm:prSet/>
      <dgm:spPr/>
      <dgm:t>
        <a:bodyPr/>
        <a:lstStyle/>
        <a:p>
          <a:endParaRPr kumimoji="1" lang="ja-JP" altLang="en-US"/>
        </a:p>
      </dgm:t>
    </dgm:pt>
    <dgm:pt modelId="{28B9D929-AFF4-44F5-AFEC-CB9AD9756929}">
      <dgm:prSet/>
      <dgm:spPr/>
      <dgm:t>
        <a:bodyPr/>
        <a:lstStyle/>
        <a:p>
          <a:r>
            <a:rPr kumimoji="1" lang="en-US"/>
            <a:t>Generate reports and dashboards to communicate findings to stakeholders.</a:t>
          </a:r>
          <a:endParaRPr lang="ja-JP"/>
        </a:p>
      </dgm:t>
    </dgm:pt>
    <dgm:pt modelId="{671644AE-9998-4E67-BDB2-80A33D3FE81E}" type="parTrans" cxnId="{10A55EEE-8FFC-4285-A7A7-8746CFE22670}">
      <dgm:prSet/>
      <dgm:spPr/>
      <dgm:t>
        <a:bodyPr/>
        <a:lstStyle/>
        <a:p>
          <a:endParaRPr kumimoji="1" lang="ja-JP" altLang="en-US"/>
        </a:p>
      </dgm:t>
    </dgm:pt>
    <dgm:pt modelId="{03798579-C792-430B-A6CB-F9C2D9E695BD}" type="sibTrans" cxnId="{10A55EEE-8FFC-4285-A7A7-8746CFE22670}">
      <dgm:prSet/>
      <dgm:spPr/>
      <dgm:t>
        <a:bodyPr/>
        <a:lstStyle/>
        <a:p>
          <a:endParaRPr kumimoji="1" lang="ja-JP" altLang="en-US"/>
        </a:p>
      </dgm:t>
    </dgm:pt>
    <dgm:pt modelId="{D9698EF8-1FFA-4D57-9FEE-039D7C9A83BA}" type="pres">
      <dgm:prSet presAssocID="{3E1C81C4-8287-461D-9462-60E17CB479C6}" presName="linear" presStyleCnt="0">
        <dgm:presLayoutVars>
          <dgm:animLvl val="lvl"/>
          <dgm:resizeHandles val="exact"/>
        </dgm:presLayoutVars>
      </dgm:prSet>
      <dgm:spPr/>
    </dgm:pt>
    <dgm:pt modelId="{23F5C484-6444-4B90-8943-66A9876BBD78}" type="pres">
      <dgm:prSet presAssocID="{36A92143-C5F5-440D-B76A-BF9AFCDD3731}" presName="parentText" presStyleLbl="node1" presStyleIdx="0" presStyleCnt="4">
        <dgm:presLayoutVars>
          <dgm:chMax val="0"/>
          <dgm:bulletEnabled val="1"/>
        </dgm:presLayoutVars>
      </dgm:prSet>
      <dgm:spPr/>
    </dgm:pt>
    <dgm:pt modelId="{185590BA-6B21-44EB-B3C0-441F65EDFA5B}" type="pres">
      <dgm:prSet presAssocID="{36A92143-C5F5-440D-B76A-BF9AFCDD3731}" presName="childText" presStyleLbl="revTx" presStyleIdx="0" presStyleCnt="4">
        <dgm:presLayoutVars>
          <dgm:bulletEnabled val="1"/>
        </dgm:presLayoutVars>
      </dgm:prSet>
      <dgm:spPr/>
    </dgm:pt>
    <dgm:pt modelId="{DAA41F94-E624-47A2-A1F7-06B4C5CB54C5}" type="pres">
      <dgm:prSet presAssocID="{A91D9FFB-F0D3-4462-A974-B6DE3040C0ED}" presName="parentText" presStyleLbl="node1" presStyleIdx="1" presStyleCnt="4">
        <dgm:presLayoutVars>
          <dgm:chMax val="0"/>
          <dgm:bulletEnabled val="1"/>
        </dgm:presLayoutVars>
      </dgm:prSet>
      <dgm:spPr/>
    </dgm:pt>
    <dgm:pt modelId="{AF8AD92A-CCB2-4D68-9F87-75D3D0280060}" type="pres">
      <dgm:prSet presAssocID="{A91D9FFB-F0D3-4462-A974-B6DE3040C0ED}" presName="childText" presStyleLbl="revTx" presStyleIdx="1" presStyleCnt="4">
        <dgm:presLayoutVars>
          <dgm:bulletEnabled val="1"/>
        </dgm:presLayoutVars>
      </dgm:prSet>
      <dgm:spPr/>
    </dgm:pt>
    <dgm:pt modelId="{6F23CC44-A33C-4C33-B262-C86CC6CADD22}" type="pres">
      <dgm:prSet presAssocID="{0A8F13E8-C379-464B-8E24-C20778351304}" presName="parentText" presStyleLbl="node1" presStyleIdx="2" presStyleCnt="4">
        <dgm:presLayoutVars>
          <dgm:chMax val="0"/>
          <dgm:bulletEnabled val="1"/>
        </dgm:presLayoutVars>
      </dgm:prSet>
      <dgm:spPr/>
    </dgm:pt>
    <dgm:pt modelId="{6FE0C33B-A394-4B38-81C2-C22C6D4E3CCA}" type="pres">
      <dgm:prSet presAssocID="{0A8F13E8-C379-464B-8E24-C20778351304}" presName="childText" presStyleLbl="revTx" presStyleIdx="2" presStyleCnt="4">
        <dgm:presLayoutVars>
          <dgm:bulletEnabled val="1"/>
        </dgm:presLayoutVars>
      </dgm:prSet>
      <dgm:spPr/>
    </dgm:pt>
    <dgm:pt modelId="{B8275890-48F8-4AEB-B311-4D6247D579B6}" type="pres">
      <dgm:prSet presAssocID="{A1136738-8A5F-4BBF-A4EF-1783399A15D3}" presName="parentText" presStyleLbl="node1" presStyleIdx="3" presStyleCnt="4">
        <dgm:presLayoutVars>
          <dgm:chMax val="0"/>
          <dgm:bulletEnabled val="1"/>
        </dgm:presLayoutVars>
      </dgm:prSet>
      <dgm:spPr/>
    </dgm:pt>
    <dgm:pt modelId="{D2B70F8D-0AEF-4980-8D89-66159C751A64}" type="pres">
      <dgm:prSet presAssocID="{A1136738-8A5F-4BBF-A4EF-1783399A15D3}" presName="childText" presStyleLbl="revTx" presStyleIdx="3" presStyleCnt="4">
        <dgm:presLayoutVars>
          <dgm:bulletEnabled val="1"/>
        </dgm:presLayoutVars>
      </dgm:prSet>
      <dgm:spPr/>
    </dgm:pt>
  </dgm:ptLst>
  <dgm:cxnLst>
    <dgm:cxn modelId="{E6526613-FAAD-4B4E-9EE3-BF01014BC31C}" type="presOf" srcId="{0A8F13E8-C379-464B-8E24-C20778351304}" destId="{6F23CC44-A33C-4C33-B262-C86CC6CADD22}" srcOrd="0" destOrd="0" presId="urn:microsoft.com/office/officeart/2005/8/layout/vList2"/>
    <dgm:cxn modelId="{D741DA14-84C8-4D08-8F1D-F6E2A347989F}" srcId="{0A8F13E8-C379-464B-8E24-C20778351304}" destId="{04A4001E-7C63-4875-9437-054F70FBA0B5}" srcOrd="0" destOrd="0" parTransId="{7D2B767E-6823-4639-A552-85FC38135903}" sibTransId="{1D54CA23-A77F-47D4-BDD6-78A070E0A5F0}"/>
    <dgm:cxn modelId="{6B8C5A17-0732-4F6C-BB95-263B6AC21197}" type="presOf" srcId="{6E8FF3B8-5E46-46F0-813B-2F68754139AC}" destId="{6FE0C33B-A394-4B38-81C2-C22C6D4E3CCA}" srcOrd="0" destOrd="1" presId="urn:microsoft.com/office/officeart/2005/8/layout/vList2"/>
    <dgm:cxn modelId="{5A4D371C-A472-4C13-BFEB-20CED3BF6105}" type="presOf" srcId="{36A92143-C5F5-440D-B76A-BF9AFCDD3731}" destId="{23F5C484-6444-4B90-8943-66A9876BBD78}" srcOrd="0" destOrd="0" presId="urn:microsoft.com/office/officeart/2005/8/layout/vList2"/>
    <dgm:cxn modelId="{49759C21-24D5-4660-BDBF-0E18999EB9EC}" type="presOf" srcId="{FDFCE4C5-AD8A-47C2-A8ED-69D57A8EEFD6}" destId="{AF8AD92A-CCB2-4D68-9F87-75D3D0280060}" srcOrd="0" destOrd="1" presId="urn:microsoft.com/office/officeart/2005/8/layout/vList2"/>
    <dgm:cxn modelId="{30C75125-2BBD-46E2-95B2-BF5CB5032109}" type="presOf" srcId="{A2B98766-8B04-43F8-8418-3880EBCD359C}" destId="{185590BA-6B21-44EB-B3C0-441F65EDFA5B}" srcOrd="0" destOrd="0" presId="urn:microsoft.com/office/officeart/2005/8/layout/vList2"/>
    <dgm:cxn modelId="{CF26162D-2A9F-4AD2-8CD4-2C0F95050697}" type="presOf" srcId="{28B9D929-AFF4-44F5-AFEC-CB9AD9756929}" destId="{D2B70F8D-0AEF-4980-8D89-66159C751A64}" srcOrd="0" destOrd="2" presId="urn:microsoft.com/office/officeart/2005/8/layout/vList2"/>
    <dgm:cxn modelId="{CC7BEE34-43E7-4CE8-B918-F88EAE4CDBAC}" srcId="{36A92143-C5F5-440D-B76A-BF9AFCDD3731}" destId="{4387C00A-6CFA-4EB8-ABC6-BC442F675E43}" srcOrd="2" destOrd="0" parTransId="{58E8C096-BD89-4882-A55E-9EF12C8993DB}" sibTransId="{37444AA5-D249-4547-BBC8-5B0A1AFD9CDF}"/>
    <dgm:cxn modelId="{7D24D141-4714-44BA-8B08-CF449D99B2BB}" type="presOf" srcId="{D265EE08-E254-439C-87F0-66093D3E9277}" destId="{6FE0C33B-A394-4B38-81C2-C22C6D4E3CCA}" srcOrd="0" destOrd="2" presId="urn:microsoft.com/office/officeart/2005/8/layout/vList2"/>
    <dgm:cxn modelId="{FE9DA347-DFF5-41D3-81E6-3A6C9DA767CB}" type="presOf" srcId="{40C5FC1F-D555-4543-B831-E553C782DAB1}" destId="{185590BA-6B21-44EB-B3C0-441F65EDFA5B}" srcOrd="0" destOrd="1" presId="urn:microsoft.com/office/officeart/2005/8/layout/vList2"/>
    <dgm:cxn modelId="{A36B1969-961A-4A8B-A848-88DA2EE9C1B0}" srcId="{3E1C81C4-8287-461D-9462-60E17CB479C6}" destId="{36A92143-C5F5-440D-B76A-BF9AFCDD3731}" srcOrd="0" destOrd="0" parTransId="{EC330FDA-719E-4E59-887E-740B8EE6EBCA}" sibTransId="{EEB36E8B-42FB-4194-9ED6-5C88A71A301E}"/>
    <dgm:cxn modelId="{B35C6F71-AE53-4BCC-9ADC-18526985D82B}" type="presOf" srcId="{D7B90229-85FD-474E-B3D3-B73A1D118FEE}" destId="{AF8AD92A-CCB2-4D68-9F87-75D3D0280060}" srcOrd="0" destOrd="0" presId="urn:microsoft.com/office/officeart/2005/8/layout/vList2"/>
    <dgm:cxn modelId="{AF39048E-9905-4B84-8157-FB0B7F2729CD}" srcId="{0A8F13E8-C379-464B-8E24-C20778351304}" destId="{D265EE08-E254-439C-87F0-66093D3E9277}" srcOrd="2" destOrd="0" parTransId="{132A6AB2-FEA6-4179-9865-4D441AEECB67}" sibTransId="{0573456C-A5CA-45BF-A454-D9C7FA179445}"/>
    <dgm:cxn modelId="{229DEA8F-8913-4494-BF69-635E1A30C79C}" type="presOf" srcId="{A1136738-8A5F-4BBF-A4EF-1783399A15D3}" destId="{B8275890-48F8-4AEB-B311-4D6247D579B6}" srcOrd="0" destOrd="0" presId="urn:microsoft.com/office/officeart/2005/8/layout/vList2"/>
    <dgm:cxn modelId="{0B153C93-82FC-487B-8C35-FC49EDF1C9AA}" type="presOf" srcId="{A91D9FFB-F0D3-4462-A974-B6DE3040C0ED}" destId="{DAA41F94-E624-47A2-A1F7-06B4C5CB54C5}" srcOrd="0" destOrd="0" presId="urn:microsoft.com/office/officeart/2005/8/layout/vList2"/>
    <dgm:cxn modelId="{A42AAA9D-C288-4ECF-BF4F-1BD41A25E002}" srcId="{A91D9FFB-F0D3-4462-A974-B6DE3040C0ED}" destId="{D7EACFDD-5FCD-4E81-A90D-B1D0138D83B5}" srcOrd="2" destOrd="0" parTransId="{AE70D333-B522-4EF4-B02E-CEF18231B09E}" sibTransId="{78959DA5-B507-4B44-B9CA-9C93311F2E9C}"/>
    <dgm:cxn modelId="{557C55A5-599D-4EE5-97B6-48A7E77669DA}" srcId="{36A92143-C5F5-440D-B76A-BF9AFCDD3731}" destId="{A2B98766-8B04-43F8-8418-3880EBCD359C}" srcOrd="0" destOrd="0" parTransId="{996BFBF4-C023-47E9-8E99-C6B35515720D}" sibTransId="{6E7C1E8A-38F9-4859-979C-872F67337206}"/>
    <dgm:cxn modelId="{D496DDA5-C8AD-4294-A487-BF843E4539B1}" type="presOf" srcId="{4387C00A-6CFA-4EB8-ABC6-BC442F675E43}" destId="{185590BA-6B21-44EB-B3C0-441F65EDFA5B}" srcOrd="0" destOrd="2" presId="urn:microsoft.com/office/officeart/2005/8/layout/vList2"/>
    <dgm:cxn modelId="{85E301AC-9F85-4024-A298-3352BB723F59}" type="presOf" srcId="{04A4001E-7C63-4875-9437-054F70FBA0B5}" destId="{6FE0C33B-A394-4B38-81C2-C22C6D4E3CCA}" srcOrd="0" destOrd="0" presId="urn:microsoft.com/office/officeart/2005/8/layout/vList2"/>
    <dgm:cxn modelId="{BBDFDBBA-BEB0-4382-9B61-B7976BA0355C}" srcId="{0A8F13E8-C379-464B-8E24-C20778351304}" destId="{6E8FF3B8-5E46-46F0-813B-2F68754139AC}" srcOrd="1" destOrd="0" parTransId="{F1FC6494-0590-40A1-A30E-DC7928C4716E}" sibTransId="{D8F9399A-810E-4A3E-A2EF-B4A750CE5818}"/>
    <dgm:cxn modelId="{FDA0F0BA-9330-49AA-B134-4AE72A9F4E12}" srcId="{A1136738-8A5F-4BBF-A4EF-1783399A15D3}" destId="{286B2896-6F52-4B67-8D8C-9561C5E95C28}" srcOrd="0" destOrd="0" parTransId="{3C464F80-82B5-41EB-8AFB-BEDA9B3C2BDE}" sibTransId="{D3DB500C-4409-4F12-91EA-5EE89F102B67}"/>
    <dgm:cxn modelId="{EAD933C0-5301-4DF2-8ED0-B200DCE7739A}" srcId="{36A92143-C5F5-440D-B76A-BF9AFCDD3731}" destId="{40C5FC1F-D555-4543-B831-E553C782DAB1}" srcOrd="1" destOrd="0" parTransId="{7E65014C-C57F-4D5A-B067-70840D9F3E8F}" sibTransId="{A9BCD34E-1BFE-43E2-ACCD-1E84305C1CE4}"/>
    <dgm:cxn modelId="{B7EEB8CF-1F9A-4987-8633-945E23DDB694}" srcId="{A1136738-8A5F-4BBF-A4EF-1783399A15D3}" destId="{2E79B130-6E23-47BE-BE99-E849CF94B5F7}" srcOrd="1" destOrd="0" parTransId="{D5D846EF-DD83-44B5-B389-E485DB895064}" sibTransId="{64535BB3-CB07-41B0-86C2-679954CC76B7}"/>
    <dgm:cxn modelId="{954128D1-3E2E-4D7B-B09F-D63EA7CB9FEB}" srcId="{3E1C81C4-8287-461D-9462-60E17CB479C6}" destId="{A91D9FFB-F0D3-4462-A974-B6DE3040C0ED}" srcOrd="1" destOrd="0" parTransId="{59D62C1E-38BB-4374-934F-5586CAAA1912}" sibTransId="{8C48F8F1-51FD-4AC5-99B1-FF508EBC917F}"/>
    <dgm:cxn modelId="{F3B88ED1-DB32-4369-9E7E-004085C6C9A2}" srcId="{3E1C81C4-8287-461D-9462-60E17CB479C6}" destId="{0A8F13E8-C379-464B-8E24-C20778351304}" srcOrd="2" destOrd="0" parTransId="{AC28E0D0-9198-4A0E-86A3-E96E801242AB}" sibTransId="{26C0AC7C-3A86-41B7-9E1B-C5DB557B1B38}"/>
    <dgm:cxn modelId="{6D25C8D2-56D0-4675-9E79-9A814321DDA1}" srcId="{A91D9FFB-F0D3-4462-A974-B6DE3040C0ED}" destId="{FDFCE4C5-AD8A-47C2-A8ED-69D57A8EEFD6}" srcOrd="1" destOrd="0" parTransId="{1B98EE72-15CD-4C2D-ADF1-00B7B801649F}" sibTransId="{CF9D9848-50F0-4288-9318-BC4C0DF6BFB8}"/>
    <dgm:cxn modelId="{6B9C47E1-6639-4DE4-BD61-255C6978FCCE}" srcId="{A91D9FFB-F0D3-4462-A974-B6DE3040C0ED}" destId="{D7B90229-85FD-474E-B3D3-B73A1D118FEE}" srcOrd="0" destOrd="0" parTransId="{83E7528F-EAE4-4FA8-B153-457E4D2D6304}" sibTransId="{F2A5CB1D-4E4A-41A6-A394-CD591A798476}"/>
    <dgm:cxn modelId="{10A55EEE-8FFC-4285-A7A7-8746CFE22670}" srcId="{A1136738-8A5F-4BBF-A4EF-1783399A15D3}" destId="{28B9D929-AFF4-44F5-AFEC-CB9AD9756929}" srcOrd="2" destOrd="0" parTransId="{671644AE-9998-4E67-BDB2-80A33D3FE81E}" sibTransId="{03798579-C792-430B-A6CB-F9C2D9E695BD}"/>
    <dgm:cxn modelId="{E63DB7F2-FCAB-4E59-B3BE-9B1B769470E1}" type="presOf" srcId="{D7EACFDD-5FCD-4E81-A90D-B1D0138D83B5}" destId="{AF8AD92A-CCB2-4D68-9F87-75D3D0280060}" srcOrd="0" destOrd="2" presId="urn:microsoft.com/office/officeart/2005/8/layout/vList2"/>
    <dgm:cxn modelId="{C48C9EF5-F334-42B3-87D9-DE62D16FD621}" srcId="{3E1C81C4-8287-461D-9462-60E17CB479C6}" destId="{A1136738-8A5F-4BBF-A4EF-1783399A15D3}" srcOrd="3" destOrd="0" parTransId="{9D64A0DC-A650-4785-A6A2-E9C5892B8803}" sibTransId="{F7F76EA0-2B25-43FC-BEC1-64F4A41B739B}"/>
    <dgm:cxn modelId="{8110AFF8-1F0D-4E84-ADB3-D239CA1E0186}" type="presOf" srcId="{286B2896-6F52-4B67-8D8C-9561C5E95C28}" destId="{D2B70F8D-0AEF-4980-8D89-66159C751A64}" srcOrd="0" destOrd="0" presId="urn:microsoft.com/office/officeart/2005/8/layout/vList2"/>
    <dgm:cxn modelId="{E83CEAFB-9A19-4400-A976-7955CC933F86}" type="presOf" srcId="{2E79B130-6E23-47BE-BE99-E849CF94B5F7}" destId="{D2B70F8D-0AEF-4980-8D89-66159C751A64}" srcOrd="0" destOrd="1" presId="urn:microsoft.com/office/officeart/2005/8/layout/vList2"/>
    <dgm:cxn modelId="{F86FA8FD-602A-4657-8704-C69E7FB4FA68}" type="presOf" srcId="{3E1C81C4-8287-461D-9462-60E17CB479C6}" destId="{D9698EF8-1FFA-4D57-9FEE-039D7C9A83BA}" srcOrd="0" destOrd="0" presId="urn:microsoft.com/office/officeart/2005/8/layout/vList2"/>
    <dgm:cxn modelId="{38F92617-A68C-4546-93D6-AFA43EE9FCD6}" type="presParOf" srcId="{D9698EF8-1FFA-4D57-9FEE-039D7C9A83BA}" destId="{23F5C484-6444-4B90-8943-66A9876BBD78}" srcOrd="0" destOrd="0" presId="urn:microsoft.com/office/officeart/2005/8/layout/vList2"/>
    <dgm:cxn modelId="{88E3020A-36DF-4F56-BF4A-C0774C40F1E8}" type="presParOf" srcId="{D9698EF8-1FFA-4D57-9FEE-039D7C9A83BA}" destId="{185590BA-6B21-44EB-B3C0-441F65EDFA5B}" srcOrd="1" destOrd="0" presId="urn:microsoft.com/office/officeart/2005/8/layout/vList2"/>
    <dgm:cxn modelId="{78FBDA5A-3F44-4158-9923-578D91805DF8}" type="presParOf" srcId="{D9698EF8-1FFA-4D57-9FEE-039D7C9A83BA}" destId="{DAA41F94-E624-47A2-A1F7-06B4C5CB54C5}" srcOrd="2" destOrd="0" presId="urn:microsoft.com/office/officeart/2005/8/layout/vList2"/>
    <dgm:cxn modelId="{06497371-0F3A-4795-8DFB-9271237ED357}" type="presParOf" srcId="{D9698EF8-1FFA-4D57-9FEE-039D7C9A83BA}" destId="{AF8AD92A-CCB2-4D68-9F87-75D3D0280060}" srcOrd="3" destOrd="0" presId="urn:microsoft.com/office/officeart/2005/8/layout/vList2"/>
    <dgm:cxn modelId="{711DE943-BD1B-4B5F-9A62-C509F139EE00}" type="presParOf" srcId="{D9698EF8-1FFA-4D57-9FEE-039D7C9A83BA}" destId="{6F23CC44-A33C-4C33-B262-C86CC6CADD22}" srcOrd="4" destOrd="0" presId="urn:microsoft.com/office/officeart/2005/8/layout/vList2"/>
    <dgm:cxn modelId="{28E2B59E-AF61-40C8-B980-F65F3E9D1FFF}" type="presParOf" srcId="{D9698EF8-1FFA-4D57-9FEE-039D7C9A83BA}" destId="{6FE0C33B-A394-4B38-81C2-C22C6D4E3CCA}" srcOrd="5" destOrd="0" presId="urn:microsoft.com/office/officeart/2005/8/layout/vList2"/>
    <dgm:cxn modelId="{B3A4236E-DEFE-4164-A885-ABD1D8942447}" type="presParOf" srcId="{D9698EF8-1FFA-4D57-9FEE-039D7C9A83BA}" destId="{B8275890-48F8-4AEB-B311-4D6247D579B6}" srcOrd="6" destOrd="0" presId="urn:microsoft.com/office/officeart/2005/8/layout/vList2"/>
    <dgm:cxn modelId="{D23D6831-2A4F-4C73-AB8A-3C6F993454B9}" type="presParOf" srcId="{D9698EF8-1FFA-4D57-9FEE-039D7C9A83BA}" destId="{D2B70F8D-0AEF-4980-8D89-66159C751A6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A9D99B-9A91-4D63-A4EF-5A7EE7AA00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6B0F0D64-0E77-4BBF-B0DE-611240CC6D42}">
      <dgm:prSet/>
      <dgm:spPr/>
      <dgm:t>
        <a:bodyPr/>
        <a:lstStyle/>
        <a:p>
          <a:r>
            <a:rPr kumimoji="1" lang="en-US" dirty="0"/>
            <a:t>Root Cause Analysis and Solution Development</a:t>
          </a:r>
          <a:endParaRPr lang="ja-JP" dirty="0"/>
        </a:p>
      </dgm:t>
    </dgm:pt>
    <dgm:pt modelId="{B3A79012-089C-4EB1-8BB3-8A59B6C576CA}" type="parTrans" cxnId="{734225AB-FD92-4136-A496-2A5B533B0F6B}">
      <dgm:prSet/>
      <dgm:spPr/>
      <dgm:t>
        <a:bodyPr/>
        <a:lstStyle/>
        <a:p>
          <a:endParaRPr kumimoji="1" lang="ja-JP" altLang="en-US"/>
        </a:p>
      </dgm:t>
    </dgm:pt>
    <dgm:pt modelId="{7428A873-647C-4EF3-8880-651F39E41DEC}" type="sibTrans" cxnId="{734225AB-FD92-4136-A496-2A5B533B0F6B}">
      <dgm:prSet/>
      <dgm:spPr/>
      <dgm:t>
        <a:bodyPr/>
        <a:lstStyle/>
        <a:p>
          <a:endParaRPr kumimoji="1" lang="ja-JP" altLang="en-US"/>
        </a:p>
      </dgm:t>
    </dgm:pt>
    <dgm:pt modelId="{91753FC3-5280-4ABF-8825-E4EC250CAF0F}">
      <dgm:prSet/>
      <dgm:spPr/>
      <dgm:t>
        <a:bodyPr/>
        <a:lstStyle/>
        <a:p>
          <a:r>
            <a:rPr kumimoji="1" lang="en-US" dirty="0"/>
            <a:t>Identify the Source of Issues: Investigate the underlying causes of data quality problems, such as incorrect data entry, system errors, or outdated data.</a:t>
          </a:r>
          <a:endParaRPr lang="ja-JP" dirty="0"/>
        </a:p>
      </dgm:t>
    </dgm:pt>
    <dgm:pt modelId="{C86050CE-AD71-40E7-8184-7B367A01F3C4}" type="parTrans" cxnId="{6686545A-7FE7-415E-967C-76F28FA1348E}">
      <dgm:prSet/>
      <dgm:spPr/>
      <dgm:t>
        <a:bodyPr/>
        <a:lstStyle/>
        <a:p>
          <a:endParaRPr kumimoji="1" lang="ja-JP" altLang="en-US"/>
        </a:p>
      </dgm:t>
    </dgm:pt>
    <dgm:pt modelId="{177EE937-33E2-4AC3-B6F9-13462C501C7B}" type="sibTrans" cxnId="{6686545A-7FE7-415E-967C-76F28FA1348E}">
      <dgm:prSet/>
      <dgm:spPr/>
      <dgm:t>
        <a:bodyPr/>
        <a:lstStyle/>
        <a:p>
          <a:endParaRPr kumimoji="1" lang="ja-JP" altLang="en-US"/>
        </a:p>
      </dgm:t>
    </dgm:pt>
    <dgm:pt modelId="{B191125C-E3A5-4F9F-A2FA-293927017E50}">
      <dgm:prSet/>
      <dgm:spPr/>
      <dgm:t>
        <a:bodyPr/>
        <a:lstStyle/>
        <a:p>
          <a:r>
            <a:rPr kumimoji="1" lang="en-US" dirty="0"/>
            <a:t>Develop Targeted Solutions: Design and implement specific corrective actions to address identified root causes, such as updating workflows, improving validation rules, or automating data entry processes.</a:t>
          </a:r>
          <a:endParaRPr lang="ja-JP" dirty="0"/>
        </a:p>
      </dgm:t>
    </dgm:pt>
    <dgm:pt modelId="{BA872C1F-546A-4DD6-829B-FFEDE9CEE95F}" type="parTrans" cxnId="{6F7DB300-2755-4AA2-9FA6-75BC41E7DAE0}">
      <dgm:prSet/>
      <dgm:spPr/>
      <dgm:t>
        <a:bodyPr/>
        <a:lstStyle/>
        <a:p>
          <a:endParaRPr kumimoji="1" lang="ja-JP" altLang="en-US"/>
        </a:p>
      </dgm:t>
    </dgm:pt>
    <dgm:pt modelId="{43929D77-FE38-4098-AA1C-636A0BFABD14}" type="sibTrans" cxnId="{6F7DB300-2755-4AA2-9FA6-75BC41E7DAE0}">
      <dgm:prSet/>
      <dgm:spPr/>
      <dgm:t>
        <a:bodyPr/>
        <a:lstStyle/>
        <a:p>
          <a:endParaRPr kumimoji="1" lang="ja-JP" altLang="en-US"/>
        </a:p>
      </dgm:t>
    </dgm:pt>
    <dgm:pt modelId="{A4F136C9-E9BF-47A1-A5A2-16067AFE2BAA}">
      <dgm:prSet/>
      <dgm:spPr/>
      <dgm:t>
        <a:bodyPr/>
        <a:lstStyle/>
        <a:p>
          <a:r>
            <a:rPr kumimoji="1" lang="en-US"/>
            <a:t>Monitor and Validate Results: Continuously evaluate the effectiveness of implemented solutions to ensure the issues are resolved and do not reoccur.</a:t>
          </a:r>
          <a:endParaRPr lang="ja-JP"/>
        </a:p>
      </dgm:t>
    </dgm:pt>
    <dgm:pt modelId="{5BC3D57B-1E43-48C5-8D73-1194DB0600C7}" type="parTrans" cxnId="{BE33A638-4F0D-4121-A08C-D069FC6167F4}">
      <dgm:prSet/>
      <dgm:spPr/>
      <dgm:t>
        <a:bodyPr/>
        <a:lstStyle/>
        <a:p>
          <a:endParaRPr kumimoji="1" lang="ja-JP" altLang="en-US"/>
        </a:p>
      </dgm:t>
    </dgm:pt>
    <dgm:pt modelId="{0E4DB6B5-D626-412A-8199-75A7F90593CA}" type="sibTrans" cxnId="{BE33A638-4F0D-4121-A08C-D069FC6167F4}">
      <dgm:prSet/>
      <dgm:spPr/>
      <dgm:t>
        <a:bodyPr/>
        <a:lstStyle/>
        <a:p>
          <a:endParaRPr kumimoji="1" lang="ja-JP" altLang="en-US"/>
        </a:p>
      </dgm:t>
    </dgm:pt>
    <dgm:pt modelId="{B0736D01-A653-417F-9E64-FCA4A284A5AE}">
      <dgm:prSet/>
      <dgm:spPr/>
      <dgm:t>
        <a:bodyPr/>
        <a:lstStyle/>
        <a:p>
          <a:r>
            <a:rPr kumimoji="1" lang="en-US" dirty="0"/>
            <a:t>Data Cleansing</a:t>
          </a:r>
          <a:endParaRPr lang="ja-JP" dirty="0"/>
        </a:p>
      </dgm:t>
    </dgm:pt>
    <dgm:pt modelId="{17A31C0C-0DDC-494D-9EA9-EAF6385748F0}" type="parTrans" cxnId="{797EDE00-7EB7-48D9-96DB-1A7A9DD3499B}">
      <dgm:prSet/>
      <dgm:spPr/>
      <dgm:t>
        <a:bodyPr/>
        <a:lstStyle/>
        <a:p>
          <a:endParaRPr kumimoji="1" lang="ja-JP" altLang="en-US"/>
        </a:p>
      </dgm:t>
    </dgm:pt>
    <dgm:pt modelId="{4AA1001F-2648-4DEB-8567-735B6B45C137}" type="sibTrans" cxnId="{797EDE00-7EB7-48D9-96DB-1A7A9DD3499B}">
      <dgm:prSet/>
      <dgm:spPr/>
      <dgm:t>
        <a:bodyPr/>
        <a:lstStyle/>
        <a:p>
          <a:endParaRPr kumimoji="1" lang="ja-JP" altLang="en-US"/>
        </a:p>
      </dgm:t>
    </dgm:pt>
    <dgm:pt modelId="{27731C21-52CF-416E-B889-9B3315699A34}">
      <dgm:prSet/>
      <dgm:spPr/>
      <dgm:t>
        <a:bodyPr/>
        <a:lstStyle/>
        <a:p>
          <a:r>
            <a:rPr kumimoji="1" lang="en-US" dirty="0"/>
            <a:t>Identify Inaccuracies: Detect duplicate, incomplete, or inconsistent records within the dataset.</a:t>
          </a:r>
          <a:endParaRPr lang="ja-JP" dirty="0"/>
        </a:p>
      </dgm:t>
    </dgm:pt>
    <dgm:pt modelId="{8C393907-B0E1-422E-B70F-B98F62EC8539}" type="parTrans" cxnId="{1E2C46B4-64D2-41EF-8167-89A356344925}">
      <dgm:prSet/>
      <dgm:spPr/>
      <dgm:t>
        <a:bodyPr/>
        <a:lstStyle/>
        <a:p>
          <a:endParaRPr kumimoji="1" lang="ja-JP" altLang="en-US"/>
        </a:p>
      </dgm:t>
    </dgm:pt>
    <dgm:pt modelId="{E572B661-74CD-484E-AAEC-2EB68F2E0E7D}" type="sibTrans" cxnId="{1E2C46B4-64D2-41EF-8167-89A356344925}">
      <dgm:prSet/>
      <dgm:spPr/>
      <dgm:t>
        <a:bodyPr/>
        <a:lstStyle/>
        <a:p>
          <a:endParaRPr kumimoji="1" lang="ja-JP" altLang="en-US"/>
        </a:p>
      </dgm:t>
    </dgm:pt>
    <dgm:pt modelId="{7E9B22D1-73FA-4B63-91DE-BEB0DA0E3FFA}">
      <dgm:prSet/>
      <dgm:spPr/>
      <dgm:t>
        <a:bodyPr/>
        <a:lstStyle/>
        <a:p>
          <a:r>
            <a:rPr kumimoji="1" lang="en-US"/>
            <a:t>Standardize Data Formats: Ensure uniformity in data presentation, such as consistent date formats, unit measurements, and naming conventions.</a:t>
          </a:r>
          <a:endParaRPr lang="ja-JP"/>
        </a:p>
      </dgm:t>
    </dgm:pt>
    <dgm:pt modelId="{A9995CDB-4F58-490E-86EF-95968E4986E1}" type="parTrans" cxnId="{5BFFFBF0-9273-4605-92EB-C988360AE7DF}">
      <dgm:prSet/>
      <dgm:spPr/>
      <dgm:t>
        <a:bodyPr/>
        <a:lstStyle/>
        <a:p>
          <a:endParaRPr kumimoji="1" lang="ja-JP" altLang="en-US"/>
        </a:p>
      </dgm:t>
    </dgm:pt>
    <dgm:pt modelId="{A8E9D258-D66F-474A-8831-5F04EF990094}" type="sibTrans" cxnId="{5BFFFBF0-9273-4605-92EB-C988360AE7DF}">
      <dgm:prSet/>
      <dgm:spPr/>
      <dgm:t>
        <a:bodyPr/>
        <a:lstStyle/>
        <a:p>
          <a:endParaRPr kumimoji="1" lang="ja-JP" altLang="en-US"/>
        </a:p>
      </dgm:t>
    </dgm:pt>
    <dgm:pt modelId="{DCFCEEE2-5175-478C-9D5D-1A11677DBF62}">
      <dgm:prSet/>
      <dgm:spPr/>
      <dgm:t>
        <a:bodyPr/>
        <a:lstStyle/>
        <a:p>
          <a:r>
            <a:rPr kumimoji="1" lang="en-US"/>
            <a:t>Correct or Remove Errors: Modify inaccurate entries, fill missing values, or remove irrelevant or outdated data to maintain dataset integrity.</a:t>
          </a:r>
          <a:endParaRPr lang="ja-JP"/>
        </a:p>
      </dgm:t>
    </dgm:pt>
    <dgm:pt modelId="{80411DF7-7146-4406-8187-AA9BE84BC07C}" type="parTrans" cxnId="{74573828-1B97-4457-8510-1FB8E8E8E479}">
      <dgm:prSet/>
      <dgm:spPr/>
      <dgm:t>
        <a:bodyPr/>
        <a:lstStyle/>
        <a:p>
          <a:endParaRPr kumimoji="1" lang="ja-JP" altLang="en-US"/>
        </a:p>
      </dgm:t>
    </dgm:pt>
    <dgm:pt modelId="{C8377AA8-4C1B-4381-8B97-4B83F3A3500A}" type="sibTrans" cxnId="{74573828-1B97-4457-8510-1FB8E8E8E479}">
      <dgm:prSet/>
      <dgm:spPr/>
      <dgm:t>
        <a:bodyPr/>
        <a:lstStyle/>
        <a:p>
          <a:endParaRPr kumimoji="1" lang="ja-JP" altLang="en-US"/>
        </a:p>
      </dgm:t>
    </dgm:pt>
    <dgm:pt modelId="{CA8FC9CC-0B4B-4671-A29A-DC44C1F8EBFA}">
      <dgm:prSet/>
      <dgm:spPr/>
      <dgm:t>
        <a:bodyPr/>
        <a:lstStyle/>
        <a:p>
          <a:r>
            <a:rPr kumimoji="1" lang="en-US"/>
            <a:t>Automate Cleansing Processes: Leverage tools and algorithms to automate repetitive data cleansing tasks and reduce manual errors.</a:t>
          </a:r>
          <a:endParaRPr lang="ja-JP"/>
        </a:p>
      </dgm:t>
    </dgm:pt>
    <dgm:pt modelId="{59D76FD5-E2F5-4080-BCDE-FB89B281FA3B}" type="parTrans" cxnId="{C7FA64FC-774F-40F6-BE89-B08C49FA728F}">
      <dgm:prSet/>
      <dgm:spPr/>
      <dgm:t>
        <a:bodyPr/>
        <a:lstStyle/>
        <a:p>
          <a:endParaRPr kumimoji="1" lang="ja-JP" altLang="en-US"/>
        </a:p>
      </dgm:t>
    </dgm:pt>
    <dgm:pt modelId="{60A9AB4C-0FE6-4D57-978B-507C27E877C3}" type="sibTrans" cxnId="{C7FA64FC-774F-40F6-BE89-B08C49FA728F}">
      <dgm:prSet/>
      <dgm:spPr/>
      <dgm:t>
        <a:bodyPr/>
        <a:lstStyle/>
        <a:p>
          <a:endParaRPr kumimoji="1" lang="ja-JP" altLang="en-US"/>
        </a:p>
      </dgm:t>
    </dgm:pt>
    <dgm:pt modelId="{E940AF75-EA69-4136-9EB7-726E9A08FB4F}">
      <dgm:prSet/>
      <dgm:spPr/>
      <dgm:t>
        <a:bodyPr/>
        <a:lstStyle/>
        <a:p>
          <a:r>
            <a:rPr kumimoji="1" lang="en-US" dirty="0"/>
            <a:t>Process Improvement for Data Nonconformity Prevention</a:t>
          </a:r>
          <a:endParaRPr lang="ja-JP" dirty="0"/>
        </a:p>
      </dgm:t>
    </dgm:pt>
    <dgm:pt modelId="{E62E92A0-6E9F-4EAA-B7D4-C479CE98D089}" type="parTrans" cxnId="{EC80AD16-F157-45F1-9500-8D5631CE996D}">
      <dgm:prSet/>
      <dgm:spPr/>
      <dgm:t>
        <a:bodyPr/>
        <a:lstStyle/>
        <a:p>
          <a:endParaRPr kumimoji="1" lang="ja-JP" altLang="en-US"/>
        </a:p>
      </dgm:t>
    </dgm:pt>
    <dgm:pt modelId="{F85EEC06-49CD-471E-888D-F59761B2D9F2}" type="sibTrans" cxnId="{EC80AD16-F157-45F1-9500-8D5631CE996D}">
      <dgm:prSet/>
      <dgm:spPr/>
      <dgm:t>
        <a:bodyPr/>
        <a:lstStyle/>
        <a:p>
          <a:endParaRPr kumimoji="1" lang="ja-JP" altLang="en-US"/>
        </a:p>
      </dgm:t>
    </dgm:pt>
    <dgm:pt modelId="{F9F8EF3D-0B38-4CCF-9332-6C0B82609C35}">
      <dgm:prSet/>
      <dgm:spPr/>
      <dgm:t>
        <a:bodyPr/>
        <a:lstStyle/>
        <a:p>
          <a:r>
            <a:rPr kumimoji="1" lang="en-US"/>
            <a:t>Establish Data Governance Policies: Define and enforce clear policies for data collection, management, and usage to prevent quality issues.</a:t>
          </a:r>
          <a:endParaRPr lang="ja-JP"/>
        </a:p>
      </dgm:t>
    </dgm:pt>
    <dgm:pt modelId="{1A528DF1-BEF7-42A2-A514-3A843DED1A08}" type="parTrans" cxnId="{681350C1-6025-4679-9E49-44234DE97A94}">
      <dgm:prSet/>
      <dgm:spPr/>
      <dgm:t>
        <a:bodyPr/>
        <a:lstStyle/>
        <a:p>
          <a:endParaRPr kumimoji="1" lang="ja-JP" altLang="en-US"/>
        </a:p>
      </dgm:t>
    </dgm:pt>
    <dgm:pt modelId="{5E199D97-50CB-4207-A872-6E39A3C8E738}" type="sibTrans" cxnId="{681350C1-6025-4679-9E49-44234DE97A94}">
      <dgm:prSet/>
      <dgm:spPr/>
      <dgm:t>
        <a:bodyPr/>
        <a:lstStyle/>
        <a:p>
          <a:endParaRPr kumimoji="1" lang="ja-JP" altLang="en-US"/>
        </a:p>
      </dgm:t>
    </dgm:pt>
    <dgm:pt modelId="{33F3E765-9C4E-452A-855D-C9B69483F5BB}">
      <dgm:prSet/>
      <dgm:spPr/>
      <dgm:t>
        <a:bodyPr/>
        <a:lstStyle/>
        <a:p>
          <a:r>
            <a:rPr kumimoji="1" lang="en-US" dirty="0"/>
            <a:t>Enhance Data Validation Mechanisms: Implement real-time validation checks during data entry or ingestion to identify nonconformities early.</a:t>
          </a:r>
          <a:endParaRPr lang="ja-JP" dirty="0"/>
        </a:p>
      </dgm:t>
    </dgm:pt>
    <dgm:pt modelId="{D9C27A61-107C-4B93-9A58-D10F714E5115}" type="parTrans" cxnId="{D28A6870-C803-44BC-91C4-A55D36850BAE}">
      <dgm:prSet/>
      <dgm:spPr/>
      <dgm:t>
        <a:bodyPr/>
        <a:lstStyle/>
        <a:p>
          <a:endParaRPr kumimoji="1" lang="ja-JP" altLang="en-US"/>
        </a:p>
      </dgm:t>
    </dgm:pt>
    <dgm:pt modelId="{D3C53D28-1A78-4C7C-8AF7-880EB2F668E6}" type="sibTrans" cxnId="{D28A6870-C803-44BC-91C4-A55D36850BAE}">
      <dgm:prSet/>
      <dgm:spPr/>
      <dgm:t>
        <a:bodyPr/>
        <a:lstStyle/>
        <a:p>
          <a:endParaRPr kumimoji="1" lang="ja-JP" altLang="en-US"/>
        </a:p>
      </dgm:t>
    </dgm:pt>
    <dgm:pt modelId="{6E9CB818-9108-4411-B316-3A84DA1858CC}">
      <dgm:prSet/>
      <dgm:spPr/>
      <dgm:t>
        <a:bodyPr/>
        <a:lstStyle/>
        <a:p>
          <a:r>
            <a:rPr kumimoji="1" lang="en-US" dirty="0"/>
            <a:t>Train Stakeholders: Educate employees and data handlers about best practices for maintaining data quality and the importance of adhering to standards.</a:t>
          </a:r>
          <a:endParaRPr lang="ja-JP" dirty="0"/>
        </a:p>
      </dgm:t>
    </dgm:pt>
    <dgm:pt modelId="{9DD9F88C-F848-42A9-80BB-E613B6929F02}" type="parTrans" cxnId="{C107CD88-B5AD-4C30-8847-56385C8FEEFA}">
      <dgm:prSet/>
      <dgm:spPr/>
      <dgm:t>
        <a:bodyPr/>
        <a:lstStyle/>
        <a:p>
          <a:endParaRPr kumimoji="1" lang="ja-JP" altLang="en-US"/>
        </a:p>
      </dgm:t>
    </dgm:pt>
    <dgm:pt modelId="{5646F6F7-208E-48E8-82E0-0BA226036811}" type="sibTrans" cxnId="{C107CD88-B5AD-4C30-8847-56385C8FEEFA}">
      <dgm:prSet/>
      <dgm:spPr/>
      <dgm:t>
        <a:bodyPr/>
        <a:lstStyle/>
        <a:p>
          <a:endParaRPr kumimoji="1" lang="ja-JP" altLang="en-US"/>
        </a:p>
      </dgm:t>
    </dgm:pt>
    <dgm:pt modelId="{05389B65-984A-4F0E-96B0-EA27A946F8B8}">
      <dgm:prSet/>
      <dgm:spPr/>
      <dgm:t>
        <a:bodyPr/>
        <a:lstStyle/>
        <a:p>
          <a:r>
            <a:rPr kumimoji="1" lang="en-US" dirty="0"/>
            <a:t>Monitor and Audit Data Processes: Regularly assess data workflows to detect potential sources of nonconformity and ensure compliance with established policies.</a:t>
          </a:r>
          <a:endParaRPr lang="ja-JP" dirty="0"/>
        </a:p>
      </dgm:t>
    </dgm:pt>
    <dgm:pt modelId="{03702BC3-5134-42EC-A4DB-B17A91F47F50}" type="parTrans" cxnId="{F9F83E34-846B-4A8C-85A3-8AAE2A6433AC}">
      <dgm:prSet/>
      <dgm:spPr/>
      <dgm:t>
        <a:bodyPr/>
        <a:lstStyle/>
        <a:p>
          <a:endParaRPr kumimoji="1" lang="ja-JP" altLang="en-US"/>
        </a:p>
      </dgm:t>
    </dgm:pt>
    <dgm:pt modelId="{9CFEBF89-78DB-4C9B-85B6-20578EB7D427}" type="sibTrans" cxnId="{F9F83E34-846B-4A8C-85A3-8AAE2A6433AC}">
      <dgm:prSet/>
      <dgm:spPr/>
      <dgm:t>
        <a:bodyPr/>
        <a:lstStyle/>
        <a:p>
          <a:endParaRPr kumimoji="1" lang="ja-JP" altLang="en-US"/>
        </a:p>
      </dgm:t>
    </dgm:pt>
    <dgm:pt modelId="{DE188D9C-A069-464E-9EA0-0130173B876B}" type="pres">
      <dgm:prSet presAssocID="{62A9D99B-9A91-4D63-A4EF-5A7EE7AA0032}" presName="linear" presStyleCnt="0">
        <dgm:presLayoutVars>
          <dgm:animLvl val="lvl"/>
          <dgm:resizeHandles val="exact"/>
        </dgm:presLayoutVars>
      </dgm:prSet>
      <dgm:spPr/>
    </dgm:pt>
    <dgm:pt modelId="{07813975-48F4-41A0-A1BE-A2BC68AA369F}" type="pres">
      <dgm:prSet presAssocID="{6B0F0D64-0E77-4BBF-B0DE-611240CC6D42}" presName="parentText" presStyleLbl="node1" presStyleIdx="0" presStyleCnt="3">
        <dgm:presLayoutVars>
          <dgm:chMax val="0"/>
          <dgm:bulletEnabled val="1"/>
        </dgm:presLayoutVars>
      </dgm:prSet>
      <dgm:spPr/>
    </dgm:pt>
    <dgm:pt modelId="{2F43B07D-9A59-4D9A-B84D-A9898C7C7A43}" type="pres">
      <dgm:prSet presAssocID="{6B0F0D64-0E77-4BBF-B0DE-611240CC6D42}" presName="childText" presStyleLbl="revTx" presStyleIdx="0" presStyleCnt="3">
        <dgm:presLayoutVars>
          <dgm:bulletEnabled val="1"/>
        </dgm:presLayoutVars>
      </dgm:prSet>
      <dgm:spPr/>
    </dgm:pt>
    <dgm:pt modelId="{12A73147-436F-478B-A7EE-85C4436B5AFB}" type="pres">
      <dgm:prSet presAssocID="{B0736D01-A653-417F-9E64-FCA4A284A5AE}" presName="parentText" presStyleLbl="node1" presStyleIdx="1" presStyleCnt="3">
        <dgm:presLayoutVars>
          <dgm:chMax val="0"/>
          <dgm:bulletEnabled val="1"/>
        </dgm:presLayoutVars>
      </dgm:prSet>
      <dgm:spPr/>
    </dgm:pt>
    <dgm:pt modelId="{FD9DD14D-970E-4C55-B4A8-1C5629944AEC}" type="pres">
      <dgm:prSet presAssocID="{B0736D01-A653-417F-9E64-FCA4A284A5AE}" presName="childText" presStyleLbl="revTx" presStyleIdx="1" presStyleCnt="3">
        <dgm:presLayoutVars>
          <dgm:bulletEnabled val="1"/>
        </dgm:presLayoutVars>
      </dgm:prSet>
      <dgm:spPr/>
    </dgm:pt>
    <dgm:pt modelId="{6AB15BD1-8743-47CD-B40E-319109B3B1F2}" type="pres">
      <dgm:prSet presAssocID="{E940AF75-EA69-4136-9EB7-726E9A08FB4F}" presName="parentText" presStyleLbl="node1" presStyleIdx="2" presStyleCnt="3">
        <dgm:presLayoutVars>
          <dgm:chMax val="0"/>
          <dgm:bulletEnabled val="1"/>
        </dgm:presLayoutVars>
      </dgm:prSet>
      <dgm:spPr/>
    </dgm:pt>
    <dgm:pt modelId="{0CBB6B09-A2A4-4F7F-9A94-A4005E386086}" type="pres">
      <dgm:prSet presAssocID="{E940AF75-EA69-4136-9EB7-726E9A08FB4F}" presName="childText" presStyleLbl="revTx" presStyleIdx="2" presStyleCnt="3">
        <dgm:presLayoutVars>
          <dgm:bulletEnabled val="1"/>
        </dgm:presLayoutVars>
      </dgm:prSet>
      <dgm:spPr/>
    </dgm:pt>
  </dgm:ptLst>
  <dgm:cxnLst>
    <dgm:cxn modelId="{6F7DB300-2755-4AA2-9FA6-75BC41E7DAE0}" srcId="{6B0F0D64-0E77-4BBF-B0DE-611240CC6D42}" destId="{B191125C-E3A5-4F9F-A2FA-293927017E50}" srcOrd="1" destOrd="0" parTransId="{BA872C1F-546A-4DD6-829B-FFEDE9CEE95F}" sibTransId="{43929D77-FE38-4098-AA1C-636A0BFABD14}"/>
    <dgm:cxn modelId="{797EDE00-7EB7-48D9-96DB-1A7A9DD3499B}" srcId="{62A9D99B-9A91-4D63-A4EF-5A7EE7AA0032}" destId="{B0736D01-A653-417F-9E64-FCA4A284A5AE}" srcOrd="1" destOrd="0" parTransId="{17A31C0C-0DDC-494D-9EA9-EAF6385748F0}" sibTransId="{4AA1001F-2648-4DEB-8567-735B6B45C137}"/>
    <dgm:cxn modelId="{EC80AD16-F157-45F1-9500-8D5631CE996D}" srcId="{62A9D99B-9A91-4D63-A4EF-5A7EE7AA0032}" destId="{E940AF75-EA69-4136-9EB7-726E9A08FB4F}" srcOrd="2" destOrd="0" parTransId="{E62E92A0-6E9F-4EAA-B7D4-C479CE98D089}" sibTransId="{F85EEC06-49CD-471E-888D-F59761B2D9F2}"/>
    <dgm:cxn modelId="{EF33DD1A-6C44-4A16-B0C9-F22A49F20256}" type="presOf" srcId="{33F3E765-9C4E-452A-855D-C9B69483F5BB}" destId="{0CBB6B09-A2A4-4F7F-9A94-A4005E386086}" srcOrd="0" destOrd="1" presId="urn:microsoft.com/office/officeart/2005/8/layout/vList2"/>
    <dgm:cxn modelId="{74573828-1B97-4457-8510-1FB8E8E8E479}" srcId="{B0736D01-A653-417F-9E64-FCA4A284A5AE}" destId="{DCFCEEE2-5175-478C-9D5D-1A11677DBF62}" srcOrd="2" destOrd="0" parTransId="{80411DF7-7146-4406-8187-AA9BE84BC07C}" sibTransId="{C8377AA8-4C1B-4381-8B97-4B83F3A3500A}"/>
    <dgm:cxn modelId="{400C0F2D-4E0E-4B42-868A-6C8ACA7284A1}" type="presOf" srcId="{6E9CB818-9108-4411-B316-3A84DA1858CC}" destId="{0CBB6B09-A2A4-4F7F-9A94-A4005E386086}" srcOrd="0" destOrd="2" presId="urn:microsoft.com/office/officeart/2005/8/layout/vList2"/>
    <dgm:cxn modelId="{F9F83E34-846B-4A8C-85A3-8AAE2A6433AC}" srcId="{E940AF75-EA69-4136-9EB7-726E9A08FB4F}" destId="{05389B65-984A-4F0E-96B0-EA27A946F8B8}" srcOrd="3" destOrd="0" parTransId="{03702BC3-5134-42EC-A4DB-B17A91F47F50}" sibTransId="{9CFEBF89-78DB-4C9B-85B6-20578EB7D427}"/>
    <dgm:cxn modelId="{F6073538-EE7E-4D10-BC42-FD777332D0D5}" type="presOf" srcId="{27731C21-52CF-416E-B889-9B3315699A34}" destId="{FD9DD14D-970E-4C55-B4A8-1C5629944AEC}" srcOrd="0" destOrd="0" presId="urn:microsoft.com/office/officeart/2005/8/layout/vList2"/>
    <dgm:cxn modelId="{BE33A638-4F0D-4121-A08C-D069FC6167F4}" srcId="{6B0F0D64-0E77-4BBF-B0DE-611240CC6D42}" destId="{A4F136C9-E9BF-47A1-A5A2-16067AFE2BAA}" srcOrd="2" destOrd="0" parTransId="{5BC3D57B-1E43-48C5-8D73-1194DB0600C7}" sibTransId="{0E4DB6B5-D626-412A-8199-75A7F90593CA}"/>
    <dgm:cxn modelId="{84DEF962-D762-43DC-9C9B-59FEE24E9148}" type="presOf" srcId="{91753FC3-5280-4ABF-8825-E4EC250CAF0F}" destId="{2F43B07D-9A59-4D9A-B84D-A9898C7C7A43}" srcOrd="0" destOrd="0" presId="urn:microsoft.com/office/officeart/2005/8/layout/vList2"/>
    <dgm:cxn modelId="{61DF134F-197E-4FE0-95E5-4BA9FF020D9D}" type="presOf" srcId="{62A9D99B-9A91-4D63-A4EF-5A7EE7AA0032}" destId="{DE188D9C-A069-464E-9EA0-0130173B876B}" srcOrd="0" destOrd="0" presId="urn:microsoft.com/office/officeart/2005/8/layout/vList2"/>
    <dgm:cxn modelId="{D28A6870-C803-44BC-91C4-A55D36850BAE}" srcId="{E940AF75-EA69-4136-9EB7-726E9A08FB4F}" destId="{33F3E765-9C4E-452A-855D-C9B69483F5BB}" srcOrd="1" destOrd="0" parTransId="{D9C27A61-107C-4B93-9A58-D10F714E5115}" sibTransId="{D3C53D28-1A78-4C7C-8AF7-880EB2F668E6}"/>
    <dgm:cxn modelId="{70950179-12BF-43DB-8CA8-DEF5CF2B6FCF}" type="presOf" srcId="{B0736D01-A653-417F-9E64-FCA4A284A5AE}" destId="{12A73147-436F-478B-A7EE-85C4436B5AFB}" srcOrd="0" destOrd="0" presId="urn:microsoft.com/office/officeart/2005/8/layout/vList2"/>
    <dgm:cxn modelId="{6686545A-7FE7-415E-967C-76F28FA1348E}" srcId="{6B0F0D64-0E77-4BBF-B0DE-611240CC6D42}" destId="{91753FC3-5280-4ABF-8825-E4EC250CAF0F}" srcOrd="0" destOrd="0" parTransId="{C86050CE-AD71-40E7-8184-7B367A01F3C4}" sibTransId="{177EE937-33E2-4AC3-B6F9-13462C501C7B}"/>
    <dgm:cxn modelId="{C107CD88-B5AD-4C30-8847-56385C8FEEFA}" srcId="{E940AF75-EA69-4136-9EB7-726E9A08FB4F}" destId="{6E9CB818-9108-4411-B316-3A84DA1858CC}" srcOrd="2" destOrd="0" parTransId="{9DD9F88C-F848-42A9-80BB-E613B6929F02}" sibTransId="{5646F6F7-208E-48E8-82E0-0BA226036811}"/>
    <dgm:cxn modelId="{243F3393-BF4C-4E73-B0F5-93581218595B}" type="presOf" srcId="{E940AF75-EA69-4136-9EB7-726E9A08FB4F}" destId="{6AB15BD1-8743-47CD-B40E-319109B3B1F2}" srcOrd="0" destOrd="0" presId="urn:microsoft.com/office/officeart/2005/8/layout/vList2"/>
    <dgm:cxn modelId="{D5D39893-A397-4E4B-A96B-B3D6BB54C766}" type="presOf" srcId="{F9F8EF3D-0B38-4CCF-9332-6C0B82609C35}" destId="{0CBB6B09-A2A4-4F7F-9A94-A4005E386086}" srcOrd="0" destOrd="0" presId="urn:microsoft.com/office/officeart/2005/8/layout/vList2"/>
    <dgm:cxn modelId="{CEC23997-F9D8-4C2B-AD03-E0516BB10065}" type="presOf" srcId="{DCFCEEE2-5175-478C-9D5D-1A11677DBF62}" destId="{FD9DD14D-970E-4C55-B4A8-1C5629944AEC}" srcOrd="0" destOrd="2" presId="urn:microsoft.com/office/officeart/2005/8/layout/vList2"/>
    <dgm:cxn modelId="{7FD5D89C-49EA-4B72-A70E-B451081D0390}" type="presOf" srcId="{6B0F0D64-0E77-4BBF-B0DE-611240CC6D42}" destId="{07813975-48F4-41A0-A1BE-A2BC68AA369F}" srcOrd="0" destOrd="0" presId="urn:microsoft.com/office/officeart/2005/8/layout/vList2"/>
    <dgm:cxn modelId="{734225AB-FD92-4136-A496-2A5B533B0F6B}" srcId="{62A9D99B-9A91-4D63-A4EF-5A7EE7AA0032}" destId="{6B0F0D64-0E77-4BBF-B0DE-611240CC6D42}" srcOrd="0" destOrd="0" parTransId="{B3A79012-089C-4EB1-8BB3-8A59B6C576CA}" sibTransId="{7428A873-647C-4EF3-8880-651F39E41DEC}"/>
    <dgm:cxn modelId="{1E2C46B4-64D2-41EF-8167-89A356344925}" srcId="{B0736D01-A653-417F-9E64-FCA4A284A5AE}" destId="{27731C21-52CF-416E-B889-9B3315699A34}" srcOrd="0" destOrd="0" parTransId="{8C393907-B0E1-422E-B70F-B98F62EC8539}" sibTransId="{E572B661-74CD-484E-AAEC-2EB68F2E0E7D}"/>
    <dgm:cxn modelId="{681350C1-6025-4679-9E49-44234DE97A94}" srcId="{E940AF75-EA69-4136-9EB7-726E9A08FB4F}" destId="{F9F8EF3D-0B38-4CCF-9332-6C0B82609C35}" srcOrd="0" destOrd="0" parTransId="{1A528DF1-BEF7-42A2-A514-3A843DED1A08}" sibTransId="{5E199D97-50CB-4207-A872-6E39A3C8E738}"/>
    <dgm:cxn modelId="{5E7747C5-8237-47AA-93BC-2FE804B1BAA4}" type="presOf" srcId="{A4F136C9-E9BF-47A1-A5A2-16067AFE2BAA}" destId="{2F43B07D-9A59-4D9A-B84D-A9898C7C7A43}" srcOrd="0" destOrd="2" presId="urn:microsoft.com/office/officeart/2005/8/layout/vList2"/>
    <dgm:cxn modelId="{5EDD64CD-7BB6-46FB-9888-2830CA8D23CE}" type="presOf" srcId="{7E9B22D1-73FA-4B63-91DE-BEB0DA0E3FFA}" destId="{FD9DD14D-970E-4C55-B4A8-1C5629944AEC}" srcOrd="0" destOrd="1" presId="urn:microsoft.com/office/officeart/2005/8/layout/vList2"/>
    <dgm:cxn modelId="{334854DF-55AB-43FF-B7F0-902557B53EC4}" type="presOf" srcId="{B191125C-E3A5-4F9F-A2FA-293927017E50}" destId="{2F43B07D-9A59-4D9A-B84D-A9898C7C7A43}" srcOrd="0" destOrd="1" presId="urn:microsoft.com/office/officeart/2005/8/layout/vList2"/>
    <dgm:cxn modelId="{27D015E0-9443-44D3-A793-E36E835E2007}" type="presOf" srcId="{CA8FC9CC-0B4B-4671-A29A-DC44C1F8EBFA}" destId="{FD9DD14D-970E-4C55-B4A8-1C5629944AEC}" srcOrd="0" destOrd="3" presId="urn:microsoft.com/office/officeart/2005/8/layout/vList2"/>
    <dgm:cxn modelId="{32C0F7E8-925E-4FA9-AF8B-863FD57F5658}" type="presOf" srcId="{05389B65-984A-4F0E-96B0-EA27A946F8B8}" destId="{0CBB6B09-A2A4-4F7F-9A94-A4005E386086}" srcOrd="0" destOrd="3" presId="urn:microsoft.com/office/officeart/2005/8/layout/vList2"/>
    <dgm:cxn modelId="{5BFFFBF0-9273-4605-92EB-C988360AE7DF}" srcId="{B0736D01-A653-417F-9E64-FCA4A284A5AE}" destId="{7E9B22D1-73FA-4B63-91DE-BEB0DA0E3FFA}" srcOrd="1" destOrd="0" parTransId="{A9995CDB-4F58-490E-86EF-95968E4986E1}" sibTransId="{A8E9D258-D66F-474A-8831-5F04EF990094}"/>
    <dgm:cxn modelId="{C7FA64FC-774F-40F6-BE89-B08C49FA728F}" srcId="{B0736D01-A653-417F-9E64-FCA4A284A5AE}" destId="{CA8FC9CC-0B4B-4671-A29A-DC44C1F8EBFA}" srcOrd="3" destOrd="0" parTransId="{59D76FD5-E2F5-4080-BCDE-FB89B281FA3B}" sibTransId="{60A9AB4C-0FE6-4D57-978B-507C27E877C3}"/>
    <dgm:cxn modelId="{BC8863F8-50F7-4812-819A-F830BDBA1800}" type="presParOf" srcId="{DE188D9C-A069-464E-9EA0-0130173B876B}" destId="{07813975-48F4-41A0-A1BE-A2BC68AA369F}" srcOrd="0" destOrd="0" presId="urn:microsoft.com/office/officeart/2005/8/layout/vList2"/>
    <dgm:cxn modelId="{D6A41DA0-C9BB-4614-9BED-4C24FC42DF5F}" type="presParOf" srcId="{DE188D9C-A069-464E-9EA0-0130173B876B}" destId="{2F43B07D-9A59-4D9A-B84D-A9898C7C7A43}" srcOrd="1" destOrd="0" presId="urn:microsoft.com/office/officeart/2005/8/layout/vList2"/>
    <dgm:cxn modelId="{CEF25065-A045-415F-A5C5-709DC1188C3D}" type="presParOf" srcId="{DE188D9C-A069-464E-9EA0-0130173B876B}" destId="{12A73147-436F-478B-A7EE-85C4436B5AFB}" srcOrd="2" destOrd="0" presId="urn:microsoft.com/office/officeart/2005/8/layout/vList2"/>
    <dgm:cxn modelId="{30E148B7-17D3-420B-A0E9-7268A5A36123}" type="presParOf" srcId="{DE188D9C-A069-464E-9EA0-0130173B876B}" destId="{FD9DD14D-970E-4C55-B4A8-1C5629944AEC}" srcOrd="3" destOrd="0" presId="urn:microsoft.com/office/officeart/2005/8/layout/vList2"/>
    <dgm:cxn modelId="{CDCBE6C1-0C34-4B5D-82F6-1605F3C44CFB}" type="presParOf" srcId="{DE188D9C-A069-464E-9EA0-0130173B876B}" destId="{6AB15BD1-8743-47CD-B40E-319109B3B1F2}" srcOrd="4" destOrd="0" presId="urn:microsoft.com/office/officeart/2005/8/layout/vList2"/>
    <dgm:cxn modelId="{25DAC1A3-1839-45A7-A452-AC129DE48966}" type="presParOf" srcId="{DE188D9C-A069-464E-9EA0-0130173B876B}" destId="{0CBB6B09-A2A4-4F7F-9A94-A4005E38608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4F13F-1219-4E25-BAC1-BDA9BAA4B7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C0554164-5A05-4B08-9752-0EB8D08CA30C}">
      <dgm:prSet phldrT="[テキスト]"/>
      <dgm:spPr/>
      <dgm:t>
        <a:bodyPr/>
        <a:lstStyle/>
        <a:p>
          <a:r>
            <a:rPr lang="en-US" b="0" dirty="0"/>
            <a:t>Elements of Trustworthy AI</a:t>
          </a:r>
          <a:endParaRPr kumimoji="1" lang="ja-JP" altLang="en-US" b="0" u="none" dirty="0"/>
        </a:p>
      </dgm:t>
    </dgm:pt>
    <dgm:pt modelId="{336E0AC9-71E8-40E0-84FF-D38F9FE70302}" type="parTrans" cxnId="{E1311DE2-0FA0-41E3-885D-5A188DF0A270}">
      <dgm:prSet/>
      <dgm:spPr/>
      <dgm:t>
        <a:bodyPr/>
        <a:lstStyle/>
        <a:p>
          <a:endParaRPr kumimoji="1" lang="ja-JP" altLang="en-US" b="0"/>
        </a:p>
      </dgm:t>
    </dgm:pt>
    <dgm:pt modelId="{8BEBE5CE-E4C6-4100-8210-312B99020C7A}" type="sibTrans" cxnId="{E1311DE2-0FA0-41E3-885D-5A188DF0A270}">
      <dgm:prSet/>
      <dgm:spPr/>
      <dgm:t>
        <a:bodyPr/>
        <a:lstStyle/>
        <a:p>
          <a:endParaRPr kumimoji="1" lang="ja-JP" altLang="en-US" b="0"/>
        </a:p>
      </dgm:t>
    </dgm:pt>
    <dgm:pt modelId="{827CD2AA-9407-4F3D-9D5E-9848F6EEE93E}">
      <dgm:prSet/>
      <dgm:spPr/>
      <dgm:t>
        <a:bodyPr/>
        <a:lstStyle/>
        <a:p>
          <a:r>
            <a:rPr lang="en-US" b="0" dirty="0">
              <a:solidFill>
                <a:srgbClr val="FF0000"/>
              </a:solidFill>
            </a:rPr>
            <a:t>Accuracy and Reliability</a:t>
          </a:r>
        </a:p>
      </dgm:t>
    </dgm:pt>
    <dgm:pt modelId="{42A01284-757D-4400-AF33-20DC1936DE3E}" type="parTrans" cxnId="{20D07EB6-2736-4708-BFD0-36002EDCEDAA}">
      <dgm:prSet/>
      <dgm:spPr/>
      <dgm:t>
        <a:bodyPr/>
        <a:lstStyle/>
        <a:p>
          <a:endParaRPr kumimoji="1" lang="ja-JP" altLang="en-US" b="0"/>
        </a:p>
      </dgm:t>
    </dgm:pt>
    <dgm:pt modelId="{54DA2D86-97AD-4B13-AC84-E53A9926E142}" type="sibTrans" cxnId="{20D07EB6-2736-4708-BFD0-36002EDCEDAA}">
      <dgm:prSet/>
      <dgm:spPr/>
      <dgm:t>
        <a:bodyPr/>
        <a:lstStyle/>
        <a:p>
          <a:endParaRPr kumimoji="1" lang="ja-JP" altLang="en-US" b="0"/>
        </a:p>
      </dgm:t>
    </dgm:pt>
    <dgm:pt modelId="{E0739D8E-5178-4D50-9B54-F1413F61B5A9}">
      <dgm:prSet/>
      <dgm:spPr/>
      <dgm:t>
        <a:bodyPr/>
        <a:lstStyle/>
        <a:p>
          <a:r>
            <a:rPr lang="en-US" b="0" dirty="0"/>
            <a:t>Transparency</a:t>
          </a:r>
        </a:p>
      </dgm:t>
    </dgm:pt>
    <dgm:pt modelId="{193735A6-500C-4576-9787-6484ED88A6C5}" type="parTrans" cxnId="{EAA24C63-ACC4-495D-967A-BFDFB3082267}">
      <dgm:prSet/>
      <dgm:spPr/>
      <dgm:t>
        <a:bodyPr/>
        <a:lstStyle/>
        <a:p>
          <a:endParaRPr kumimoji="1" lang="ja-JP" altLang="en-US" b="0"/>
        </a:p>
      </dgm:t>
    </dgm:pt>
    <dgm:pt modelId="{8F81F709-4858-40AD-9CA0-CC76BBCFCB8B}" type="sibTrans" cxnId="{EAA24C63-ACC4-495D-967A-BFDFB3082267}">
      <dgm:prSet/>
      <dgm:spPr/>
      <dgm:t>
        <a:bodyPr/>
        <a:lstStyle/>
        <a:p>
          <a:endParaRPr kumimoji="1" lang="ja-JP" altLang="en-US" b="0"/>
        </a:p>
      </dgm:t>
    </dgm:pt>
    <dgm:pt modelId="{A4A988BE-CA86-447D-98F1-AFF2DF2D176F}">
      <dgm:prSet/>
      <dgm:spPr/>
      <dgm:t>
        <a:bodyPr/>
        <a:lstStyle/>
        <a:p>
          <a:r>
            <a:rPr lang="en-US" b="0" dirty="0"/>
            <a:t>Ethics</a:t>
          </a:r>
        </a:p>
      </dgm:t>
    </dgm:pt>
    <dgm:pt modelId="{EBC4F8BE-CE41-449A-9FF9-FA8EC39C2A31}" type="parTrans" cxnId="{281AA3B6-1E1F-41AD-9018-C6E31C5DD0B3}">
      <dgm:prSet/>
      <dgm:spPr/>
      <dgm:t>
        <a:bodyPr/>
        <a:lstStyle/>
        <a:p>
          <a:endParaRPr kumimoji="1" lang="ja-JP" altLang="en-US" b="0"/>
        </a:p>
      </dgm:t>
    </dgm:pt>
    <dgm:pt modelId="{7C34C9F0-00E7-4200-9343-8B3DB824AA65}" type="sibTrans" cxnId="{281AA3B6-1E1F-41AD-9018-C6E31C5DD0B3}">
      <dgm:prSet/>
      <dgm:spPr/>
      <dgm:t>
        <a:bodyPr/>
        <a:lstStyle/>
        <a:p>
          <a:endParaRPr kumimoji="1" lang="ja-JP" altLang="en-US" b="0"/>
        </a:p>
      </dgm:t>
    </dgm:pt>
    <dgm:pt modelId="{E80B9E4B-5E1E-4A47-8EFA-ECFCCC4BE6A3}">
      <dgm:prSet/>
      <dgm:spPr/>
      <dgm:t>
        <a:bodyPr/>
        <a:lstStyle/>
        <a:p>
          <a:r>
            <a:rPr lang="en-US" b="0" dirty="0"/>
            <a:t>User-Centric Design</a:t>
          </a:r>
        </a:p>
      </dgm:t>
    </dgm:pt>
    <dgm:pt modelId="{765C99CA-0BA3-4EC2-AB08-4A9A4942610B}" type="parTrans" cxnId="{AD44F894-B6D4-4321-930D-E950CFFAC2C7}">
      <dgm:prSet/>
      <dgm:spPr/>
      <dgm:t>
        <a:bodyPr/>
        <a:lstStyle/>
        <a:p>
          <a:endParaRPr kumimoji="1" lang="ja-JP" altLang="en-US" b="0"/>
        </a:p>
      </dgm:t>
    </dgm:pt>
    <dgm:pt modelId="{26F4127C-C502-4342-B37E-1C535DA3FAD1}" type="sibTrans" cxnId="{AD44F894-B6D4-4321-930D-E950CFFAC2C7}">
      <dgm:prSet/>
      <dgm:spPr/>
      <dgm:t>
        <a:bodyPr/>
        <a:lstStyle/>
        <a:p>
          <a:endParaRPr kumimoji="1" lang="ja-JP" altLang="en-US" b="0"/>
        </a:p>
      </dgm:t>
    </dgm:pt>
    <dgm:pt modelId="{164D4E2F-E4D0-436E-AF21-9C1713619B09}">
      <dgm:prSet/>
      <dgm:spPr/>
      <dgm:t>
        <a:bodyPr/>
        <a:lstStyle/>
        <a:p>
          <a:r>
            <a:rPr lang="en-US" b="0" dirty="0"/>
            <a:t>Safety</a:t>
          </a:r>
        </a:p>
      </dgm:t>
    </dgm:pt>
    <dgm:pt modelId="{FC6561CA-1D67-4068-8B0F-30DF6D59B547}" type="parTrans" cxnId="{3F89F4CF-B49E-4C0B-92A6-46B47E8E10C0}">
      <dgm:prSet/>
      <dgm:spPr/>
      <dgm:t>
        <a:bodyPr/>
        <a:lstStyle/>
        <a:p>
          <a:endParaRPr kumimoji="1" lang="ja-JP" altLang="en-US" b="0"/>
        </a:p>
      </dgm:t>
    </dgm:pt>
    <dgm:pt modelId="{A4FE4CA5-0434-4894-B77D-4AA9735A0F4F}" type="sibTrans" cxnId="{3F89F4CF-B49E-4C0B-92A6-46B47E8E10C0}">
      <dgm:prSet/>
      <dgm:spPr/>
      <dgm:t>
        <a:bodyPr/>
        <a:lstStyle/>
        <a:p>
          <a:endParaRPr kumimoji="1" lang="ja-JP" altLang="en-US" b="0"/>
        </a:p>
      </dgm:t>
    </dgm:pt>
    <dgm:pt modelId="{D79FD14C-4682-4B3B-8DB7-B8DB58B53710}">
      <dgm:prSet/>
      <dgm:spPr/>
      <dgm:t>
        <a:bodyPr/>
        <a:lstStyle/>
        <a:p>
          <a:r>
            <a:rPr lang="en-US" b="0" dirty="0"/>
            <a:t>Accountability</a:t>
          </a:r>
        </a:p>
      </dgm:t>
    </dgm:pt>
    <dgm:pt modelId="{E5A02C5C-2A4D-4799-B1F6-3C45E45F7390}" type="parTrans" cxnId="{61CE5B65-4F45-424E-897B-A1B3B43B91E8}">
      <dgm:prSet/>
      <dgm:spPr/>
      <dgm:t>
        <a:bodyPr/>
        <a:lstStyle/>
        <a:p>
          <a:endParaRPr kumimoji="1" lang="ja-JP" altLang="en-US" b="0"/>
        </a:p>
      </dgm:t>
    </dgm:pt>
    <dgm:pt modelId="{F026F50B-C79C-49A0-9E66-47B6FD22310F}" type="sibTrans" cxnId="{61CE5B65-4F45-424E-897B-A1B3B43B91E8}">
      <dgm:prSet/>
      <dgm:spPr/>
      <dgm:t>
        <a:bodyPr/>
        <a:lstStyle/>
        <a:p>
          <a:endParaRPr kumimoji="1" lang="ja-JP" altLang="en-US" b="0"/>
        </a:p>
      </dgm:t>
    </dgm:pt>
    <dgm:pt modelId="{82ACAC33-985F-4E63-BD3A-579A80C4609E}">
      <dgm:prSet/>
      <dgm:spPr/>
      <dgm:t>
        <a:bodyPr/>
        <a:lstStyle/>
        <a:p>
          <a:r>
            <a:rPr lang="en-US" b="0" dirty="0"/>
            <a:t>Continuous Improvement</a:t>
          </a:r>
        </a:p>
      </dgm:t>
    </dgm:pt>
    <dgm:pt modelId="{4C222359-6A42-4090-BBFB-752C4EAA9507}" type="parTrans" cxnId="{AE144AC5-590A-4A6C-9765-13AF99805FFF}">
      <dgm:prSet/>
      <dgm:spPr/>
      <dgm:t>
        <a:bodyPr/>
        <a:lstStyle/>
        <a:p>
          <a:endParaRPr kumimoji="1" lang="ja-JP" altLang="en-US" b="0"/>
        </a:p>
      </dgm:t>
    </dgm:pt>
    <dgm:pt modelId="{516939CE-3CBC-49B9-976E-02E38BC3A3E0}" type="sibTrans" cxnId="{AE144AC5-590A-4A6C-9765-13AF99805FFF}">
      <dgm:prSet/>
      <dgm:spPr/>
      <dgm:t>
        <a:bodyPr/>
        <a:lstStyle/>
        <a:p>
          <a:endParaRPr kumimoji="1" lang="ja-JP" altLang="en-US" b="0"/>
        </a:p>
      </dgm:t>
    </dgm:pt>
    <dgm:pt modelId="{46CF3670-24ED-44A2-9FFB-635BE541A635}">
      <dgm:prSet/>
      <dgm:spPr/>
      <dgm:t>
        <a:bodyPr/>
        <a:lstStyle/>
        <a:p>
          <a:endParaRPr lang="en-US" b="0" dirty="0"/>
        </a:p>
      </dgm:t>
    </dgm:pt>
    <dgm:pt modelId="{B08BF55A-48AF-46F5-AE63-FB3C841639DE}" type="parTrans" cxnId="{E3B75621-BB77-456D-9E55-A0F5D03CBFA6}">
      <dgm:prSet/>
      <dgm:spPr/>
      <dgm:t>
        <a:bodyPr/>
        <a:lstStyle/>
        <a:p>
          <a:endParaRPr kumimoji="1" lang="ja-JP" altLang="en-US"/>
        </a:p>
      </dgm:t>
    </dgm:pt>
    <dgm:pt modelId="{AA21FFAC-C02A-445B-AD61-DF8A48063376}" type="sibTrans" cxnId="{E3B75621-BB77-456D-9E55-A0F5D03CBFA6}">
      <dgm:prSet/>
      <dgm:spPr/>
      <dgm:t>
        <a:bodyPr/>
        <a:lstStyle/>
        <a:p>
          <a:endParaRPr kumimoji="1" lang="ja-JP" altLang="en-US"/>
        </a:p>
      </dgm:t>
    </dgm:pt>
    <dgm:pt modelId="{00759573-70FB-44F2-B885-0397E316BBA0}" type="pres">
      <dgm:prSet presAssocID="{A2D4F13F-1219-4E25-BAC1-BDA9BAA4B747}" presName="Name0" presStyleCnt="0">
        <dgm:presLayoutVars>
          <dgm:dir/>
          <dgm:animLvl val="lvl"/>
          <dgm:resizeHandles val="exact"/>
        </dgm:presLayoutVars>
      </dgm:prSet>
      <dgm:spPr/>
    </dgm:pt>
    <dgm:pt modelId="{F4F15B2A-9241-48E1-A285-35E14EAA241C}" type="pres">
      <dgm:prSet presAssocID="{C0554164-5A05-4B08-9752-0EB8D08CA30C}" presName="composite" presStyleCnt="0"/>
      <dgm:spPr/>
    </dgm:pt>
    <dgm:pt modelId="{7E974050-069A-42D0-AA5E-F3770101C71A}" type="pres">
      <dgm:prSet presAssocID="{C0554164-5A05-4B08-9752-0EB8D08CA30C}" presName="parTx" presStyleLbl="alignNode1" presStyleIdx="0" presStyleCnt="1" custLinFactNeighborY="-42">
        <dgm:presLayoutVars>
          <dgm:chMax val="0"/>
          <dgm:chPref val="0"/>
          <dgm:bulletEnabled val="1"/>
        </dgm:presLayoutVars>
      </dgm:prSet>
      <dgm:spPr/>
    </dgm:pt>
    <dgm:pt modelId="{E2ECAEC4-8C28-494F-80EC-E782DE9FBD03}" type="pres">
      <dgm:prSet presAssocID="{C0554164-5A05-4B08-9752-0EB8D08CA30C}" presName="desTx" presStyleLbl="alignAccFollowNode1" presStyleIdx="0" presStyleCnt="1" custLinFactNeighborX="48" custLinFactNeighborY="-1795">
        <dgm:presLayoutVars>
          <dgm:bulletEnabled val="1"/>
        </dgm:presLayoutVars>
      </dgm:prSet>
      <dgm:spPr/>
    </dgm:pt>
  </dgm:ptLst>
  <dgm:cxnLst>
    <dgm:cxn modelId="{B9C21710-9A76-4940-9E21-8C6A1E18D652}" type="presOf" srcId="{E80B9E4B-5E1E-4A47-8EFA-ECFCCC4BE6A3}" destId="{E2ECAEC4-8C28-494F-80EC-E782DE9FBD03}" srcOrd="0" destOrd="4" presId="urn:microsoft.com/office/officeart/2005/8/layout/hList1"/>
    <dgm:cxn modelId="{69C1E11F-CB66-40ED-BD0F-A6B906CB059F}" type="presOf" srcId="{A2D4F13F-1219-4E25-BAC1-BDA9BAA4B747}" destId="{00759573-70FB-44F2-B885-0397E316BBA0}" srcOrd="0" destOrd="0" presId="urn:microsoft.com/office/officeart/2005/8/layout/hList1"/>
    <dgm:cxn modelId="{E3B75621-BB77-456D-9E55-A0F5D03CBFA6}" srcId="{C0554164-5A05-4B08-9752-0EB8D08CA30C}" destId="{46CF3670-24ED-44A2-9FFB-635BE541A635}" srcOrd="7" destOrd="0" parTransId="{B08BF55A-48AF-46F5-AE63-FB3C841639DE}" sibTransId="{AA21FFAC-C02A-445B-AD61-DF8A48063376}"/>
    <dgm:cxn modelId="{68C9AD37-48C0-4F13-ACEE-3FB47149D29C}" type="presOf" srcId="{164D4E2F-E4D0-436E-AF21-9C1713619B09}" destId="{E2ECAEC4-8C28-494F-80EC-E782DE9FBD03}" srcOrd="0" destOrd="5" presId="urn:microsoft.com/office/officeart/2005/8/layout/hList1"/>
    <dgm:cxn modelId="{EAA24C63-ACC4-495D-967A-BFDFB3082267}" srcId="{C0554164-5A05-4B08-9752-0EB8D08CA30C}" destId="{E0739D8E-5178-4D50-9B54-F1413F61B5A9}" srcOrd="2" destOrd="0" parTransId="{193735A6-500C-4576-9787-6484ED88A6C5}" sibTransId="{8F81F709-4858-40AD-9CA0-CC76BBCFCB8B}"/>
    <dgm:cxn modelId="{61CE5B65-4F45-424E-897B-A1B3B43B91E8}" srcId="{C0554164-5A05-4B08-9752-0EB8D08CA30C}" destId="{D79FD14C-4682-4B3B-8DB7-B8DB58B53710}" srcOrd="3" destOrd="0" parTransId="{E5A02C5C-2A4D-4799-B1F6-3C45E45F7390}" sibTransId="{F026F50B-C79C-49A0-9E66-47B6FD22310F}"/>
    <dgm:cxn modelId="{AEAFCF73-6511-4804-88F8-9F3386B260EC}" type="presOf" srcId="{E0739D8E-5178-4D50-9B54-F1413F61B5A9}" destId="{E2ECAEC4-8C28-494F-80EC-E782DE9FBD03}" srcOrd="0" destOrd="2" presId="urn:microsoft.com/office/officeart/2005/8/layout/hList1"/>
    <dgm:cxn modelId="{ACB41E59-5B2C-4536-AEE6-B970FE62F0FD}" type="presOf" srcId="{82ACAC33-985F-4E63-BD3A-579A80C4609E}" destId="{E2ECAEC4-8C28-494F-80EC-E782DE9FBD03}" srcOrd="0" destOrd="6" presId="urn:microsoft.com/office/officeart/2005/8/layout/hList1"/>
    <dgm:cxn modelId="{868E2784-4FF7-434C-9E2B-C363BD6F563E}" type="presOf" srcId="{A4A988BE-CA86-447D-98F1-AFF2DF2D176F}" destId="{E2ECAEC4-8C28-494F-80EC-E782DE9FBD03}" srcOrd="0" destOrd="1" presId="urn:microsoft.com/office/officeart/2005/8/layout/hList1"/>
    <dgm:cxn modelId="{E46DC285-D6F9-41CA-8002-A77CC03DF891}" type="presOf" srcId="{827CD2AA-9407-4F3D-9D5E-9848F6EEE93E}" destId="{E2ECAEC4-8C28-494F-80EC-E782DE9FBD03}" srcOrd="0" destOrd="0" presId="urn:microsoft.com/office/officeart/2005/8/layout/hList1"/>
    <dgm:cxn modelId="{35225B88-B483-4B1E-A5ED-92C352E82D67}" type="presOf" srcId="{46CF3670-24ED-44A2-9FFB-635BE541A635}" destId="{E2ECAEC4-8C28-494F-80EC-E782DE9FBD03}" srcOrd="0" destOrd="7" presId="urn:microsoft.com/office/officeart/2005/8/layout/hList1"/>
    <dgm:cxn modelId="{AD44F894-B6D4-4321-930D-E950CFFAC2C7}" srcId="{C0554164-5A05-4B08-9752-0EB8D08CA30C}" destId="{E80B9E4B-5E1E-4A47-8EFA-ECFCCC4BE6A3}" srcOrd="4" destOrd="0" parTransId="{765C99CA-0BA3-4EC2-AB08-4A9A4942610B}" sibTransId="{26F4127C-C502-4342-B37E-1C535DA3FAD1}"/>
    <dgm:cxn modelId="{20D07EB6-2736-4708-BFD0-36002EDCEDAA}" srcId="{C0554164-5A05-4B08-9752-0EB8D08CA30C}" destId="{827CD2AA-9407-4F3D-9D5E-9848F6EEE93E}" srcOrd="0" destOrd="0" parTransId="{42A01284-757D-4400-AF33-20DC1936DE3E}" sibTransId="{54DA2D86-97AD-4B13-AC84-E53A9926E142}"/>
    <dgm:cxn modelId="{281AA3B6-1E1F-41AD-9018-C6E31C5DD0B3}" srcId="{C0554164-5A05-4B08-9752-0EB8D08CA30C}" destId="{A4A988BE-CA86-447D-98F1-AFF2DF2D176F}" srcOrd="1" destOrd="0" parTransId="{EBC4F8BE-CE41-449A-9FF9-FA8EC39C2A31}" sibTransId="{7C34C9F0-00E7-4200-9343-8B3DB824AA65}"/>
    <dgm:cxn modelId="{97E59BBC-7A3F-407F-90BD-C38B4134ECA0}" type="presOf" srcId="{C0554164-5A05-4B08-9752-0EB8D08CA30C}" destId="{7E974050-069A-42D0-AA5E-F3770101C71A}" srcOrd="0" destOrd="0" presId="urn:microsoft.com/office/officeart/2005/8/layout/hList1"/>
    <dgm:cxn modelId="{AE144AC5-590A-4A6C-9765-13AF99805FFF}" srcId="{C0554164-5A05-4B08-9752-0EB8D08CA30C}" destId="{82ACAC33-985F-4E63-BD3A-579A80C4609E}" srcOrd="6" destOrd="0" parTransId="{4C222359-6A42-4090-BBFB-752C4EAA9507}" sibTransId="{516939CE-3CBC-49B9-976E-02E38BC3A3E0}"/>
    <dgm:cxn modelId="{0A39E6C9-5845-4EE9-B59A-6B5C8697A1CB}" type="presOf" srcId="{D79FD14C-4682-4B3B-8DB7-B8DB58B53710}" destId="{E2ECAEC4-8C28-494F-80EC-E782DE9FBD03}" srcOrd="0" destOrd="3" presId="urn:microsoft.com/office/officeart/2005/8/layout/hList1"/>
    <dgm:cxn modelId="{3F89F4CF-B49E-4C0B-92A6-46B47E8E10C0}" srcId="{C0554164-5A05-4B08-9752-0EB8D08CA30C}" destId="{164D4E2F-E4D0-436E-AF21-9C1713619B09}" srcOrd="5" destOrd="0" parTransId="{FC6561CA-1D67-4068-8B0F-30DF6D59B547}" sibTransId="{A4FE4CA5-0434-4894-B77D-4AA9735A0F4F}"/>
    <dgm:cxn modelId="{E1311DE2-0FA0-41E3-885D-5A188DF0A270}" srcId="{A2D4F13F-1219-4E25-BAC1-BDA9BAA4B747}" destId="{C0554164-5A05-4B08-9752-0EB8D08CA30C}" srcOrd="0" destOrd="0" parTransId="{336E0AC9-71E8-40E0-84FF-D38F9FE70302}" sibTransId="{8BEBE5CE-E4C6-4100-8210-312B99020C7A}"/>
    <dgm:cxn modelId="{C321FC2D-0FB3-403A-9FE1-9D4CA49898D0}" type="presParOf" srcId="{00759573-70FB-44F2-B885-0397E316BBA0}" destId="{F4F15B2A-9241-48E1-A285-35E14EAA241C}" srcOrd="0" destOrd="0" presId="urn:microsoft.com/office/officeart/2005/8/layout/hList1"/>
    <dgm:cxn modelId="{41DC2016-A412-4A67-B84E-35D3C0C7BE6B}" type="presParOf" srcId="{F4F15B2A-9241-48E1-A285-35E14EAA241C}" destId="{7E974050-069A-42D0-AA5E-F3770101C71A}" srcOrd="0" destOrd="0" presId="urn:microsoft.com/office/officeart/2005/8/layout/hList1"/>
    <dgm:cxn modelId="{8A139BF3-534C-4D04-8CFA-8AF2E7577791}" type="presParOf" srcId="{F4F15B2A-9241-48E1-A285-35E14EAA241C}" destId="{E2ECAEC4-8C28-494F-80EC-E782DE9FBD0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0DCE5E-8A7D-45DB-83F4-7EB41521C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DDE67878-A3C0-4207-A60C-20DAF30B151F}">
      <dgm:prSet/>
      <dgm:spPr/>
      <dgm:t>
        <a:bodyPr/>
        <a:lstStyle/>
        <a:p>
          <a:r>
            <a:rPr kumimoji="1" lang="en-US" dirty="0"/>
            <a:t>Data Architecture Management</a:t>
          </a:r>
          <a:endParaRPr lang="ja-JP" dirty="0"/>
        </a:p>
      </dgm:t>
    </dgm:pt>
    <dgm:pt modelId="{503FAB83-E035-46BC-A920-6E072B77152E}" type="parTrans" cxnId="{5919418A-5D80-485D-BAB9-16D187734FB7}">
      <dgm:prSet/>
      <dgm:spPr/>
      <dgm:t>
        <a:bodyPr/>
        <a:lstStyle/>
        <a:p>
          <a:endParaRPr kumimoji="1" lang="ja-JP" altLang="en-US"/>
        </a:p>
      </dgm:t>
    </dgm:pt>
    <dgm:pt modelId="{CE811611-3432-4A28-A25C-D5CFC1B9B5BE}" type="sibTrans" cxnId="{5919418A-5D80-485D-BAB9-16D187734FB7}">
      <dgm:prSet/>
      <dgm:spPr/>
      <dgm:t>
        <a:bodyPr/>
        <a:lstStyle/>
        <a:p>
          <a:endParaRPr kumimoji="1" lang="ja-JP" altLang="en-US"/>
        </a:p>
      </dgm:t>
    </dgm:pt>
    <dgm:pt modelId="{48814D1F-EE56-482E-8183-0116C21CA8A7}">
      <dgm:prSet/>
      <dgm:spPr/>
      <dgm:t>
        <a:bodyPr/>
        <a:lstStyle/>
        <a:p>
          <a:r>
            <a:rPr kumimoji="1" lang="en-US" dirty="0"/>
            <a:t>Define data models, schemas, and standards to ensure consistency. Develop and manage metadata repositories to enhance data discoverability and traceability.</a:t>
          </a:r>
          <a:endParaRPr lang="ja-JP" dirty="0"/>
        </a:p>
      </dgm:t>
    </dgm:pt>
    <dgm:pt modelId="{C059378F-68A1-4967-9637-8DC6320628EA}" type="parTrans" cxnId="{F4628055-99E0-4E8F-BFF3-70F1FC5522A2}">
      <dgm:prSet/>
      <dgm:spPr/>
      <dgm:t>
        <a:bodyPr/>
        <a:lstStyle/>
        <a:p>
          <a:endParaRPr kumimoji="1" lang="ja-JP" altLang="en-US"/>
        </a:p>
      </dgm:t>
    </dgm:pt>
    <dgm:pt modelId="{82FFEE55-F50F-42EA-BF32-4F8B4F3BFA54}" type="sibTrans" cxnId="{F4628055-99E0-4E8F-BFF3-70F1FC5522A2}">
      <dgm:prSet/>
      <dgm:spPr/>
      <dgm:t>
        <a:bodyPr/>
        <a:lstStyle/>
        <a:p>
          <a:endParaRPr kumimoji="1" lang="ja-JP" altLang="en-US"/>
        </a:p>
      </dgm:t>
    </dgm:pt>
    <dgm:pt modelId="{D7770CF0-6132-4A04-87B6-4F447A5B8723}">
      <dgm:prSet/>
      <dgm:spPr/>
      <dgm:t>
        <a:bodyPr/>
        <a:lstStyle/>
        <a:p>
          <a:r>
            <a:rPr kumimoji="1" lang="en-US" dirty="0"/>
            <a:t>Data Transfer Management</a:t>
          </a:r>
          <a:endParaRPr lang="ja-JP" dirty="0"/>
        </a:p>
      </dgm:t>
    </dgm:pt>
    <dgm:pt modelId="{3E8B8482-2602-4576-BB49-93532070F52F}" type="parTrans" cxnId="{D7BE1264-4179-448D-9143-ACD0BAE70C66}">
      <dgm:prSet/>
      <dgm:spPr/>
      <dgm:t>
        <a:bodyPr/>
        <a:lstStyle/>
        <a:p>
          <a:endParaRPr kumimoji="1" lang="ja-JP" altLang="en-US"/>
        </a:p>
      </dgm:t>
    </dgm:pt>
    <dgm:pt modelId="{BAD06AEE-6F9D-4252-A895-D1F4258564BE}" type="sibTrans" cxnId="{D7BE1264-4179-448D-9143-ACD0BAE70C66}">
      <dgm:prSet/>
      <dgm:spPr/>
      <dgm:t>
        <a:bodyPr/>
        <a:lstStyle/>
        <a:p>
          <a:endParaRPr kumimoji="1" lang="ja-JP" altLang="en-US"/>
        </a:p>
      </dgm:t>
    </dgm:pt>
    <dgm:pt modelId="{3AFF42BD-93EF-455F-8BA8-41385CF50231}">
      <dgm:prSet/>
      <dgm:spPr/>
      <dgm:t>
        <a:bodyPr/>
        <a:lstStyle/>
        <a:p>
          <a:r>
            <a:rPr kumimoji="1" lang="en-US" dirty="0"/>
            <a:t>Establish protocols for secure data transfer (e.g., encryption, VPNs).</a:t>
          </a:r>
          <a:endParaRPr lang="ja-JP" dirty="0"/>
        </a:p>
      </dgm:t>
    </dgm:pt>
    <dgm:pt modelId="{003AA6F2-7ED9-416F-90B4-FBBE9811C6A4}" type="parTrans" cxnId="{2115B8D6-B3E1-4669-9034-50B29AD17CC3}">
      <dgm:prSet/>
      <dgm:spPr/>
      <dgm:t>
        <a:bodyPr/>
        <a:lstStyle/>
        <a:p>
          <a:endParaRPr kumimoji="1" lang="ja-JP" altLang="en-US"/>
        </a:p>
      </dgm:t>
    </dgm:pt>
    <dgm:pt modelId="{12D04EB6-B774-439C-9D5A-F051AB04866A}" type="sibTrans" cxnId="{2115B8D6-B3E1-4669-9034-50B29AD17CC3}">
      <dgm:prSet/>
      <dgm:spPr/>
      <dgm:t>
        <a:bodyPr/>
        <a:lstStyle/>
        <a:p>
          <a:endParaRPr kumimoji="1" lang="ja-JP" altLang="en-US"/>
        </a:p>
      </dgm:t>
    </dgm:pt>
    <dgm:pt modelId="{6D875D88-6E51-48F6-9ABF-1D5D17189CED}">
      <dgm:prSet/>
      <dgm:spPr/>
      <dgm:t>
        <a:bodyPr/>
        <a:lstStyle/>
        <a:p>
          <a:r>
            <a:rPr kumimoji="1" lang="en-US" dirty="0"/>
            <a:t>Data Operations Management</a:t>
          </a:r>
          <a:endParaRPr lang="ja-JP" dirty="0"/>
        </a:p>
      </dgm:t>
    </dgm:pt>
    <dgm:pt modelId="{9758184D-C8E8-4AE0-A580-5ADD204BD29D}" type="parTrans" cxnId="{FBF38D74-F571-4038-A6BA-6266A29C693D}">
      <dgm:prSet/>
      <dgm:spPr/>
      <dgm:t>
        <a:bodyPr/>
        <a:lstStyle/>
        <a:p>
          <a:endParaRPr kumimoji="1" lang="ja-JP" altLang="en-US"/>
        </a:p>
      </dgm:t>
    </dgm:pt>
    <dgm:pt modelId="{0FCDB310-1EE0-4106-A35C-CCED9A906D4A}" type="sibTrans" cxnId="{FBF38D74-F571-4038-A6BA-6266A29C693D}">
      <dgm:prSet/>
      <dgm:spPr/>
      <dgm:t>
        <a:bodyPr/>
        <a:lstStyle/>
        <a:p>
          <a:endParaRPr kumimoji="1" lang="ja-JP" altLang="en-US"/>
        </a:p>
      </dgm:t>
    </dgm:pt>
    <dgm:pt modelId="{E052F3A4-BAE9-4D90-B483-89767E7BB943}">
      <dgm:prSet/>
      <dgm:spPr/>
      <dgm:t>
        <a:bodyPr/>
        <a:lstStyle/>
        <a:p>
          <a:r>
            <a:rPr kumimoji="1" lang="en-US" dirty="0"/>
            <a:t>Conduct regular data validation and cleansing to maintain accuracy.</a:t>
          </a:r>
          <a:endParaRPr lang="ja-JP" dirty="0"/>
        </a:p>
      </dgm:t>
    </dgm:pt>
    <dgm:pt modelId="{ACD3412E-E690-45F5-B43A-E7DA3B063EE5}" type="parTrans" cxnId="{AF69A18D-10EF-4906-AA19-D5BA4307EE51}">
      <dgm:prSet/>
      <dgm:spPr/>
      <dgm:t>
        <a:bodyPr/>
        <a:lstStyle/>
        <a:p>
          <a:endParaRPr kumimoji="1" lang="ja-JP" altLang="en-US"/>
        </a:p>
      </dgm:t>
    </dgm:pt>
    <dgm:pt modelId="{B07C145D-464C-4874-A5FF-93F8156EA352}" type="sibTrans" cxnId="{AF69A18D-10EF-4906-AA19-D5BA4307EE51}">
      <dgm:prSet/>
      <dgm:spPr/>
      <dgm:t>
        <a:bodyPr/>
        <a:lstStyle/>
        <a:p>
          <a:endParaRPr kumimoji="1" lang="ja-JP" altLang="en-US"/>
        </a:p>
      </dgm:t>
    </dgm:pt>
    <dgm:pt modelId="{15A713F0-6AE0-4715-BD45-F75D9F739D20}">
      <dgm:prSet/>
      <dgm:spPr/>
      <dgm:t>
        <a:bodyPr/>
        <a:lstStyle/>
        <a:p>
          <a:r>
            <a:rPr kumimoji="1" lang="en-US" dirty="0"/>
            <a:t>Data Security Management</a:t>
          </a:r>
          <a:endParaRPr lang="ja-JP" dirty="0"/>
        </a:p>
      </dgm:t>
    </dgm:pt>
    <dgm:pt modelId="{FCDAC346-F0E2-4071-85E3-0DB3820BB4A7}" type="parTrans" cxnId="{548560A5-7F40-4C5F-9A8C-F1E6348520EE}">
      <dgm:prSet/>
      <dgm:spPr/>
      <dgm:t>
        <a:bodyPr/>
        <a:lstStyle/>
        <a:p>
          <a:endParaRPr kumimoji="1" lang="ja-JP" altLang="en-US"/>
        </a:p>
      </dgm:t>
    </dgm:pt>
    <dgm:pt modelId="{AD71B267-CC9F-42C8-BF77-3B9E9EEF2945}" type="sibTrans" cxnId="{548560A5-7F40-4C5F-9A8C-F1E6348520EE}">
      <dgm:prSet/>
      <dgm:spPr/>
      <dgm:t>
        <a:bodyPr/>
        <a:lstStyle/>
        <a:p>
          <a:endParaRPr kumimoji="1" lang="ja-JP" altLang="en-US"/>
        </a:p>
      </dgm:t>
    </dgm:pt>
    <dgm:pt modelId="{A1EFE94B-E62D-4A79-8B59-D618A6B990B1}">
      <dgm:prSet/>
      <dgm:spPr/>
      <dgm:t>
        <a:bodyPr/>
        <a:lstStyle/>
        <a:p>
          <a:r>
            <a:rPr kumimoji="1" lang="en-US" dirty="0"/>
            <a:t>Implement access controls, including role-based permissions and multifactor authentication.</a:t>
          </a:r>
          <a:endParaRPr lang="ja-JP" dirty="0"/>
        </a:p>
      </dgm:t>
    </dgm:pt>
    <dgm:pt modelId="{B3F7EF14-6DF3-40A1-95F7-B49C6636354A}" type="parTrans" cxnId="{0C0EABFC-32A0-48CE-A4CB-2299A30EA8FF}">
      <dgm:prSet/>
      <dgm:spPr/>
      <dgm:t>
        <a:bodyPr/>
        <a:lstStyle/>
        <a:p>
          <a:endParaRPr kumimoji="1" lang="ja-JP" altLang="en-US"/>
        </a:p>
      </dgm:t>
    </dgm:pt>
    <dgm:pt modelId="{1B44A7DA-06AE-4E4E-AEA7-79754AB3364A}" type="sibTrans" cxnId="{0C0EABFC-32A0-48CE-A4CB-2299A30EA8FF}">
      <dgm:prSet/>
      <dgm:spPr/>
      <dgm:t>
        <a:bodyPr/>
        <a:lstStyle/>
        <a:p>
          <a:endParaRPr kumimoji="1" lang="ja-JP" altLang="en-US"/>
        </a:p>
      </dgm:t>
    </dgm:pt>
    <dgm:pt modelId="{23398F85-628F-4E30-AD9D-0FED3C0DDD28}">
      <dgm:prSet/>
      <dgm:spPr/>
      <dgm:t>
        <a:bodyPr/>
        <a:lstStyle/>
        <a:p>
          <a:r>
            <a:rPr kumimoji="1" lang="en-US" dirty="0"/>
            <a:t>Implement data lineage tracking to monitor the flow and transformation of data.</a:t>
          </a:r>
          <a:endParaRPr lang="ja-JP" dirty="0"/>
        </a:p>
      </dgm:t>
    </dgm:pt>
    <dgm:pt modelId="{03910455-7ABF-457C-91B1-E51834334F1F}" type="parTrans" cxnId="{90A2F250-A9FB-45F6-B8DD-7CF80C2C8269}">
      <dgm:prSet/>
      <dgm:spPr/>
      <dgm:t>
        <a:bodyPr/>
        <a:lstStyle/>
        <a:p>
          <a:endParaRPr kumimoji="1" lang="ja-JP" altLang="en-US"/>
        </a:p>
      </dgm:t>
    </dgm:pt>
    <dgm:pt modelId="{C64713B1-A7C7-4362-8BA6-716A13A91A7F}" type="sibTrans" cxnId="{90A2F250-A9FB-45F6-B8DD-7CF80C2C8269}">
      <dgm:prSet/>
      <dgm:spPr/>
      <dgm:t>
        <a:bodyPr/>
        <a:lstStyle/>
        <a:p>
          <a:endParaRPr kumimoji="1" lang="ja-JP" altLang="en-US"/>
        </a:p>
      </dgm:t>
    </dgm:pt>
    <dgm:pt modelId="{EF976E75-83B7-4CC0-8821-BF091FB1C0FB}">
      <dgm:prSet/>
      <dgm:spPr/>
      <dgm:t>
        <a:bodyPr/>
        <a:lstStyle/>
        <a:p>
          <a:r>
            <a:rPr kumimoji="1" lang="en-US" dirty="0"/>
            <a:t>Ensure scalability and flexibility to accommodate evolving AI demands. </a:t>
          </a:r>
          <a:endParaRPr lang="ja-JP" dirty="0"/>
        </a:p>
      </dgm:t>
    </dgm:pt>
    <dgm:pt modelId="{98D19953-7CE3-4DF5-8134-611277EFA2BC}" type="parTrans" cxnId="{0BD9D4AE-8C86-4654-9F55-A7B67776A894}">
      <dgm:prSet/>
      <dgm:spPr/>
      <dgm:t>
        <a:bodyPr/>
        <a:lstStyle/>
        <a:p>
          <a:endParaRPr kumimoji="1" lang="ja-JP" altLang="en-US"/>
        </a:p>
      </dgm:t>
    </dgm:pt>
    <dgm:pt modelId="{907C0A52-92EC-4CD5-AF09-CFCFCA94B0B0}" type="sibTrans" cxnId="{0BD9D4AE-8C86-4654-9F55-A7B67776A894}">
      <dgm:prSet/>
      <dgm:spPr/>
      <dgm:t>
        <a:bodyPr/>
        <a:lstStyle/>
        <a:p>
          <a:endParaRPr kumimoji="1" lang="ja-JP" altLang="en-US"/>
        </a:p>
      </dgm:t>
    </dgm:pt>
    <dgm:pt modelId="{2B16C496-B06D-4006-89C2-850959B7011C}">
      <dgm:prSet/>
      <dgm:spPr/>
      <dgm:t>
        <a:bodyPr/>
        <a:lstStyle/>
        <a:p>
          <a:r>
            <a:rPr kumimoji="1" lang="en-US" dirty="0"/>
            <a:t>Monitor and optimize data flow to prevent bottlenecks and ensure real-time availability. Maintain logs and audits of data transfers for accountability and traceability.</a:t>
          </a:r>
          <a:endParaRPr lang="ja-JP" dirty="0"/>
        </a:p>
      </dgm:t>
    </dgm:pt>
    <dgm:pt modelId="{9B083D4A-6DE7-4394-B02E-2A8621C21082}" type="parTrans" cxnId="{978C525B-FB43-4329-BBEC-3C0858DA3A92}">
      <dgm:prSet/>
      <dgm:spPr/>
      <dgm:t>
        <a:bodyPr/>
        <a:lstStyle/>
        <a:p>
          <a:endParaRPr kumimoji="1" lang="ja-JP" altLang="en-US"/>
        </a:p>
      </dgm:t>
    </dgm:pt>
    <dgm:pt modelId="{248B85EE-1D03-453D-90AD-9A95B10BE782}" type="sibTrans" cxnId="{978C525B-FB43-4329-BBEC-3C0858DA3A92}">
      <dgm:prSet/>
      <dgm:spPr/>
      <dgm:t>
        <a:bodyPr/>
        <a:lstStyle/>
        <a:p>
          <a:endParaRPr kumimoji="1" lang="ja-JP" altLang="en-US"/>
        </a:p>
      </dgm:t>
    </dgm:pt>
    <dgm:pt modelId="{AE0913C2-8860-4B64-AF51-6D577D6BCDF9}">
      <dgm:prSet/>
      <dgm:spPr/>
      <dgm:t>
        <a:bodyPr/>
        <a:lstStyle/>
        <a:p>
          <a:r>
            <a:rPr kumimoji="1" lang="en-US" dirty="0"/>
            <a:t>Define policies for cross-border data transfers to comply with legal regulations (e.g., GDPR, CCPA).</a:t>
          </a:r>
          <a:endParaRPr lang="ja-JP" dirty="0"/>
        </a:p>
      </dgm:t>
    </dgm:pt>
    <dgm:pt modelId="{FC2319CE-A38A-44F9-9D2A-F0D122068A8D}" type="parTrans" cxnId="{13C7B8FE-7606-4054-8C7B-1B5BC3DABF2D}">
      <dgm:prSet/>
      <dgm:spPr/>
      <dgm:t>
        <a:bodyPr/>
        <a:lstStyle/>
        <a:p>
          <a:endParaRPr kumimoji="1" lang="ja-JP" altLang="en-US"/>
        </a:p>
      </dgm:t>
    </dgm:pt>
    <dgm:pt modelId="{6B24FA34-1896-4FB2-A18D-6CCD767EEA1F}" type="sibTrans" cxnId="{13C7B8FE-7606-4054-8C7B-1B5BC3DABF2D}">
      <dgm:prSet/>
      <dgm:spPr/>
      <dgm:t>
        <a:bodyPr/>
        <a:lstStyle/>
        <a:p>
          <a:endParaRPr kumimoji="1" lang="ja-JP" altLang="en-US"/>
        </a:p>
      </dgm:t>
    </dgm:pt>
    <dgm:pt modelId="{12C0CF00-CA38-42CD-B5AF-51A263A3FA6D}">
      <dgm:prSet/>
      <dgm:spPr/>
      <dgm:t>
        <a:bodyPr/>
        <a:lstStyle/>
        <a:p>
          <a:r>
            <a:rPr kumimoji="1" lang="en-US" dirty="0"/>
            <a:t>Automate data transfer processes where applicable to reduce manual errors.</a:t>
          </a:r>
          <a:endParaRPr lang="ja-JP" dirty="0"/>
        </a:p>
      </dgm:t>
    </dgm:pt>
    <dgm:pt modelId="{498DC843-9187-4001-9A75-383741E039B6}" type="parTrans" cxnId="{A51B94B6-5915-4600-AFF1-5A0E32671C38}">
      <dgm:prSet/>
      <dgm:spPr/>
      <dgm:t>
        <a:bodyPr/>
        <a:lstStyle/>
        <a:p>
          <a:endParaRPr kumimoji="1" lang="ja-JP" altLang="en-US"/>
        </a:p>
      </dgm:t>
    </dgm:pt>
    <dgm:pt modelId="{29E70168-D8F3-4C5A-A497-9B415F718269}" type="sibTrans" cxnId="{A51B94B6-5915-4600-AFF1-5A0E32671C38}">
      <dgm:prSet/>
      <dgm:spPr/>
      <dgm:t>
        <a:bodyPr/>
        <a:lstStyle/>
        <a:p>
          <a:endParaRPr kumimoji="1" lang="ja-JP" altLang="en-US"/>
        </a:p>
      </dgm:t>
    </dgm:pt>
    <dgm:pt modelId="{A02A3017-1D59-49F7-BA6E-9F2F75D532F8}">
      <dgm:prSet/>
      <dgm:spPr/>
      <dgm:t>
        <a:bodyPr/>
        <a:lstStyle/>
        <a:p>
          <a:r>
            <a:rPr kumimoji="1" lang="en-US" dirty="0"/>
            <a:t>Manage data storage solutions to ensure accessibility and scalability.</a:t>
          </a:r>
          <a:r>
            <a:rPr kumimoji="1" lang="ja-JP" altLang="en-US" dirty="0"/>
            <a:t>　</a:t>
          </a:r>
          <a:endParaRPr lang="ja-JP" dirty="0"/>
        </a:p>
      </dgm:t>
    </dgm:pt>
    <dgm:pt modelId="{97F82097-3AC5-465F-8F47-98E42CB8733D}" type="parTrans" cxnId="{DC248A1C-F60E-48E5-9D04-8B405F8A6E5E}">
      <dgm:prSet/>
      <dgm:spPr/>
      <dgm:t>
        <a:bodyPr/>
        <a:lstStyle/>
        <a:p>
          <a:endParaRPr kumimoji="1" lang="ja-JP" altLang="en-US"/>
        </a:p>
      </dgm:t>
    </dgm:pt>
    <dgm:pt modelId="{0299ACA3-8089-407E-811A-E972FCFA534C}" type="sibTrans" cxnId="{DC248A1C-F60E-48E5-9D04-8B405F8A6E5E}">
      <dgm:prSet/>
      <dgm:spPr/>
      <dgm:t>
        <a:bodyPr/>
        <a:lstStyle/>
        <a:p>
          <a:endParaRPr kumimoji="1" lang="ja-JP" altLang="en-US"/>
        </a:p>
      </dgm:t>
    </dgm:pt>
    <dgm:pt modelId="{1E151028-44B0-4320-AAAC-42314F0BBABB}">
      <dgm:prSet/>
      <dgm:spPr/>
      <dgm:t>
        <a:bodyPr/>
        <a:lstStyle/>
        <a:p>
          <a:r>
            <a:rPr kumimoji="1" lang="en-US" dirty="0"/>
            <a:t>Implement version control for datasets to track changes and ensure consistency.</a:t>
          </a:r>
          <a:endParaRPr lang="ja-JP" dirty="0"/>
        </a:p>
      </dgm:t>
    </dgm:pt>
    <dgm:pt modelId="{9BA57BB9-9C88-4D81-8DF1-29266B7811D6}" type="parTrans" cxnId="{B1D57CE4-E477-4338-858D-A09CE67F6BB0}">
      <dgm:prSet/>
      <dgm:spPr/>
      <dgm:t>
        <a:bodyPr/>
        <a:lstStyle/>
        <a:p>
          <a:endParaRPr kumimoji="1" lang="ja-JP" altLang="en-US"/>
        </a:p>
      </dgm:t>
    </dgm:pt>
    <dgm:pt modelId="{01C4A6BC-FDD3-4629-9ED4-A062B7CACF69}" type="sibTrans" cxnId="{B1D57CE4-E477-4338-858D-A09CE67F6BB0}">
      <dgm:prSet/>
      <dgm:spPr/>
      <dgm:t>
        <a:bodyPr/>
        <a:lstStyle/>
        <a:p>
          <a:endParaRPr kumimoji="1" lang="ja-JP" altLang="en-US"/>
        </a:p>
      </dgm:t>
    </dgm:pt>
    <dgm:pt modelId="{A18AF7A4-19C1-44AC-829D-C391C3FF35A4}">
      <dgm:prSet/>
      <dgm:spPr/>
      <dgm:t>
        <a:bodyPr/>
        <a:lstStyle/>
        <a:p>
          <a:r>
            <a:rPr kumimoji="1" lang="en-US" dirty="0"/>
            <a:t>Conduct regular security audits and vulnerability assessments.</a:t>
          </a:r>
          <a:endParaRPr lang="ja-JP" dirty="0"/>
        </a:p>
      </dgm:t>
    </dgm:pt>
    <dgm:pt modelId="{8F69EC9F-59B9-45AF-BB72-ECC609A4FF67}" type="parTrans" cxnId="{D934DCB2-C561-4DAC-BB34-4A22C5A4C711}">
      <dgm:prSet/>
      <dgm:spPr/>
      <dgm:t>
        <a:bodyPr/>
        <a:lstStyle/>
        <a:p>
          <a:endParaRPr kumimoji="1" lang="ja-JP" altLang="en-US"/>
        </a:p>
      </dgm:t>
    </dgm:pt>
    <dgm:pt modelId="{8E4801E1-76AF-4A4D-8697-CF24AB4D0B85}" type="sibTrans" cxnId="{D934DCB2-C561-4DAC-BB34-4A22C5A4C711}">
      <dgm:prSet/>
      <dgm:spPr/>
      <dgm:t>
        <a:bodyPr/>
        <a:lstStyle/>
        <a:p>
          <a:endParaRPr kumimoji="1" lang="ja-JP" altLang="en-US"/>
        </a:p>
      </dgm:t>
    </dgm:pt>
    <dgm:pt modelId="{EC95009F-0647-43BC-BF46-77F3889EDA01}">
      <dgm:prSet/>
      <dgm:spPr/>
      <dgm:t>
        <a:bodyPr/>
        <a:lstStyle/>
        <a:p>
          <a:r>
            <a:rPr kumimoji="1" lang="en-US" dirty="0"/>
            <a:t>Deploy encryption protocols for data at rest and in transit. Monitor for suspicious activities and respond to security incidents promptly.</a:t>
          </a:r>
          <a:endParaRPr lang="ja-JP" dirty="0"/>
        </a:p>
      </dgm:t>
    </dgm:pt>
    <dgm:pt modelId="{F3A3E57F-8B80-49F4-9679-03D6C35A5E3F}" type="parTrans" cxnId="{989E10CB-E572-48FD-A072-EDC6594915F7}">
      <dgm:prSet/>
      <dgm:spPr/>
      <dgm:t>
        <a:bodyPr/>
        <a:lstStyle/>
        <a:p>
          <a:endParaRPr kumimoji="1" lang="ja-JP" altLang="en-US"/>
        </a:p>
      </dgm:t>
    </dgm:pt>
    <dgm:pt modelId="{0CBE7407-13E9-4968-A566-D08A26F25992}" type="sibTrans" cxnId="{989E10CB-E572-48FD-A072-EDC6594915F7}">
      <dgm:prSet/>
      <dgm:spPr/>
      <dgm:t>
        <a:bodyPr/>
        <a:lstStyle/>
        <a:p>
          <a:endParaRPr kumimoji="1" lang="ja-JP" altLang="en-US"/>
        </a:p>
      </dgm:t>
    </dgm:pt>
    <dgm:pt modelId="{9B52A3E5-4CAB-4DF1-88C0-26EB2DE7CDBF}">
      <dgm:prSet/>
      <dgm:spPr/>
      <dgm:t>
        <a:bodyPr/>
        <a:lstStyle/>
        <a:p>
          <a:r>
            <a:rPr kumimoji="1" lang="en-US" dirty="0"/>
            <a:t>Ensure compliance with global and local data protection regulations.</a:t>
          </a:r>
          <a:endParaRPr lang="ja-JP" dirty="0"/>
        </a:p>
      </dgm:t>
    </dgm:pt>
    <dgm:pt modelId="{82765C99-1692-4182-AF92-C8A8037460E4}" type="parTrans" cxnId="{3B5E9148-4761-4DA9-B139-E3FF86B1E70D}">
      <dgm:prSet/>
      <dgm:spPr/>
      <dgm:t>
        <a:bodyPr/>
        <a:lstStyle/>
        <a:p>
          <a:endParaRPr kumimoji="1" lang="ja-JP" altLang="en-US"/>
        </a:p>
      </dgm:t>
    </dgm:pt>
    <dgm:pt modelId="{8908FFB9-7F93-4E33-ADC1-D7D7CEEE661C}" type="sibTrans" cxnId="{3B5E9148-4761-4DA9-B139-E3FF86B1E70D}">
      <dgm:prSet/>
      <dgm:spPr/>
      <dgm:t>
        <a:bodyPr/>
        <a:lstStyle/>
        <a:p>
          <a:endParaRPr kumimoji="1" lang="ja-JP" altLang="en-US"/>
        </a:p>
      </dgm:t>
    </dgm:pt>
    <dgm:pt modelId="{F471E604-105D-4A7C-BF40-60BB2F07987A}">
      <dgm:prSet/>
      <dgm:spPr/>
      <dgm:t>
        <a:bodyPr/>
        <a:lstStyle/>
        <a:p>
          <a:r>
            <a:rPr kumimoji="1" lang="en-US" dirty="0"/>
            <a:t>Align architecture with organizational goals and compliance requirements.</a:t>
          </a:r>
          <a:endParaRPr lang="ja-JP" dirty="0"/>
        </a:p>
      </dgm:t>
    </dgm:pt>
    <dgm:pt modelId="{66D62089-B4E7-4CAB-956C-D29EEAC66C14}" type="parTrans" cxnId="{453C1C1C-265F-4F0C-B122-8C55F1A8EB6E}">
      <dgm:prSet/>
      <dgm:spPr/>
      <dgm:t>
        <a:bodyPr/>
        <a:lstStyle/>
        <a:p>
          <a:endParaRPr kumimoji="1" lang="ja-JP" altLang="en-US"/>
        </a:p>
      </dgm:t>
    </dgm:pt>
    <dgm:pt modelId="{430E10F8-0411-4354-8D5B-E5D7544FBE23}" type="sibTrans" cxnId="{453C1C1C-265F-4F0C-B122-8C55F1A8EB6E}">
      <dgm:prSet/>
      <dgm:spPr/>
      <dgm:t>
        <a:bodyPr/>
        <a:lstStyle/>
        <a:p>
          <a:endParaRPr kumimoji="1" lang="ja-JP" altLang="en-US"/>
        </a:p>
      </dgm:t>
    </dgm:pt>
    <dgm:pt modelId="{9187C242-661E-4F22-A8BE-311BCACC10DB}">
      <dgm:prSet/>
      <dgm:spPr/>
      <dgm:t>
        <a:bodyPr/>
        <a:lstStyle/>
        <a:p>
          <a:r>
            <a:rPr kumimoji="1" lang="en-US" dirty="0"/>
            <a:t>Establish workflows for data ingestion, processing, and integration. Monitor system performance and resolve issues related to data operations.</a:t>
          </a:r>
          <a:endParaRPr lang="ja-JP" dirty="0"/>
        </a:p>
      </dgm:t>
    </dgm:pt>
    <dgm:pt modelId="{F30DC3A1-A0D4-4657-B9DD-A095B0A6DF77}" type="parTrans" cxnId="{6E72519F-2FD0-4FE5-8AB2-6F2C912FE25C}">
      <dgm:prSet/>
      <dgm:spPr/>
      <dgm:t>
        <a:bodyPr/>
        <a:lstStyle/>
        <a:p>
          <a:endParaRPr kumimoji="1" lang="ja-JP" altLang="en-US"/>
        </a:p>
      </dgm:t>
    </dgm:pt>
    <dgm:pt modelId="{B010661F-E322-453E-B2E5-CFE9E7E4E150}" type="sibTrans" cxnId="{6E72519F-2FD0-4FE5-8AB2-6F2C912FE25C}">
      <dgm:prSet/>
      <dgm:spPr/>
      <dgm:t>
        <a:bodyPr/>
        <a:lstStyle/>
        <a:p>
          <a:endParaRPr kumimoji="1" lang="ja-JP" altLang="en-US"/>
        </a:p>
      </dgm:t>
    </dgm:pt>
    <dgm:pt modelId="{F2ABB751-929E-4236-A9FC-16D59B3BBD4E}" type="pres">
      <dgm:prSet presAssocID="{520DCE5E-8A7D-45DB-83F4-7EB41521CE67}" presName="linear" presStyleCnt="0">
        <dgm:presLayoutVars>
          <dgm:animLvl val="lvl"/>
          <dgm:resizeHandles val="exact"/>
        </dgm:presLayoutVars>
      </dgm:prSet>
      <dgm:spPr/>
    </dgm:pt>
    <dgm:pt modelId="{8E9059A0-25D9-476F-B526-0D9826CDDC36}" type="pres">
      <dgm:prSet presAssocID="{DDE67878-A3C0-4207-A60C-20DAF30B151F}" presName="parentText" presStyleLbl="node1" presStyleIdx="0" presStyleCnt="4">
        <dgm:presLayoutVars>
          <dgm:chMax val="0"/>
          <dgm:bulletEnabled val="1"/>
        </dgm:presLayoutVars>
      </dgm:prSet>
      <dgm:spPr/>
    </dgm:pt>
    <dgm:pt modelId="{946CC4CC-0A6F-4E69-90AF-710B26F88AF5}" type="pres">
      <dgm:prSet presAssocID="{DDE67878-A3C0-4207-A60C-20DAF30B151F}" presName="childText" presStyleLbl="revTx" presStyleIdx="0" presStyleCnt="4">
        <dgm:presLayoutVars>
          <dgm:bulletEnabled val="1"/>
        </dgm:presLayoutVars>
      </dgm:prSet>
      <dgm:spPr/>
    </dgm:pt>
    <dgm:pt modelId="{F7B03713-9540-4712-8C44-FD3A84C11807}" type="pres">
      <dgm:prSet presAssocID="{D7770CF0-6132-4A04-87B6-4F447A5B8723}" presName="parentText" presStyleLbl="node1" presStyleIdx="1" presStyleCnt="4">
        <dgm:presLayoutVars>
          <dgm:chMax val="0"/>
          <dgm:bulletEnabled val="1"/>
        </dgm:presLayoutVars>
      </dgm:prSet>
      <dgm:spPr/>
    </dgm:pt>
    <dgm:pt modelId="{DD4C948E-6273-4A39-AF54-8E30C6985C05}" type="pres">
      <dgm:prSet presAssocID="{D7770CF0-6132-4A04-87B6-4F447A5B8723}" presName="childText" presStyleLbl="revTx" presStyleIdx="1" presStyleCnt="4">
        <dgm:presLayoutVars>
          <dgm:bulletEnabled val="1"/>
        </dgm:presLayoutVars>
      </dgm:prSet>
      <dgm:spPr/>
    </dgm:pt>
    <dgm:pt modelId="{F02DA640-2D75-41F1-8FCC-3D7D6B818A0D}" type="pres">
      <dgm:prSet presAssocID="{6D875D88-6E51-48F6-9ABF-1D5D17189CED}" presName="parentText" presStyleLbl="node1" presStyleIdx="2" presStyleCnt="4">
        <dgm:presLayoutVars>
          <dgm:chMax val="0"/>
          <dgm:bulletEnabled val="1"/>
        </dgm:presLayoutVars>
      </dgm:prSet>
      <dgm:spPr/>
    </dgm:pt>
    <dgm:pt modelId="{F07D1773-231A-4162-91FE-298AA39F3086}" type="pres">
      <dgm:prSet presAssocID="{6D875D88-6E51-48F6-9ABF-1D5D17189CED}" presName="childText" presStyleLbl="revTx" presStyleIdx="2" presStyleCnt="4">
        <dgm:presLayoutVars>
          <dgm:bulletEnabled val="1"/>
        </dgm:presLayoutVars>
      </dgm:prSet>
      <dgm:spPr/>
    </dgm:pt>
    <dgm:pt modelId="{6D9DB911-E814-4D26-B75A-23B0C875B318}" type="pres">
      <dgm:prSet presAssocID="{15A713F0-6AE0-4715-BD45-F75D9F739D20}" presName="parentText" presStyleLbl="node1" presStyleIdx="3" presStyleCnt="4">
        <dgm:presLayoutVars>
          <dgm:chMax val="0"/>
          <dgm:bulletEnabled val="1"/>
        </dgm:presLayoutVars>
      </dgm:prSet>
      <dgm:spPr/>
    </dgm:pt>
    <dgm:pt modelId="{CF38482D-76BF-4971-AC32-3F9953159821}" type="pres">
      <dgm:prSet presAssocID="{15A713F0-6AE0-4715-BD45-F75D9F739D20}" presName="childText" presStyleLbl="revTx" presStyleIdx="3" presStyleCnt="4">
        <dgm:presLayoutVars>
          <dgm:bulletEnabled val="1"/>
        </dgm:presLayoutVars>
      </dgm:prSet>
      <dgm:spPr/>
    </dgm:pt>
  </dgm:ptLst>
  <dgm:cxnLst>
    <dgm:cxn modelId="{453C1C1C-265F-4F0C-B122-8C55F1A8EB6E}" srcId="{DDE67878-A3C0-4207-A60C-20DAF30B151F}" destId="{F471E604-105D-4A7C-BF40-60BB2F07987A}" srcOrd="3" destOrd="0" parTransId="{66D62089-B4E7-4CAB-956C-D29EEAC66C14}" sibTransId="{430E10F8-0411-4354-8D5B-E5D7544FBE23}"/>
    <dgm:cxn modelId="{DC248A1C-F60E-48E5-9D04-8B405F8A6E5E}" srcId="{6D875D88-6E51-48F6-9ABF-1D5D17189CED}" destId="{A02A3017-1D59-49F7-BA6E-9F2F75D532F8}" srcOrd="1" destOrd="0" parTransId="{97F82097-3AC5-465F-8F47-98E42CB8733D}" sibTransId="{0299ACA3-8089-407E-811A-E972FCFA534C}"/>
    <dgm:cxn modelId="{B97FB125-635F-494A-AB87-AC3F812CB56D}" type="presOf" srcId="{A18AF7A4-19C1-44AC-829D-C391C3FF35A4}" destId="{CF38482D-76BF-4971-AC32-3F9953159821}" srcOrd="0" destOrd="1" presId="urn:microsoft.com/office/officeart/2005/8/layout/vList2"/>
    <dgm:cxn modelId="{D1494C33-BFAF-41FB-9331-5DFC9D3A06F6}" type="presOf" srcId="{6D875D88-6E51-48F6-9ABF-1D5D17189CED}" destId="{F02DA640-2D75-41F1-8FCC-3D7D6B818A0D}" srcOrd="0" destOrd="0" presId="urn:microsoft.com/office/officeart/2005/8/layout/vList2"/>
    <dgm:cxn modelId="{2BDAA234-B2EC-44D8-B274-D7582EECE544}" type="presOf" srcId="{9187C242-661E-4F22-A8BE-311BCACC10DB}" destId="{F07D1773-231A-4162-91FE-298AA39F3086}" srcOrd="0" destOrd="2" presId="urn:microsoft.com/office/officeart/2005/8/layout/vList2"/>
    <dgm:cxn modelId="{50A1A438-70AF-426A-BFFD-99AD856AE73E}" type="presOf" srcId="{F471E604-105D-4A7C-BF40-60BB2F07987A}" destId="{946CC4CC-0A6F-4E69-90AF-710B26F88AF5}" srcOrd="0" destOrd="3" presId="urn:microsoft.com/office/officeart/2005/8/layout/vList2"/>
    <dgm:cxn modelId="{978C525B-FB43-4329-BBEC-3C0858DA3A92}" srcId="{D7770CF0-6132-4A04-87B6-4F447A5B8723}" destId="{2B16C496-B06D-4006-89C2-850959B7011C}" srcOrd="1" destOrd="0" parTransId="{9B083D4A-6DE7-4394-B02E-2A8621C21082}" sibTransId="{248B85EE-1D03-453D-90AD-9A95B10BE782}"/>
    <dgm:cxn modelId="{D7BE1264-4179-448D-9143-ACD0BAE70C66}" srcId="{520DCE5E-8A7D-45DB-83F4-7EB41521CE67}" destId="{D7770CF0-6132-4A04-87B6-4F447A5B8723}" srcOrd="1" destOrd="0" parTransId="{3E8B8482-2602-4576-BB49-93532070F52F}" sibTransId="{BAD06AEE-6F9D-4252-A895-D1F4258564BE}"/>
    <dgm:cxn modelId="{C034B367-A1EF-4F52-800B-6D6864C7E2C3}" type="presOf" srcId="{15A713F0-6AE0-4715-BD45-F75D9F739D20}" destId="{6D9DB911-E814-4D26-B75A-23B0C875B318}" srcOrd="0" destOrd="0" presId="urn:microsoft.com/office/officeart/2005/8/layout/vList2"/>
    <dgm:cxn modelId="{3B5E9148-4761-4DA9-B139-E3FF86B1E70D}" srcId="{15A713F0-6AE0-4715-BD45-F75D9F739D20}" destId="{9B52A3E5-4CAB-4DF1-88C0-26EB2DE7CDBF}" srcOrd="3" destOrd="0" parTransId="{82765C99-1692-4182-AF92-C8A8037460E4}" sibTransId="{8908FFB9-7F93-4E33-ADC1-D7D7CEEE661C}"/>
    <dgm:cxn modelId="{94F32A6A-F290-4239-A5AF-CEA7AB7A1371}" type="presOf" srcId="{3AFF42BD-93EF-455F-8BA8-41385CF50231}" destId="{DD4C948E-6273-4A39-AF54-8E30C6985C05}" srcOrd="0" destOrd="0" presId="urn:microsoft.com/office/officeart/2005/8/layout/vList2"/>
    <dgm:cxn modelId="{01924C4F-7B49-4557-A6C8-DCB08C64C5CD}" type="presOf" srcId="{9B52A3E5-4CAB-4DF1-88C0-26EB2DE7CDBF}" destId="{CF38482D-76BF-4971-AC32-3F9953159821}" srcOrd="0" destOrd="3" presId="urn:microsoft.com/office/officeart/2005/8/layout/vList2"/>
    <dgm:cxn modelId="{90A2F250-A9FB-45F6-B8DD-7CF80C2C8269}" srcId="{DDE67878-A3C0-4207-A60C-20DAF30B151F}" destId="{23398F85-628F-4E30-AD9D-0FED3C0DDD28}" srcOrd="1" destOrd="0" parTransId="{03910455-7ABF-457C-91B1-E51834334F1F}" sibTransId="{C64713B1-A7C7-4362-8BA6-716A13A91A7F}"/>
    <dgm:cxn modelId="{DD140673-E596-4266-BC56-D3CA1DD1F7D6}" type="presOf" srcId="{A1EFE94B-E62D-4A79-8B59-D618A6B990B1}" destId="{CF38482D-76BF-4971-AC32-3F9953159821}" srcOrd="0" destOrd="0" presId="urn:microsoft.com/office/officeart/2005/8/layout/vList2"/>
    <dgm:cxn modelId="{FBF38D74-F571-4038-A6BA-6266A29C693D}" srcId="{520DCE5E-8A7D-45DB-83F4-7EB41521CE67}" destId="{6D875D88-6E51-48F6-9ABF-1D5D17189CED}" srcOrd="2" destOrd="0" parTransId="{9758184D-C8E8-4AE0-A580-5ADD204BD29D}" sibTransId="{0FCDB310-1EE0-4106-A35C-CCED9A906D4A}"/>
    <dgm:cxn modelId="{F4628055-99E0-4E8F-BFF3-70F1FC5522A2}" srcId="{DDE67878-A3C0-4207-A60C-20DAF30B151F}" destId="{48814D1F-EE56-482E-8183-0116C21CA8A7}" srcOrd="0" destOrd="0" parTransId="{C059378F-68A1-4967-9637-8DC6320628EA}" sibTransId="{82FFEE55-F50F-42EA-BF32-4F8B4F3BFA54}"/>
    <dgm:cxn modelId="{0D203C7E-8E41-4A4C-BF1E-AC2B2C1551BE}" type="presOf" srcId="{DDE67878-A3C0-4207-A60C-20DAF30B151F}" destId="{8E9059A0-25D9-476F-B526-0D9826CDDC36}" srcOrd="0" destOrd="0" presId="urn:microsoft.com/office/officeart/2005/8/layout/vList2"/>
    <dgm:cxn modelId="{5919418A-5D80-485D-BAB9-16D187734FB7}" srcId="{520DCE5E-8A7D-45DB-83F4-7EB41521CE67}" destId="{DDE67878-A3C0-4207-A60C-20DAF30B151F}" srcOrd="0" destOrd="0" parTransId="{503FAB83-E035-46BC-A920-6E072B77152E}" sibTransId="{CE811611-3432-4A28-A25C-D5CFC1B9B5BE}"/>
    <dgm:cxn modelId="{AF69A18D-10EF-4906-AA19-D5BA4307EE51}" srcId="{6D875D88-6E51-48F6-9ABF-1D5D17189CED}" destId="{E052F3A4-BAE9-4D90-B483-89767E7BB943}" srcOrd="0" destOrd="0" parTransId="{ACD3412E-E690-45F5-B43A-E7DA3B063EE5}" sibTransId="{B07C145D-464C-4874-A5FF-93F8156EA352}"/>
    <dgm:cxn modelId="{73FDFA96-B9D6-4406-9F6B-9A924F1931DF}" type="presOf" srcId="{EC95009F-0647-43BC-BF46-77F3889EDA01}" destId="{CF38482D-76BF-4971-AC32-3F9953159821}" srcOrd="0" destOrd="2" presId="urn:microsoft.com/office/officeart/2005/8/layout/vList2"/>
    <dgm:cxn modelId="{3FB2119C-1095-4673-9905-53AA3E40C83D}" type="presOf" srcId="{23398F85-628F-4E30-AD9D-0FED3C0DDD28}" destId="{946CC4CC-0A6F-4E69-90AF-710B26F88AF5}" srcOrd="0" destOrd="1" presId="urn:microsoft.com/office/officeart/2005/8/layout/vList2"/>
    <dgm:cxn modelId="{AADC409C-9737-49A7-8F7B-5848C20E7537}" type="presOf" srcId="{2B16C496-B06D-4006-89C2-850959B7011C}" destId="{DD4C948E-6273-4A39-AF54-8E30C6985C05}" srcOrd="0" destOrd="1" presId="urn:microsoft.com/office/officeart/2005/8/layout/vList2"/>
    <dgm:cxn modelId="{6E72519F-2FD0-4FE5-8AB2-6F2C912FE25C}" srcId="{6D875D88-6E51-48F6-9ABF-1D5D17189CED}" destId="{9187C242-661E-4F22-A8BE-311BCACC10DB}" srcOrd="2" destOrd="0" parTransId="{F30DC3A1-A0D4-4657-B9DD-A095B0A6DF77}" sibTransId="{B010661F-E322-453E-B2E5-CFE9E7E4E150}"/>
    <dgm:cxn modelId="{F39C88A3-4B93-44B3-938C-58B0D0BE6439}" type="presOf" srcId="{AE0913C2-8860-4B64-AF51-6D577D6BCDF9}" destId="{DD4C948E-6273-4A39-AF54-8E30C6985C05}" srcOrd="0" destOrd="2" presId="urn:microsoft.com/office/officeart/2005/8/layout/vList2"/>
    <dgm:cxn modelId="{548560A5-7F40-4C5F-9A8C-F1E6348520EE}" srcId="{520DCE5E-8A7D-45DB-83F4-7EB41521CE67}" destId="{15A713F0-6AE0-4715-BD45-F75D9F739D20}" srcOrd="3" destOrd="0" parTransId="{FCDAC346-F0E2-4071-85E3-0DB3820BB4A7}" sibTransId="{AD71B267-CC9F-42C8-BF77-3B9E9EEF2945}"/>
    <dgm:cxn modelId="{633DA9AD-F241-463D-9B59-D5A4913BD331}" type="presOf" srcId="{D7770CF0-6132-4A04-87B6-4F447A5B8723}" destId="{F7B03713-9540-4712-8C44-FD3A84C11807}" srcOrd="0" destOrd="0" presId="urn:microsoft.com/office/officeart/2005/8/layout/vList2"/>
    <dgm:cxn modelId="{0BD9D4AE-8C86-4654-9F55-A7B67776A894}" srcId="{DDE67878-A3C0-4207-A60C-20DAF30B151F}" destId="{EF976E75-83B7-4CC0-8821-BF091FB1C0FB}" srcOrd="2" destOrd="0" parTransId="{98D19953-7CE3-4DF5-8134-611277EFA2BC}" sibTransId="{907C0A52-92EC-4CD5-AF09-CFCFCA94B0B0}"/>
    <dgm:cxn modelId="{491D85B1-0C15-4515-B5F2-CF3F8934E794}" type="presOf" srcId="{E052F3A4-BAE9-4D90-B483-89767E7BB943}" destId="{F07D1773-231A-4162-91FE-298AA39F3086}" srcOrd="0" destOrd="0" presId="urn:microsoft.com/office/officeart/2005/8/layout/vList2"/>
    <dgm:cxn modelId="{D934DCB2-C561-4DAC-BB34-4A22C5A4C711}" srcId="{15A713F0-6AE0-4715-BD45-F75D9F739D20}" destId="{A18AF7A4-19C1-44AC-829D-C391C3FF35A4}" srcOrd="1" destOrd="0" parTransId="{8F69EC9F-59B9-45AF-BB72-ECC609A4FF67}" sibTransId="{8E4801E1-76AF-4A4D-8697-CF24AB4D0B85}"/>
    <dgm:cxn modelId="{A51B94B6-5915-4600-AFF1-5A0E32671C38}" srcId="{D7770CF0-6132-4A04-87B6-4F447A5B8723}" destId="{12C0CF00-CA38-42CD-B5AF-51A263A3FA6D}" srcOrd="3" destOrd="0" parTransId="{498DC843-9187-4001-9A75-383741E039B6}" sibTransId="{29E70168-D8F3-4C5A-A497-9B415F718269}"/>
    <dgm:cxn modelId="{CEC085BE-63B8-44C3-8A5F-7DFDC0164E47}" type="presOf" srcId="{1E151028-44B0-4320-AAAC-42314F0BBABB}" destId="{F07D1773-231A-4162-91FE-298AA39F3086}" srcOrd="0" destOrd="3" presId="urn:microsoft.com/office/officeart/2005/8/layout/vList2"/>
    <dgm:cxn modelId="{2309EFC5-8CFB-43CE-952D-28AECA37BA4B}" type="presOf" srcId="{EF976E75-83B7-4CC0-8821-BF091FB1C0FB}" destId="{946CC4CC-0A6F-4E69-90AF-710B26F88AF5}" srcOrd="0" destOrd="2" presId="urn:microsoft.com/office/officeart/2005/8/layout/vList2"/>
    <dgm:cxn modelId="{989E10CB-E572-48FD-A072-EDC6594915F7}" srcId="{15A713F0-6AE0-4715-BD45-F75D9F739D20}" destId="{EC95009F-0647-43BC-BF46-77F3889EDA01}" srcOrd="2" destOrd="0" parTransId="{F3A3E57F-8B80-49F4-9679-03D6C35A5E3F}" sibTransId="{0CBE7407-13E9-4968-A566-D08A26F25992}"/>
    <dgm:cxn modelId="{1C7C91D3-C6DF-4736-B784-FEF5AFE726D2}" type="presOf" srcId="{12C0CF00-CA38-42CD-B5AF-51A263A3FA6D}" destId="{DD4C948E-6273-4A39-AF54-8E30C6985C05}" srcOrd="0" destOrd="3" presId="urn:microsoft.com/office/officeart/2005/8/layout/vList2"/>
    <dgm:cxn modelId="{2115B8D6-B3E1-4669-9034-50B29AD17CC3}" srcId="{D7770CF0-6132-4A04-87B6-4F447A5B8723}" destId="{3AFF42BD-93EF-455F-8BA8-41385CF50231}" srcOrd="0" destOrd="0" parTransId="{003AA6F2-7ED9-416F-90B4-FBBE9811C6A4}" sibTransId="{12D04EB6-B774-439C-9D5A-F051AB04866A}"/>
    <dgm:cxn modelId="{150646D7-0F54-4ADD-A616-59AB1DDDAB13}" type="presOf" srcId="{A02A3017-1D59-49F7-BA6E-9F2F75D532F8}" destId="{F07D1773-231A-4162-91FE-298AA39F3086}" srcOrd="0" destOrd="1" presId="urn:microsoft.com/office/officeart/2005/8/layout/vList2"/>
    <dgm:cxn modelId="{B1D57CE4-E477-4338-858D-A09CE67F6BB0}" srcId="{6D875D88-6E51-48F6-9ABF-1D5D17189CED}" destId="{1E151028-44B0-4320-AAAC-42314F0BBABB}" srcOrd="3" destOrd="0" parTransId="{9BA57BB9-9C88-4D81-8DF1-29266B7811D6}" sibTransId="{01C4A6BC-FDD3-4629-9ED4-A062B7CACF69}"/>
    <dgm:cxn modelId="{44A6E8E6-D0AB-41C6-A96D-E9EA0A3A6A08}" type="presOf" srcId="{48814D1F-EE56-482E-8183-0116C21CA8A7}" destId="{946CC4CC-0A6F-4E69-90AF-710B26F88AF5}" srcOrd="0" destOrd="0" presId="urn:microsoft.com/office/officeart/2005/8/layout/vList2"/>
    <dgm:cxn modelId="{AC04DBE9-4A66-40ED-B498-4369F0E44C2E}" type="presOf" srcId="{520DCE5E-8A7D-45DB-83F4-7EB41521CE67}" destId="{F2ABB751-929E-4236-A9FC-16D59B3BBD4E}" srcOrd="0" destOrd="0" presId="urn:microsoft.com/office/officeart/2005/8/layout/vList2"/>
    <dgm:cxn modelId="{0C0EABFC-32A0-48CE-A4CB-2299A30EA8FF}" srcId="{15A713F0-6AE0-4715-BD45-F75D9F739D20}" destId="{A1EFE94B-E62D-4A79-8B59-D618A6B990B1}" srcOrd="0" destOrd="0" parTransId="{B3F7EF14-6DF3-40A1-95F7-B49C6636354A}" sibTransId="{1B44A7DA-06AE-4E4E-AEA7-79754AB3364A}"/>
    <dgm:cxn modelId="{13C7B8FE-7606-4054-8C7B-1B5BC3DABF2D}" srcId="{D7770CF0-6132-4A04-87B6-4F447A5B8723}" destId="{AE0913C2-8860-4B64-AF51-6D577D6BCDF9}" srcOrd="2" destOrd="0" parTransId="{FC2319CE-A38A-44F9-9D2A-F0D122068A8D}" sibTransId="{6B24FA34-1896-4FB2-A18D-6CCD767EEA1F}"/>
    <dgm:cxn modelId="{58776A42-A1C3-4DA3-980C-86676215D0B8}" type="presParOf" srcId="{F2ABB751-929E-4236-A9FC-16D59B3BBD4E}" destId="{8E9059A0-25D9-476F-B526-0D9826CDDC36}" srcOrd="0" destOrd="0" presId="urn:microsoft.com/office/officeart/2005/8/layout/vList2"/>
    <dgm:cxn modelId="{348B4BB2-E0AC-4304-8F03-EBBC300B65EF}" type="presParOf" srcId="{F2ABB751-929E-4236-A9FC-16D59B3BBD4E}" destId="{946CC4CC-0A6F-4E69-90AF-710B26F88AF5}" srcOrd="1" destOrd="0" presId="urn:microsoft.com/office/officeart/2005/8/layout/vList2"/>
    <dgm:cxn modelId="{26E58E9F-5690-4B05-B86C-A20D9D609E22}" type="presParOf" srcId="{F2ABB751-929E-4236-A9FC-16D59B3BBD4E}" destId="{F7B03713-9540-4712-8C44-FD3A84C11807}" srcOrd="2" destOrd="0" presId="urn:microsoft.com/office/officeart/2005/8/layout/vList2"/>
    <dgm:cxn modelId="{CD91A42A-359A-4C97-A39E-582DEE4E1330}" type="presParOf" srcId="{F2ABB751-929E-4236-A9FC-16D59B3BBD4E}" destId="{DD4C948E-6273-4A39-AF54-8E30C6985C05}" srcOrd="3" destOrd="0" presId="urn:microsoft.com/office/officeart/2005/8/layout/vList2"/>
    <dgm:cxn modelId="{F471ADC1-92DA-45D5-9BB8-F1AB353E56E2}" type="presParOf" srcId="{F2ABB751-929E-4236-A9FC-16D59B3BBD4E}" destId="{F02DA640-2D75-41F1-8FCC-3D7D6B818A0D}" srcOrd="4" destOrd="0" presId="urn:microsoft.com/office/officeart/2005/8/layout/vList2"/>
    <dgm:cxn modelId="{F6CFB8AB-FC33-4C65-B6A1-CC3569548C7E}" type="presParOf" srcId="{F2ABB751-929E-4236-A9FC-16D59B3BBD4E}" destId="{F07D1773-231A-4162-91FE-298AA39F3086}" srcOrd="5" destOrd="0" presId="urn:microsoft.com/office/officeart/2005/8/layout/vList2"/>
    <dgm:cxn modelId="{D5F1E006-C5FD-4580-8BBA-1DD278581DDD}" type="presParOf" srcId="{F2ABB751-929E-4236-A9FC-16D59B3BBD4E}" destId="{6D9DB911-E814-4D26-B75A-23B0C875B318}" srcOrd="6" destOrd="0" presId="urn:microsoft.com/office/officeart/2005/8/layout/vList2"/>
    <dgm:cxn modelId="{B055113E-27C6-4D15-9C07-FBCA924B0AB4}" type="presParOf" srcId="{F2ABB751-929E-4236-A9FC-16D59B3BBD4E}" destId="{CF38482D-76BF-4971-AC32-3F995315982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734847C-A635-4213-810E-117F8CD1E8F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0B227639-6607-44FE-BC25-62C9C6616451}">
      <dgm:prSet/>
      <dgm:spPr/>
      <dgm:t>
        <a:bodyPr/>
        <a:lstStyle/>
        <a:p>
          <a:r>
            <a:rPr kumimoji="1" lang="en-US" dirty="0"/>
            <a:t>Data Quality Organization Management</a:t>
          </a:r>
          <a:endParaRPr lang="ja-JP" dirty="0"/>
        </a:p>
      </dgm:t>
    </dgm:pt>
    <dgm:pt modelId="{5F756ECF-B355-4212-9EC4-6BF0367765AC}" type="parTrans" cxnId="{55603FC8-ED84-4995-9A21-9CF8D037E938}">
      <dgm:prSet/>
      <dgm:spPr/>
      <dgm:t>
        <a:bodyPr/>
        <a:lstStyle/>
        <a:p>
          <a:endParaRPr kumimoji="1" lang="ja-JP" altLang="en-US"/>
        </a:p>
      </dgm:t>
    </dgm:pt>
    <dgm:pt modelId="{A058103F-9039-4DCA-A63F-8B60207CEAF7}" type="sibTrans" cxnId="{55603FC8-ED84-4995-9A21-9CF8D037E938}">
      <dgm:prSet/>
      <dgm:spPr/>
      <dgm:t>
        <a:bodyPr/>
        <a:lstStyle/>
        <a:p>
          <a:endParaRPr kumimoji="1" lang="ja-JP" altLang="en-US"/>
        </a:p>
      </dgm:t>
    </dgm:pt>
    <dgm:pt modelId="{AFBB73A2-A1FF-4977-8EF3-4BBDC5F76FA2}">
      <dgm:prSet/>
      <dgm:spPr/>
      <dgm:t>
        <a:bodyPr/>
        <a:lstStyle/>
        <a:p>
          <a:r>
            <a:rPr kumimoji="1" lang="en-US"/>
            <a:t>Establishing a dedicated Data Quality Governance team or council.</a:t>
          </a:r>
          <a:endParaRPr lang="ja-JP"/>
        </a:p>
      </dgm:t>
    </dgm:pt>
    <dgm:pt modelId="{9EEB3022-23D1-4233-B205-FB42BBBD5875}" type="parTrans" cxnId="{CAF4EDD6-A00F-466D-9AC6-BF9176A3CBD3}">
      <dgm:prSet/>
      <dgm:spPr/>
      <dgm:t>
        <a:bodyPr/>
        <a:lstStyle/>
        <a:p>
          <a:endParaRPr kumimoji="1" lang="ja-JP" altLang="en-US"/>
        </a:p>
      </dgm:t>
    </dgm:pt>
    <dgm:pt modelId="{F18C0754-517E-4B9C-811E-DD17272E6FC7}" type="sibTrans" cxnId="{CAF4EDD6-A00F-466D-9AC6-BF9176A3CBD3}">
      <dgm:prSet/>
      <dgm:spPr/>
      <dgm:t>
        <a:bodyPr/>
        <a:lstStyle/>
        <a:p>
          <a:endParaRPr kumimoji="1" lang="ja-JP" altLang="en-US"/>
        </a:p>
      </dgm:t>
    </dgm:pt>
    <dgm:pt modelId="{78E61CE1-A16E-4FCC-BBFD-B0531D7F2FE3}">
      <dgm:prSet/>
      <dgm:spPr/>
      <dgm:t>
        <a:bodyPr/>
        <a:lstStyle/>
        <a:p>
          <a:r>
            <a:rPr kumimoji="1" lang="en-US"/>
            <a:t>Defining roles and responsibilities for data quality management (e.g., Data Stewards, Data Quality Analysts).</a:t>
          </a:r>
          <a:endParaRPr lang="ja-JP"/>
        </a:p>
      </dgm:t>
    </dgm:pt>
    <dgm:pt modelId="{AD3EFC54-1373-4082-B0B4-19D60F6E9BC0}" type="parTrans" cxnId="{131DB64A-1912-4DC4-A453-FCAEB96653BF}">
      <dgm:prSet/>
      <dgm:spPr/>
      <dgm:t>
        <a:bodyPr/>
        <a:lstStyle/>
        <a:p>
          <a:endParaRPr kumimoji="1" lang="ja-JP" altLang="en-US"/>
        </a:p>
      </dgm:t>
    </dgm:pt>
    <dgm:pt modelId="{0ACEFD69-5798-4883-82C0-83857F2B5B63}" type="sibTrans" cxnId="{131DB64A-1912-4DC4-A453-FCAEB96653BF}">
      <dgm:prSet/>
      <dgm:spPr/>
      <dgm:t>
        <a:bodyPr/>
        <a:lstStyle/>
        <a:p>
          <a:endParaRPr kumimoji="1" lang="ja-JP" altLang="en-US"/>
        </a:p>
      </dgm:t>
    </dgm:pt>
    <dgm:pt modelId="{0B16F124-DC8B-47EA-BF9E-A7274AC16832}">
      <dgm:prSet/>
      <dgm:spPr/>
      <dgm:t>
        <a:bodyPr/>
        <a:lstStyle/>
        <a:p>
          <a:r>
            <a:rPr kumimoji="1" lang="en-US"/>
            <a:t>Setting up clear reporting lines and accountability for data quality issues.</a:t>
          </a:r>
          <a:endParaRPr lang="ja-JP"/>
        </a:p>
      </dgm:t>
    </dgm:pt>
    <dgm:pt modelId="{7328C2C2-095F-43A2-9E9C-E7498C5A0227}" type="parTrans" cxnId="{B16D30EB-8A57-4CBA-B1F8-82CC8D056C8C}">
      <dgm:prSet/>
      <dgm:spPr/>
      <dgm:t>
        <a:bodyPr/>
        <a:lstStyle/>
        <a:p>
          <a:endParaRPr kumimoji="1" lang="ja-JP" altLang="en-US"/>
        </a:p>
      </dgm:t>
    </dgm:pt>
    <dgm:pt modelId="{E6A90A0F-0C66-42FA-9A31-BC4B1A45F4DA}" type="sibTrans" cxnId="{B16D30EB-8A57-4CBA-B1F8-82CC8D056C8C}">
      <dgm:prSet/>
      <dgm:spPr/>
      <dgm:t>
        <a:bodyPr/>
        <a:lstStyle/>
        <a:p>
          <a:endParaRPr kumimoji="1" lang="ja-JP" altLang="en-US"/>
        </a:p>
      </dgm:t>
    </dgm:pt>
    <dgm:pt modelId="{2CA21125-5C6D-4DF0-B2E4-232D713002C3}">
      <dgm:prSet/>
      <dgm:spPr/>
      <dgm:t>
        <a:bodyPr/>
        <a:lstStyle/>
        <a:p>
          <a:r>
            <a:rPr kumimoji="1" lang="en-US" dirty="0"/>
            <a:t>Creating cross-functional collaboration frameworks to involve stakeholders from various departments.</a:t>
          </a:r>
          <a:endParaRPr lang="ja-JP" dirty="0"/>
        </a:p>
      </dgm:t>
    </dgm:pt>
    <dgm:pt modelId="{436076CB-35DA-4265-9305-F0F1911ECA5C}" type="parTrans" cxnId="{524728F6-44E2-4984-8FFE-E2938E153DC9}">
      <dgm:prSet/>
      <dgm:spPr/>
      <dgm:t>
        <a:bodyPr/>
        <a:lstStyle/>
        <a:p>
          <a:endParaRPr kumimoji="1" lang="ja-JP" altLang="en-US"/>
        </a:p>
      </dgm:t>
    </dgm:pt>
    <dgm:pt modelId="{7E0DCCC2-1766-4EBC-94B6-3A1B4716D779}" type="sibTrans" cxnId="{524728F6-44E2-4984-8FFE-E2938E153DC9}">
      <dgm:prSet/>
      <dgm:spPr/>
      <dgm:t>
        <a:bodyPr/>
        <a:lstStyle/>
        <a:p>
          <a:endParaRPr kumimoji="1" lang="ja-JP" altLang="en-US"/>
        </a:p>
      </dgm:t>
    </dgm:pt>
    <dgm:pt modelId="{B3CFC9B1-D964-4A83-861E-398A8E68AD80}">
      <dgm:prSet/>
      <dgm:spPr/>
      <dgm:t>
        <a:bodyPr/>
        <a:lstStyle/>
        <a:p>
          <a:r>
            <a:rPr kumimoji="1" lang="en-US"/>
            <a:t>Regularly reviewing and updating organizational structures to adapt to evolving data and AI needs.</a:t>
          </a:r>
          <a:endParaRPr lang="ja-JP"/>
        </a:p>
      </dgm:t>
    </dgm:pt>
    <dgm:pt modelId="{3D73D8E4-86C7-44CB-A785-012A56E22006}" type="parTrans" cxnId="{E8075ABC-99B5-4FF1-AB58-5BE428F063CB}">
      <dgm:prSet/>
      <dgm:spPr/>
      <dgm:t>
        <a:bodyPr/>
        <a:lstStyle/>
        <a:p>
          <a:endParaRPr kumimoji="1" lang="ja-JP" altLang="en-US"/>
        </a:p>
      </dgm:t>
    </dgm:pt>
    <dgm:pt modelId="{A5E6E7FD-3A9A-4234-9CC1-0F535760B4B6}" type="sibTrans" cxnId="{E8075ABC-99B5-4FF1-AB58-5BE428F063CB}">
      <dgm:prSet/>
      <dgm:spPr/>
      <dgm:t>
        <a:bodyPr/>
        <a:lstStyle/>
        <a:p>
          <a:endParaRPr kumimoji="1" lang="ja-JP" altLang="en-US"/>
        </a:p>
      </dgm:t>
    </dgm:pt>
    <dgm:pt modelId="{FE6F77AD-34D4-45D7-B40F-55997EFF37DC}">
      <dgm:prSet/>
      <dgm:spPr/>
      <dgm:t>
        <a:bodyPr/>
        <a:lstStyle/>
        <a:p>
          <a:r>
            <a:rPr kumimoji="1" lang="en-US" dirty="0"/>
            <a:t>Human Resource Management</a:t>
          </a:r>
          <a:endParaRPr lang="ja-JP" dirty="0"/>
        </a:p>
      </dgm:t>
    </dgm:pt>
    <dgm:pt modelId="{CDCABB0E-A405-4BCB-BB44-B72AAE1DDA81}" type="parTrans" cxnId="{29F971C3-2073-46CD-8720-AE18848393F3}">
      <dgm:prSet/>
      <dgm:spPr/>
      <dgm:t>
        <a:bodyPr/>
        <a:lstStyle/>
        <a:p>
          <a:endParaRPr kumimoji="1" lang="ja-JP" altLang="en-US"/>
        </a:p>
      </dgm:t>
    </dgm:pt>
    <dgm:pt modelId="{DB221066-220C-4041-83F2-1F61D6396215}" type="sibTrans" cxnId="{29F971C3-2073-46CD-8720-AE18848393F3}">
      <dgm:prSet/>
      <dgm:spPr/>
      <dgm:t>
        <a:bodyPr/>
        <a:lstStyle/>
        <a:p>
          <a:endParaRPr kumimoji="1" lang="ja-JP" altLang="en-US"/>
        </a:p>
      </dgm:t>
    </dgm:pt>
    <dgm:pt modelId="{7DF6B968-EF75-4930-A5E0-4A2F0C782728}">
      <dgm:prSet/>
      <dgm:spPr/>
      <dgm:t>
        <a:bodyPr/>
        <a:lstStyle/>
        <a:p>
          <a:r>
            <a:rPr kumimoji="1" lang="en-US" dirty="0"/>
            <a:t>Recruiting data quality professionals with expertise in data governance, data architecture, and AI integration.</a:t>
          </a:r>
          <a:endParaRPr lang="ja-JP" dirty="0"/>
        </a:p>
      </dgm:t>
    </dgm:pt>
    <dgm:pt modelId="{8A900DCA-17C8-42EF-8CAD-E7F18A5494E0}" type="parTrans" cxnId="{9A610E81-A51D-4E1E-8E09-02DDBB51731C}">
      <dgm:prSet/>
      <dgm:spPr/>
      <dgm:t>
        <a:bodyPr/>
        <a:lstStyle/>
        <a:p>
          <a:endParaRPr kumimoji="1" lang="ja-JP" altLang="en-US"/>
        </a:p>
      </dgm:t>
    </dgm:pt>
    <dgm:pt modelId="{0F969A0C-1279-49EA-A26E-5ABF3A49ED77}" type="sibTrans" cxnId="{9A610E81-A51D-4E1E-8E09-02DDBB51731C}">
      <dgm:prSet/>
      <dgm:spPr/>
      <dgm:t>
        <a:bodyPr/>
        <a:lstStyle/>
        <a:p>
          <a:endParaRPr kumimoji="1" lang="ja-JP" altLang="en-US"/>
        </a:p>
      </dgm:t>
    </dgm:pt>
    <dgm:pt modelId="{79E80F70-425D-4281-9A7C-365F920BFB86}">
      <dgm:prSet/>
      <dgm:spPr/>
      <dgm:t>
        <a:bodyPr/>
        <a:lstStyle/>
        <a:p>
          <a:r>
            <a:rPr kumimoji="1" lang="en-US"/>
            <a:t>Providing training programs to enhance employees’ skills in data quality assessment, cleansing, and validation.</a:t>
          </a:r>
          <a:endParaRPr lang="ja-JP"/>
        </a:p>
      </dgm:t>
    </dgm:pt>
    <dgm:pt modelId="{021F17D0-FB19-411C-BED5-C756E9F776DA}" type="parTrans" cxnId="{B890C936-D981-4603-B404-CA1D7785C1FD}">
      <dgm:prSet/>
      <dgm:spPr/>
      <dgm:t>
        <a:bodyPr/>
        <a:lstStyle/>
        <a:p>
          <a:endParaRPr kumimoji="1" lang="ja-JP" altLang="en-US"/>
        </a:p>
      </dgm:t>
    </dgm:pt>
    <dgm:pt modelId="{B1C72C48-43E8-4E79-B919-995DE61E6FA8}" type="sibTrans" cxnId="{B890C936-D981-4603-B404-CA1D7785C1FD}">
      <dgm:prSet/>
      <dgm:spPr/>
      <dgm:t>
        <a:bodyPr/>
        <a:lstStyle/>
        <a:p>
          <a:endParaRPr kumimoji="1" lang="ja-JP" altLang="en-US"/>
        </a:p>
      </dgm:t>
    </dgm:pt>
    <dgm:pt modelId="{29A54F6E-232D-4A59-A3CF-B41CD6400F95}">
      <dgm:prSet/>
      <dgm:spPr/>
      <dgm:t>
        <a:bodyPr/>
        <a:lstStyle/>
        <a:p>
          <a:r>
            <a:rPr kumimoji="1" lang="en-US" dirty="0"/>
            <a:t>Defining career paths and development plans for data governance professionals to improve retention.</a:t>
          </a:r>
          <a:endParaRPr lang="ja-JP" dirty="0"/>
        </a:p>
      </dgm:t>
    </dgm:pt>
    <dgm:pt modelId="{AF5C5632-4A0F-496E-9F49-0CF65D3F9438}" type="parTrans" cxnId="{616142D2-9976-4A99-AD08-9FCD605A8BBA}">
      <dgm:prSet/>
      <dgm:spPr/>
      <dgm:t>
        <a:bodyPr/>
        <a:lstStyle/>
        <a:p>
          <a:endParaRPr kumimoji="1" lang="ja-JP" altLang="en-US"/>
        </a:p>
      </dgm:t>
    </dgm:pt>
    <dgm:pt modelId="{CE310F96-74AA-499C-8DB7-236AAE2E0363}" type="sibTrans" cxnId="{616142D2-9976-4A99-AD08-9FCD605A8BBA}">
      <dgm:prSet/>
      <dgm:spPr/>
      <dgm:t>
        <a:bodyPr/>
        <a:lstStyle/>
        <a:p>
          <a:endParaRPr kumimoji="1" lang="ja-JP" altLang="en-US"/>
        </a:p>
      </dgm:t>
    </dgm:pt>
    <dgm:pt modelId="{81C02C7D-20BB-4F90-9DAD-5D5E2762B73C}">
      <dgm:prSet/>
      <dgm:spPr/>
      <dgm:t>
        <a:bodyPr/>
        <a:lstStyle/>
        <a:p>
          <a:r>
            <a:rPr kumimoji="1" lang="en-US"/>
            <a:t>Ensuring adequate staffing levels for ongoing data quality monitoring and improvement tasks.</a:t>
          </a:r>
          <a:endParaRPr lang="ja-JP"/>
        </a:p>
      </dgm:t>
    </dgm:pt>
    <dgm:pt modelId="{5781E605-C204-41E0-8FE7-A2D6A38921C3}" type="parTrans" cxnId="{8711850B-F8A6-4C05-B3DA-7F640F5EBFE2}">
      <dgm:prSet/>
      <dgm:spPr/>
      <dgm:t>
        <a:bodyPr/>
        <a:lstStyle/>
        <a:p>
          <a:endParaRPr kumimoji="1" lang="ja-JP" altLang="en-US"/>
        </a:p>
      </dgm:t>
    </dgm:pt>
    <dgm:pt modelId="{97D6934B-A0F0-485E-B02E-33B7FAD09B4F}" type="sibTrans" cxnId="{8711850B-F8A6-4C05-B3DA-7F640F5EBFE2}">
      <dgm:prSet/>
      <dgm:spPr/>
      <dgm:t>
        <a:bodyPr/>
        <a:lstStyle/>
        <a:p>
          <a:endParaRPr kumimoji="1" lang="ja-JP" altLang="en-US"/>
        </a:p>
      </dgm:t>
    </dgm:pt>
    <dgm:pt modelId="{FA52D4AE-D5AA-45AC-AF91-86BEBDA6FE9A}">
      <dgm:prSet/>
      <dgm:spPr/>
      <dgm:t>
        <a:bodyPr/>
        <a:lstStyle/>
        <a:p>
          <a:r>
            <a:rPr kumimoji="1" lang="en-US" dirty="0"/>
            <a:t>Promoting a culture of data quality awareness and accountability across the organization.</a:t>
          </a:r>
          <a:endParaRPr lang="ja-JP" dirty="0"/>
        </a:p>
      </dgm:t>
    </dgm:pt>
    <dgm:pt modelId="{8D6BC219-5D5C-4D08-8689-7F67028C5557}" type="parTrans" cxnId="{86BBBFF9-D29A-47BC-97FB-1DA11812CE5C}">
      <dgm:prSet/>
      <dgm:spPr/>
      <dgm:t>
        <a:bodyPr/>
        <a:lstStyle/>
        <a:p>
          <a:endParaRPr kumimoji="1" lang="ja-JP" altLang="en-US"/>
        </a:p>
      </dgm:t>
    </dgm:pt>
    <dgm:pt modelId="{07EFAE52-A050-4735-ABE8-9CF394955C01}" type="sibTrans" cxnId="{86BBBFF9-D29A-47BC-97FB-1DA11812CE5C}">
      <dgm:prSet/>
      <dgm:spPr/>
      <dgm:t>
        <a:bodyPr/>
        <a:lstStyle/>
        <a:p>
          <a:endParaRPr kumimoji="1" lang="ja-JP" altLang="en-US"/>
        </a:p>
      </dgm:t>
    </dgm:pt>
    <dgm:pt modelId="{5CE26536-35B0-43EF-8338-3F12655D8176}" type="pres">
      <dgm:prSet presAssocID="{3734847C-A635-4213-810E-117F8CD1E8F7}" presName="linear" presStyleCnt="0">
        <dgm:presLayoutVars>
          <dgm:animLvl val="lvl"/>
          <dgm:resizeHandles val="exact"/>
        </dgm:presLayoutVars>
      </dgm:prSet>
      <dgm:spPr/>
    </dgm:pt>
    <dgm:pt modelId="{B947FADD-26C4-4AF7-9E14-4CA85ED6DFB6}" type="pres">
      <dgm:prSet presAssocID="{0B227639-6607-44FE-BC25-62C9C6616451}" presName="parentText" presStyleLbl="node1" presStyleIdx="0" presStyleCnt="2">
        <dgm:presLayoutVars>
          <dgm:chMax val="0"/>
          <dgm:bulletEnabled val="1"/>
        </dgm:presLayoutVars>
      </dgm:prSet>
      <dgm:spPr/>
    </dgm:pt>
    <dgm:pt modelId="{B2A6142C-9EBE-40C3-94A8-2746A4650652}" type="pres">
      <dgm:prSet presAssocID="{0B227639-6607-44FE-BC25-62C9C6616451}" presName="childText" presStyleLbl="revTx" presStyleIdx="0" presStyleCnt="2">
        <dgm:presLayoutVars>
          <dgm:bulletEnabled val="1"/>
        </dgm:presLayoutVars>
      </dgm:prSet>
      <dgm:spPr/>
    </dgm:pt>
    <dgm:pt modelId="{7D3CBBF9-944C-40D2-8F3F-C9E237AF2FC3}" type="pres">
      <dgm:prSet presAssocID="{FE6F77AD-34D4-45D7-B40F-55997EFF37DC}" presName="parentText" presStyleLbl="node1" presStyleIdx="1" presStyleCnt="2">
        <dgm:presLayoutVars>
          <dgm:chMax val="0"/>
          <dgm:bulletEnabled val="1"/>
        </dgm:presLayoutVars>
      </dgm:prSet>
      <dgm:spPr/>
    </dgm:pt>
    <dgm:pt modelId="{A32346BF-5268-4130-9DAA-491532D7D778}" type="pres">
      <dgm:prSet presAssocID="{FE6F77AD-34D4-45D7-B40F-55997EFF37DC}" presName="childText" presStyleLbl="revTx" presStyleIdx="1" presStyleCnt="2">
        <dgm:presLayoutVars>
          <dgm:bulletEnabled val="1"/>
        </dgm:presLayoutVars>
      </dgm:prSet>
      <dgm:spPr/>
    </dgm:pt>
  </dgm:ptLst>
  <dgm:cxnLst>
    <dgm:cxn modelId="{8711850B-F8A6-4C05-B3DA-7F640F5EBFE2}" srcId="{FE6F77AD-34D4-45D7-B40F-55997EFF37DC}" destId="{81C02C7D-20BB-4F90-9DAD-5D5E2762B73C}" srcOrd="3" destOrd="0" parTransId="{5781E605-C204-41E0-8FE7-A2D6A38921C3}" sibTransId="{97D6934B-A0F0-485E-B02E-33B7FAD09B4F}"/>
    <dgm:cxn modelId="{B890C936-D981-4603-B404-CA1D7785C1FD}" srcId="{FE6F77AD-34D4-45D7-B40F-55997EFF37DC}" destId="{79E80F70-425D-4281-9A7C-365F920BFB86}" srcOrd="1" destOrd="0" parTransId="{021F17D0-FB19-411C-BED5-C756E9F776DA}" sibTransId="{B1C72C48-43E8-4E79-B919-995DE61E6FA8}"/>
    <dgm:cxn modelId="{131DB64A-1912-4DC4-A453-FCAEB96653BF}" srcId="{0B227639-6607-44FE-BC25-62C9C6616451}" destId="{78E61CE1-A16E-4FCC-BBFD-B0531D7F2FE3}" srcOrd="1" destOrd="0" parTransId="{AD3EFC54-1373-4082-B0B4-19D60F6E9BC0}" sibTransId="{0ACEFD69-5798-4883-82C0-83857F2B5B63}"/>
    <dgm:cxn modelId="{BFADF16B-1658-48F8-BF31-033206D61D76}" type="presOf" srcId="{79E80F70-425D-4281-9A7C-365F920BFB86}" destId="{A32346BF-5268-4130-9DAA-491532D7D778}" srcOrd="0" destOrd="1" presId="urn:microsoft.com/office/officeart/2005/8/layout/vList2"/>
    <dgm:cxn modelId="{36FE4A73-3B66-4B68-B77E-3005F13AE750}" type="presOf" srcId="{FA52D4AE-D5AA-45AC-AF91-86BEBDA6FE9A}" destId="{A32346BF-5268-4130-9DAA-491532D7D778}" srcOrd="0" destOrd="4" presId="urn:microsoft.com/office/officeart/2005/8/layout/vList2"/>
    <dgm:cxn modelId="{BC5A4578-3184-46FC-924F-B2F7D2AD25A1}" type="presOf" srcId="{29A54F6E-232D-4A59-A3CF-B41CD6400F95}" destId="{A32346BF-5268-4130-9DAA-491532D7D778}" srcOrd="0" destOrd="2" presId="urn:microsoft.com/office/officeart/2005/8/layout/vList2"/>
    <dgm:cxn modelId="{9A610E81-A51D-4E1E-8E09-02DDBB51731C}" srcId="{FE6F77AD-34D4-45D7-B40F-55997EFF37DC}" destId="{7DF6B968-EF75-4930-A5E0-4A2F0C782728}" srcOrd="0" destOrd="0" parTransId="{8A900DCA-17C8-42EF-8CAD-E7F18A5494E0}" sibTransId="{0F969A0C-1279-49EA-A26E-5ABF3A49ED77}"/>
    <dgm:cxn modelId="{86C4FB90-B6CB-49F4-846A-E0507C15E2A9}" type="presOf" srcId="{2CA21125-5C6D-4DF0-B2E4-232D713002C3}" destId="{B2A6142C-9EBE-40C3-94A8-2746A4650652}" srcOrd="0" destOrd="3" presId="urn:microsoft.com/office/officeart/2005/8/layout/vList2"/>
    <dgm:cxn modelId="{6A53D798-CC3B-4BF7-9064-3E6EE1FF694E}" type="presOf" srcId="{FE6F77AD-34D4-45D7-B40F-55997EFF37DC}" destId="{7D3CBBF9-944C-40D2-8F3F-C9E237AF2FC3}" srcOrd="0" destOrd="0" presId="urn:microsoft.com/office/officeart/2005/8/layout/vList2"/>
    <dgm:cxn modelId="{BC0E4C9F-6FC5-4985-AB99-5326300C53EF}" type="presOf" srcId="{78E61CE1-A16E-4FCC-BBFD-B0531D7F2FE3}" destId="{B2A6142C-9EBE-40C3-94A8-2746A4650652}" srcOrd="0" destOrd="1" presId="urn:microsoft.com/office/officeart/2005/8/layout/vList2"/>
    <dgm:cxn modelId="{D93235AC-2768-4F13-AA4F-35C301B098C9}" type="presOf" srcId="{0B16F124-DC8B-47EA-BF9E-A7274AC16832}" destId="{B2A6142C-9EBE-40C3-94A8-2746A4650652}" srcOrd="0" destOrd="2" presId="urn:microsoft.com/office/officeart/2005/8/layout/vList2"/>
    <dgm:cxn modelId="{E8075ABC-99B5-4FF1-AB58-5BE428F063CB}" srcId="{0B227639-6607-44FE-BC25-62C9C6616451}" destId="{B3CFC9B1-D964-4A83-861E-398A8E68AD80}" srcOrd="4" destOrd="0" parTransId="{3D73D8E4-86C7-44CB-A785-012A56E22006}" sibTransId="{A5E6E7FD-3A9A-4234-9CC1-0F535760B4B6}"/>
    <dgm:cxn modelId="{C640B8C1-AFEF-4EE8-9AF2-886879BA0E98}" type="presOf" srcId="{81C02C7D-20BB-4F90-9DAD-5D5E2762B73C}" destId="{A32346BF-5268-4130-9DAA-491532D7D778}" srcOrd="0" destOrd="3" presId="urn:microsoft.com/office/officeart/2005/8/layout/vList2"/>
    <dgm:cxn modelId="{4FDF75C2-7E1A-4C5E-AF1E-20963BC99B6F}" type="presOf" srcId="{B3CFC9B1-D964-4A83-861E-398A8E68AD80}" destId="{B2A6142C-9EBE-40C3-94A8-2746A4650652}" srcOrd="0" destOrd="4" presId="urn:microsoft.com/office/officeart/2005/8/layout/vList2"/>
    <dgm:cxn modelId="{29F971C3-2073-46CD-8720-AE18848393F3}" srcId="{3734847C-A635-4213-810E-117F8CD1E8F7}" destId="{FE6F77AD-34D4-45D7-B40F-55997EFF37DC}" srcOrd="1" destOrd="0" parTransId="{CDCABB0E-A405-4BCB-BB44-B72AAE1DDA81}" sibTransId="{DB221066-220C-4041-83F2-1F61D6396215}"/>
    <dgm:cxn modelId="{55603FC8-ED84-4995-9A21-9CF8D037E938}" srcId="{3734847C-A635-4213-810E-117F8CD1E8F7}" destId="{0B227639-6607-44FE-BC25-62C9C6616451}" srcOrd="0" destOrd="0" parTransId="{5F756ECF-B355-4212-9EC4-6BF0367765AC}" sibTransId="{A058103F-9039-4DCA-A63F-8B60207CEAF7}"/>
    <dgm:cxn modelId="{C03692CE-8F0A-4825-A0F8-3AF43AB85F85}" type="presOf" srcId="{7DF6B968-EF75-4930-A5E0-4A2F0C782728}" destId="{A32346BF-5268-4130-9DAA-491532D7D778}" srcOrd="0" destOrd="0" presId="urn:microsoft.com/office/officeart/2005/8/layout/vList2"/>
    <dgm:cxn modelId="{616142D2-9976-4A99-AD08-9FCD605A8BBA}" srcId="{FE6F77AD-34D4-45D7-B40F-55997EFF37DC}" destId="{29A54F6E-232D-4A59-A3CF-B41CD6400F95}" srcOrd="2" destOrd="0" parTransId="{AF5C5632-4A0F-496E-9F49-0CF65D3F9438}" sibTransId="{CE310F96-74AA-499C-8DB7-236AAE2E0363}"/>
    <dgm:cxn modelId="{CAF4EDD6-A00F-466D-9AC6-BF9176A3CBD3}" srcId="{0B227639-6607-44FE-BC25-62C9C6616451}" destId="{AFBB73A2-A1FF-4977-8EF3-4BBDC5F76FA2}" srcOrd="0" destOrd="0" parTransId="{9EEB3022-23D1-4233-B205-FB42BBBD5875}" sibTransId="{F18C0754-517E-4B9C-811E-DD17272E6FC7}"/>
    <dgm:cxn modelId="{5AD934D8-6B34-42AF-B9DF-9322BAC5F148}" type="presOf" srcId="{3734847C-A635-4213-810E-117F8CD1E8F7}" destId="{5CE26536-35B0-43EF-8338-3F12655D8176}" srcOrd="0" destOrd="0" presId="urn:microsoft.com/office/officeart/2005/8/layout/vList2"/>
    <dgm:cxn modelId="{B16D30EB-8A57-4CBA-B1F8-82CC8D056C8C}" srcId="{0B227639-6607-44FE-BC25-62C9C6616451}" destId="{0B16F124-DC8B-47EA-BF9E-A7274AC16832}" srcOrd="2" destOrd="0" parTransId="{7328C2C2-095F-43A2-9E9C-E7498C5A0227}" sibTransId="{E6A90A0F-0C66-42FA-9A31-BC4B1A45F4DA}"/>
    <dgm:cxn modelId="{7C6005ED-30A1-40BB-8316-9C2D89F61261}" type="presOf" srcId="{AFBB73A2-A1FF-4977-8EF3-4BBDC5F76FA2}" destId="{B2A6142C-9EBE-40C3-94A8-2746A4650652}" srcOrd="0" destOrd="0" presId="urn:microsoft.com/office/officeart/2005/8/layout/vList2"/>
    <dgm:cxn modelId="{524728F6-44E2-4984-8FFE-E2938E153DC9}" srcId="{0B227639-6607-44FE-BC25-62C9C6616451}" destId="{2CA21125-5C6D-4DF0-B2E4-232D713002C3}" srcOrd="3" destOrd="0" parTransId="{436076CB-35DA-4265-9305-F0F1911ECA5C}" sibTransId="{7E0DCCC2-1766-4EBC-94B6-3A1B4716D779}"/>
    <dgm:cxn modelId="{82CA44F9-7754-4533-B771-C34958856550}" type="presOf" srcId="{0B227639-6607-44FE-BC25-62C9C6616451}" destId="{B947FADD-26C4-4AF7-9E14-4CA85ED6DFB6}" srcOrd="0" destOrd="0" presId="urn:microsoft.com/office/officeart/2005/8/layout/vList2"/>
    <dgm:cxn modelId="{86BBBFF9-D29A-47BC-97FB-1DA11812CE5C}" srcId="{FE6F77AD-34D4-45D7-B40F-55997EFF37DC}" destId="{FA52D4AE-D5AA-45AC-AF91-86BEBDA6FE9A}" srcOrd="4" destOrd="0" parTransId="{8D6BC219-5D5C-4D08-8689-7F67028C5557}" sibTransId="{07EFAE52-A050-4735-ABE8-9CF394955C01}"/>
    <dgm:cxn modelId="{C2E93E70-70F4-47D8-A569-3660348D519F}" type="presParOf" srcId="{5CE26536-35B0-43EF-8338-3F12655D8176}" destId="{B947FADD-26C4-4AF7-9E14-4CA85ED6DFB6}" srcOrd="0" destOrd="0" presId="urn:microsoft.com/office/officeart/2005/8/layout/vList2"/>
    <dgm:cxn modelId="{3E0D873C-3A98-4DFF-8847-905AE832DBFC}" type="presParOf" srcId="{5CE26536-35B0-43EF-8338-3F12655D8176}" destId="{B2A6142C-9EBE-40C3-94A8-2746A4650652}" srcOrd="1" destOrd="0" presId="urn:microsoft.com/office/officeart/2005/8/layout/vList2"/>
    <dgm:cxn modelId="{F5B63553-80A3-452F-B8A2-6B75C0E7677F}" type="presParOf" srcId="{5CE26536-35B0-43EF-8338-3F12655D8176}" destId="{7D3CBBF9-944C-40D2-8F3F-C9E237AF2FC3}" srcOrd="2" destOrd="0" presId="urn:microsoft.com/office/officeart/2005/8/layout/vList2"/>
    <dgm:cxn modelId="{97E79E17-3760-4F08-9655-7BFDCC812DC6}" type="presParOf" srcId="{5CE26536-35B0-43EF-8338-3F12655D8176}" destId="{A32346BF-5268-4130-9DAA-491532D7D77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FFF7F8-A918-4CC9-BC9C-9E47DCA90B3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F774CA55-E9A1-4E3F-9E71-C092194107C0}">
      <dgm:prSet phldrT="[テキスト]"/>
      <dgm:spPr/>
      <dgm:t>
        <a:bodyPr/>
        <a:lstStyle/>
        <a:p>
          <a:r>
            <a:rPr kumimoji="1" lang="en-US" altLang="ja-JP" dirty="0"/>
            <a:t>Knowledge</a:t>
          </a:r>
          <a:endParaRPr kumimoji="1" lang="ja-JP" altLang="en-US" dirty="0"/>
        </a:p>
      </dgm:t>
    </dgm:pt>
    <dgm:pt modelId="{0B55E874-1DEB-4082-89D6-F5244BF83307}" type="parTrans" cxnId="{65058EC1-C137-4E02-8C23-80897C9207E5}">
      <dgm:prSet/>
      <dgm:spPr/>
      <dgm:t>
        <a:bodyPr/>
        <a:lstStyle/>
        <a:p>
          <a:endParaRPr kumimoji="1" lang="ja-JP" altLang="en-US"/>
        </a:p>
      </dgm:t>
    </dgm:pt>
    <dgm:pt modelId="{6946CA2B-85A1-4890-8A5A-CB0D09AD5294}" type="sibTrans" cxnId="{65058EC1-C137-4E02-8C23-80897C9207E5}">
      <dgm:prSet/>
      <dgm:spPr/>
      <dgm:t>
        <a:bodyPr/>
        <a:lstStyle/>
        <a:p>
          <a:endParaRPr kumimoji="1" lang="ja-JP" altLang="en-US"/>
        </a:p>
      </dgm:t>
    </dgm:pt>
    <dgm:pt modelId="{E7BE4ED6-B910-4F93-9AB1-2C710D306188}">
      <dgm:prSet phldrT="[テキスト]"/>
      <dgm:spPr/>
      <dgm:t>
        <a:bodyPr/>
        <a:lstStyle/>
        <a:p>
          <a:r>
            <a:rPr kumimoji="1" lang="en-US" altLang="ja-JP" dirty="0"/>
            <a:t>Experience</a:t>
          </a:r>
          <a:endParaRPr kumimoji="1" lang="ja-JP" altLang="en-US" dirty="0"/>
        </a:p>
      </dgm:t>
    </dgm:pt>
    <dgm:pt modelId="{105E73C2-E4FD-4726-ACC9-B5E134104FAA}" type="parTrans" cxnId="{C52F98D2-07AC-4880-801E-C1DA947FAD56}">
      <dgm:prSet/>
      <dgm:spPr/>
      <dgm:t>
        <a:bodyPr/>
        <a:lstStyle/>
        <a:p>
          <a:endParaRPr kumimoji="1" lang="ja-JP" altLang="en-US"/>
        </a:p>
      </dgm:t>
    </dgm:pt>
    <dgm:pt modelId="{5D28B2BD-6C1D-48B0-97A4-5AD9357B26A9}" type="sibTrans" cxnId="{C52F98D2-07AC-4880-801E-C1DA947FAD56}">
      <dgm:prSet/>
      <dgm:spPr/>
      <dgm:t>
        <a:bodyPr/>
        <a:lstStyle/>
        <a:p>
          <a:endParaRPr kumimoji="1" lang="ja-JP" altLang="en-US"/>
        </a:p>
      </dgm:t>
    </dgm:pt>
    <dgm:pt modelId="{FF4FE90E-8BA5-4D7E-A3CD-4C446426ADAC}">
      <dgm:prSet phldrT="[テキスト]"/>
      <dgm:spPr/>
      <dgm:t>
        <a:bodyPr/>
        <a:lstStyle/>
        <a:p>
          <a:r>
            <a:rPr kumimoji="1" lang="en-US" altLang="ja-JP" dirty="0"/>
            <a:t>Inspiring</a:t>
          </a:r>
          <a:endParaRPr kumimoji="1" lang="ja-JP" altLang="en-US" dirty="0"/>
        </a:p>
      </dgm:t>
    </dgm:pt>
    <dgm:pt modelId="{13F471F7-B3E1-4564-81FE-160F6194E6F8}" type="parTrans" cxnId="{2565B3A1-6652-40C6-934D-5DFDB109E58F}">
      <dgm:prSet/>
      <dgm:spPr/>
      <dgm:t>
        <a:bodyPr/>
        <a:lstStyle/>
        <a:p>
          <a:endParaRPr kumimoji="1" lang="ja-JP" altLang="en-US"/>
        </a:p>
      </dgm:t>
    </dgm:pt>
    <dgm:pt modelId="{AC33FE6F-20A3-4DEB-8386-CFD06BAD5D2F}" type="sibTrans" cxnId="{2565B3A1-6652-40C6-934D-5DFDB109E58F}">
      <dgm:prSet/>
      <dgm:spPr/>
      <dgm:t>
        <a:bodyPr/>
        <a:lstStyle/>
        <a:p>
          <a:endParaRPr kumimoji="1" lang="ja-JP" altLang="en-US"/>
        </a:p>
      </dgm:t>
    </dgm:pt>
    <dgm:pt modelId="{53AB1EA2-FFA0-4B30-88E9-AC1F481AC38E}">
      <dgm:prSet phldrT="[テキスト]"/>
      <dgm:spPr/>
      <dgm:t>
        <a:bodyPr/>
        <a:lstStyle/>
        <a:p>
          <a:r>
            <a:rPr kumimoji="1" lang="en-US" altLang="ja-JP" dirty="0"/>
            <a:t>Action</a:t>
          </a:r>
          <a:endParaRPr kumimoji="1" lang="ja-JP" altLang="en-US" dirty="0"/>
        </a:p>
      </dgm:t>
    </dgm:pt>
    <dgm:pt modelId="{0596393E-B3FD-49EE-9B3B-5D42BB069CF5}" type="parTrans" cxnId="{33807147-E482-4F45-857F-C71FA0D9C198}">
      <dgm:prSet/>
      <dgm:spPr/>
      <dgm:t>
        <a:bodyPr/>
        <a:lstStyle/>
        <a:p>
          <a:endParaRPr kumimoji="1" lang="ja-JP" altLang="en-US"/>
        </a:p>
      </dgm:t>
    </dgm:pt>
    <dgm:pt modelId="{7BB18720-1B19-42D7-A76E-31A61C6EC8F0}" type="sibTrans" cxnId="{33807147-E482-4F45-857F-C71FA0D9C198}">
      <dgm:prSet/>
      <dgm:spPr/>
      <dgm:t>
        <a:bodyPr/>
        <a:lstStyle/>
        <a:p>
          <a:endParaRPr kumimoji="1" lang="ja-JP" altLang="en-US"/>
        </a:p>
      </dgm:t>
    </dgm:pt>
    <dgm:pt modelId="{2A42B28D-1D17-46E2-9D6E-B4D2A6EB8FEE}" type="pres">
      <dgm:prSet presAssocID="{73FFF7F8-A918-4CC9-BC9C-9E47DCA90B3A}" presName="cycle" presStyleCnt="0">
        <dgm:presLayoutVars>
          <dgm:dir/>
          <dgm:resizeHandles val="exact"/>
        </dgm:presLayoutVars>
      </dgm:prSet>
      <dgm:spPr/>
    </dgm:pt>
    <dgm:pt modelId="{AEADFFCC-2999-43B0-A728-2FD8B6A72CE6}" type="pres">
      <dgm:prSet presAssocID="{F774CA55-E9A1-4E3F-9E71-C092194107C0}" presName="dummy" presStyleCnt="0"/>
      <dgm:spPr/>
    </dgm:pt>
    <dgm:pt modelId="{AF0D371E-BFE7-492A-A93A-ACC4CF6A815A}" type="pres">
      <dgm:prSet presAssocID="{F774CA55-E9A1-4E3F-9E71-C092194107C0}" presName="node" presStyleLbl="revTx" presStyleIdx="0" presStyleCnt="4">
        <dgm:presLayoutVars>
          <dgm:bulletEnabled val="1"/>
        </dgm:presLayoutVars>
      </dgm:prSet>
      <dgm:spPr/>
    </dgm:pt>
    <dgm:pt modelId="{C4F9CCD2-2FF1-40E8-9B18-6FECD11D96DA}" type="pres">
      <dgm:prSet presAssocID="{6946CA2B-85A1-4890-8A5A-CB0D09AD5294}" presName="sibTrans" presStyleLbl="node1" presStyleIdx="0" presStyleCnt="4"/>
      <dgm:spPr/>
    </dgm:pt>
    <dgm:pt modelId="{EF05A3DF-3F0B-45A0-B8CE-5500F60458ED}" type="pres">
      <dgm:prSet presAssocID="{E7BE4ED6-B910-4F93-9AB1-2C710D306188}" presName="dummy" presStyleCnt="0"/>
      <dgm:spPr/>
    </dgm:pt>
    <dgm:pt modelId="{9D01405B-5AD0-4F41-980C-41390F4029B5}" type="pres">
      <dgm:prSet presAssocID="{E7BE4ED6-B910-4F93-9AB1-2C710D306188}" presName="node" presStyleLbl="revTx" presStyleIdx="1" presStyleCnt="4">
        <dgm:presLayoutVars>
          <dgm:bulletEnabled val="1"/>
        </dgm:presLayoutVars>
      </dgm:prSet>
      <dgm:spPr/>
    </dgm:pt>
    <dgm:pt modelId="{1CCE8889-A249-4013-85F2-24DE694FA02B}" type="pres">
      <dgm:prSet presAssocID="{5D28B2BD-6C1D-48B0-97A4-5AD9357B26A9}" presName="sibTrans" presStyleLbl="node1" presStyleIdx="1" presStyleCnt="4"/>
      <dgm:spPr/>
    </dgm:pt>
    <dgm:pt modelId="{DD453FDB-BBAB-4499-BF00-067FDB0A1B30}" type="pres">
      <dgm:prSet presAssocID="{FF4FE90E-8BA5-4D7E-A3CD-4C446426ADAC}" presName="dummy" presStyleCnt="0"/>
      <dgm:spPr/>
    </dgm:pt>
    <dgm:pt modelId="{49FCD1BB-1B90-43AF-92B5-17C6DB497AAA}" type="pres">
      <dgm:prSet presAssocID="{FF4FE90E-8BA5-4D7E-A3CD-4C446426ADAC}" presName="node" presStyleLbl="revTx" presStyleIdx="2" presStyleCnt="4">
        <dgm:presLayoutVars>
          <dgm:bulletEnabled val="1"/>
        </dgm:presLayoutVars>
      </dgm:prSet>
      <dgm:spPr/>
    </dgm:pt>
    <dgm:pt modelId="{D0004D50-D9B4-4ADD-BA1D-88E7114E2D27}" type="pres">
      <dgm:prSet presAssocID="{AC33FE6F-20A3-4DEB-8386-CFD06BAD5D2F}" presName="sibTrans" presStyleLbl="node1" presStyleIdx="2" presStyleCnt="4"/>
      <dgm:spPr/>
    </dgm:pt>
    <dgm:pt modelId="{79A8E291-608C-410D-B3D0-ED2D3CA1F9DC}" type="pres">
      <dgm:prSet presAssocID="{53AB1EA2-FFA0-4B30-88E9-AC1F481AC38E}" presName="dummy" presStyleCnt="0"/>
      <dgm:spPr/>
    </dgm:pt>
    <dgm:pt modelId="{0F8B8C15-22B1-4AAD-83FC-1BD9F2B04A23}" type="pres">
      <dgm:prSet presAssocID="{53AB1EA2-FFA0-4B30-88E9-AC1F481AC38E}" presName="node" presStyleLbl="revTx" presStyleIdx="3" presStyleCnt="4">
        <dgm:presLayoutVars>
          <dgm:bulletEnabled val="1"/>
        </dgm:presLayoutVars>
      </dgm:prSet>
      <dgm:spPr/>
    </dgm:pt>
    <dgm:pt modelId="{3E24FBF3-ED17-4A12-ADF5-AF69DD64D405}" type="pres">
      <dgm:prSet presAssocID="{7BB18720-1B19-42D7-A76E-31A61C6EC8F0}" presName="sibTrans" presStyleLbl="node1" presStyleIdx="3" presStyleCnt="4"/>
      <dgm:spPr/>
    </dgm:pt>
  </dgm:ptLst>
  <dgm:cxnLst>
    <dgm:cxn modelId="{37923820-8B39-4105-87E2-2422C63F0931}" type="presOf" srcId="{73FFF7F8-A918-4CC9-BC9C-9E47DCA90B3A}" destId="{2A42B28D-1D17-46E2-9D6E-B4D2A6EB8FEE}" srcOrd="0" destOrd="0" presId="urn:microsoft.com/office/officeart/2005/8/layout/cycle1"/>
    <dgm:cxn modelId="{4A91E225-D8AF-4AB0-8FEA-763512739F77}" type="presOf" srcId="{53AB1EA2-FFA0-4B30-88E9-AC1F481AC38E}" destId="{0F8B8C15-22B1-4AAD-83FC-1BD9F2B04A23}" srcOrd="0" destOrd="0" presId="urn:microsoft.com/office/officeart/2005/8/layout/cycle1"/>
    <dgm:cxn modelId="{6971F53B-9860-48A5-B8B5-D06995AD879E}" type="presOf" srcId="{AC33FE6F-20A3-4DEB-8386-CFD06BAD5D2F}" destId="{D0004D50-D9B4-4ADD-BA1D-88E7114E2D27}" srcOrd="0" destOrd="0" presId="urn:microsoft.com/office/officeart/2005/8/layout/cycle1"/>
    <dgm:cxn modelId="{EFFD2C66-C7C8-4487-A766-BCF6B420812B}" type="presOf" srcId="{5D28B2BD-6C1D-48B0-97A4-5AD9357B26A9}" destId="{1CCE8889-A249-4013-85F2-24DE694FA02B}" srcOrd="0" destOrd="0" presId="urn:microsoft.com/office/officeart/2005/8/layout/cycle1"/>
    <dgm:cxn modelId="{33807147-E482-4F45-857F-C71FA0D9C198}" srcId="{73FFF7F8-A918-4CC9-BC9C-9E47DCA90B3A}" destId="{53AB1EA2-FFA0-4B30-88E9-AC1F481AC38E}" srcOrd="3" destOrd="0" parTransId="{0596393E-B3FD-49EE-9B3B-5D42BB069CF5}" sibTransId="{7BB18720-1B19-42D7-A76E-31A61C6EC8F0}"/>
    <dgm:cxn modelId="{26E2096C-2B78-4454-AFB5-C49EB991D862}" type="presOf" srcId="{E7BE4ED6-B910-4F93-9AB1-2C710D306188}" destId="{9D01405B-5AD0-4F41-980C-41390F4029B5}" srcOrd="0" destOrd="0" presId="urn:microsoft.com/office/officeart/2005/8/layout/cycle1"/>
    <dgm:cxn modelId="{64F48C6E-D72D-4C55-A43B-B6B2803D5E87}" type="presOf" srcId="{F774CA55-E9A1-4E3F-9E71-C092194107C0}" destId="{AF0D371E-BFE7-492A-A93A-ACC4CF6A815A}" srcOrd="0" destOrd="0" presId="urn:microsoft.com/office/officeart/2005/8/layout/cycle1"/>
    <dgm:cxn modelId="{F3AC2E55-87E8-4576-BA72-CF21BD309C6B}" type="presOf" srcId="{6946CA2B-85A1-4890-8A5A-CB0D09AD5294}" destId="{C4F9CCD2-2FF1-40E8-9B18-6FECD11D96DA}" srcOrd="0" destOrd="0" presId="urn:microsoft.com/office/officeart/2005/8/layout/cycle1"/>
    <dgm:cxn modelId="{2565B3A1-6652-40C6-934D-5DFDB109E58F}" srcId="{73FFF7F8-A918-4CC9-BC9C-9E47DCA90B3A}" destId="{FF4FE90E-8BA5-4D7E-A3CD-4C446426ADAC}" srcOrd="2" destOrd="0" parTransId="{13F471F7-B3E1-4564-81FE-160F6194E6F8}" sibTransId="{AC33FE6F-20A3-4DEB-8386-CFD06BAD5D2F}"/>
    <dgm:cxn modelId="{FD2B96B8-AC14-46DD-8489-928E967D899D}" type="presOf" srcId="{FF4FE90E-8BA5-4D7E-A3CD-4C446426ADAC}" destId="{49FCD1BB-1B90-43AF-92B5-17C6DB497AAA}" srcOrd="0" destOrd="0" presId="urn:microsoft.com/office/officeart/2005/8/layout/cycle1"/>
    <dgm:cxn modelId="{65058EC1-C137-4E02-8C23-80897C9207E5}" srcId="{73FFF7F8-A918-4CC9-BC9C-9E47DCA90B3A}" destId="{F774CA55-E9A1-4E3F-9E71-C092194107C0}" srcOrd="0" destOrd="0" parTransId="{0B55E874-1DEB-4082-89D6-F5244BF83307}" sibTransId="{6946CA2B-85A1-4890-8A5A-CB0D09AD5294}"/>
    <dgm:cxn modelId="{C52F98D2-07AC-4880-801E-C1DA947FAD56}" srcId="{73FFF7F8-A918-4CC9-BC9C-9E47DCA90B3A}" destId="{E7BE4ED6-B910-4F93-9AB1-2C710D306188}" srcOrd="1" destOrd="0" parTransId="{105E73C2-E4FD-4726-ACC9-B5E134104FAA}" sibTransId="{5D28B2BD-6C1D-48B0-97A4-5AD9357B26A9}"/>
    <dgm:cxn modelId="{A6D27CF9-EDF9-4910-BE5C-8A4F8D6AE2B5}" type="presOf" srcId="{7BB18720-1B19-42D7-A76E-31A61C6EC8F0}" destId="{3E24FBF3-ED17-4A12-ADF5-AF69DD64D405}" srcOrd="0" destOrd="0" presId="urn:microsoft.com/office/officeart/2005/8/layout/cycle1"/>
    <dgm:cxn modelId="{E67E5B73-BCF7-4132-9490-E81F3C1D44F9}" type="presParOf" srcId="{2A42B28D-1D17-46E2-9D6E-B4D2A6EB8FEE}" destId="{AEADFFCC-2999-43B0-A728-2FD8B6A72CE6}" srcOrd="0" destOrd="0" presId="urn:microsoft.com/office/officeart/2005/8/layout/cycle1"/>
    <dgm:cxn modelId="{E2AA2BF5-BC5D-4A32-838C-CF6A5371A40C}" type="presParOf" srcId="{2A42B28D-1D17-46E2-9D6E-B4D2A6EB8FEE}" destId="{AF0D371E-BFE7-492A-A93A-ACC4CF6A815A}" srcOrd="1" destOrd="0" presId="urn:microsoft.com/office/officeart/2005/8/layout/cycle1"/>
    <dgm:cxn modelId="{97DA7197-DB98-408C-9E4F-8591F858B87E}" type="presParOf" srcId="{2A42B28D-1D17-46E2-9D6E-B4D2A6EB8FEE}" destId="{C4F9CCD2-2FF1-40E8-9B18-6FECD11D96DA}" srcOrd="2" destOrd="0" presId="urn:microsoft.com/office/officeart/2005/8/layout/cycle1"/>
    <dgm:cxn modelId="{5A5EC8BF-840C-400C-85E2-083CEFA79BBB}" type="presParOf" srcId="{2A42B28D-1D17-46E2-9D6E-B4D2A6EB8FEE}" destId="{EF05A3DF-3F0B-45A0-B8CE-5500F60458ED}" srcOrd="3" destOrd="0" presId="urn:microsoft.com/office/officeart/2005/8/layout/cycle1"/>
    <dgm:cxn modelId="{2458460A-6683-47F2-9356-46F2D4C80485}" type="presParOf" srcId="{2A42B28D-1D17-46E2-9D6E-B4D2A6EB8FEE}" destId="{9D01405B-5AD0-4F41-980C-41390F4029B5}" srcOrd="4" destOrd="0" presId="urn:microsoft.com/office/officeart/2005/8/layout/cycle1"/>
    <dgm:cxn modelId="{48B6BFB7-45C8-4BC3-927F-61D2FAFCC81E}" type="presParOf" srcId="{2A42B28D-1D17-46E2-9D6E-B4D2A6EB8FEE}" destId="{1CCE8889-A249-4013-85F2-24DE694FA02B}" srcOrd="5" destOrd="0" presId="urn:microsoft.com/office/officeart/2005/8/layout/cycle1"/>
    <dgm:cxn modelId="{1C68CF4A-3081-4EAA-8201-9A499649647C}" type="presParOf" srcId="{2A42B28D-1D17-46E2-9D6E-B4D2A6EB8FEE}" destId="{DD453FDB-BBAB-4499-BF00-067FDB0A1B30}" srcOrd="6" destOrd="0" presId="urn:microsoft.com/office/officeart/2005/8/layout/cycle1"/>
    <dgm:cxn modelId="{34284B9A-5930-45C1-8DDB-61F0BF1F72C0}" type="presParOf" srcId="{2A42B28D-1D17-46E2-9D6E-B4D2A6EB8FEE}" destId="{49FCD1BB-1B90-43AF-92B5-17C6DB497AAA}" srcOrd="7" destOrd="0" presId="urn:microsoft.com/office/officeart/2005/8/layout/cycle1"/>
    <dgm:cxn modelId="{A48C2450-7C06-4A52-8AE9-C2258336A308}" type="presParOf" srcId="{2A42B28D-1D17-46E2-9D6E-B4D2A6EB8FEE}" destId="{D0004D50-D9B4-4ADD-BA1D-88E7114E2D27}" srcOrd="8" destOrd="0" presId="urn:microsoft.com/office/officeart/2005/8/layout/cycle1"/>
    <dgm:cxn modelId="{AC387139-1641-4DB4-8DBF-425938F7688E}" type="presParOf" srcId="{2A42B28D-1D17-46E2-9D6E-B4D2A6EB8FEE}" destId="{79A8E291-608C-410D-B3D0-ED2D3CA1F9DC}" srcOrd="9" destOrd="0" presId="urn:microsoft.com/office/officeart/2005/8/layout/cycle1"/>
    <dgm:cxn modelId="{512458A6-B51D-4456-9086-E7146639A7C8}" type="presParOf" srcId="{2A42B28D-1D17-46E2-9D6E-B4D2A6EB8FEE}" destId="{0F8B8C15-22B1-4AAD-83FC-1BD9F2B04A23}" srcOrd="10" destOrd="0" presId="urn:microsoft.com/office/officeart/2005/8/layout/cycle1"/>
    <dgm:cxn modelId="{E5BADB42-D949-4E7A-895B-81F03F6CC9FB}" type="presParOf" srcId="{2A42B28D-1D17-46E2-9D6E-B4D2A6EB8FEE}" destId="{3E24FBF3-ED17-4A12-ADF5-AF69DD64D40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EF04E1-B98B-48EE-A852-9A5B6CF3C9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FB446B4-5BD9-409E-B66B-903CEE34C277}">
      <dgm:prSet/>
      <dgm:spPr/>
      <dgm:t>
        <a:bodyPr/>
        <a:lstStyle/>
        <a:p>
          <a:r>
            <a:rPr kumimoji="1" lang="en-US" dirty="0"/>
            <a:t>Inherent data quality characteristics</a:t>
          </a:r>
          <a:endParaRPr lang="ja-JP" dirty="0"/>
        </a:p>
      </dgm:t>
    </dgm:pt>
    <dgm:pt modelId="{774FF630-A4CB-4F8F-9313-460E5DE5C3A9}" type="parTrans" cxnId="{6634DC88-0200-4613-A2EC-76B1CBBDEEB8}">
      <dgm:prSet/>
      <dgm:spPr/>
      <dgm:t>
        <a:bodyPr/>
        <a:lstStyle/>
        <a:p>
          <a:endParaRPr kumimoji="1" lang="ja-JP" altLang="en-US"/>
        </a:p>
      </dgm:t>
    </dgm:pt>
    <dgm:pt modelId="{57BFD70A-1D64-4F29-85E2-237C67A4AF0F}" type="sibTrans" cxnId="{6634DC88-0200-4613-A2EC-76B1CBBDEEB8}">
      <dgm:prSet/>
      <dgm:spPr/>
      <dgm:t>
        <a:bodyPr/>
        <a:lstStyle/>
        <a:p>
          <a:endParaRPr kumimoji="1" lang="ja-JP" altLang="en-US"/>
        </a:p>
      </dgm:t>
    </dgm:pt>
    <dgm:pt modelId="{6C674AA3-010C-460D-A9BD-7A4687F8B101}">
      <dgm:prSet/>
      <dgm:spPr/>
      <dgm:t>
        <a:bodyPr/>
        <a:lstStyle/>
        <a:p>
          <a:r>
            <a:rPr kumimoji="1" lang="en-US" dirty="0"/>
            <a:t>Accuracy</a:t>
          </a:r>
          <a:endParaRPr lang="ja-JP" dirty="0"/>
        </a:p>
      </dgm:t>
    </dgm:pt>
    <dgm:pt modelId="{31C88B22-C3A4-4209-A1E5-43B6ECF4CE5D}" type="parTrans" cxnId="{D9B3BB57-AA9F-4409-99A5-AAEE688543A9}">
      <dgm:prSet/>
      <dgm:spPr/>
      <dgm:t>
        <a:bodyPr/>
        <a:lstStyle/>
        <a:p>
          <a:endParaRPr kumimoji="1" lang="ja-JP" altLang="en-US"/>
        </a:p>
      </dgm:t>
    </dgm:pt>
    <dgm:pt modelId="{2BDA38B0-9AAF-4FDF-80AE-E0AFB8F8CD3A}" type="sibTrans" cxnId="{D9B3BB57-AA9F-4409-99A5-AAEE688543A9}">
      <dgm:prSet/>
      <dgm:spPr/>
      <dgm:t>
        <a:bodyPr/>
        <a:lstStyle/>
        <a:p>
          <a:endParaRPr kumimoji="1" lang="ja-JP" altLang="en-US"/>
        </a:p>
      </dgm:t>
    </dgm:pt>
    <dgm:pt modelId="{90320EDA-33EE-4131-B5D6-CE07E1CD1194}">
      <dgm:prSet/>
      <dgm:spPr/>
      <dgm:t>
        <a:bodyPr/>
        <a:lstStyle/>
        <a:p>
          <a:r>
            <a:rPr kumimoji="1" lang="en-US" dirty="0"/>
            <a:t>Completeness</a:t>
          </a:r>
          <a:endParaRPr lang="ja-JP" dirty="0"/>
        </a:p>
      </dgm:t>
    </dgm:pt>
    <dgm:pt modelId="{AFA115C4-6215-496F-B085-21AC83E3ADE9}" type="parTrans" cxnId="{DCD2B8D3-49F2-479B-93E6-90E246995F5E}">
      <dgm:prSet/>
      <dgm:spPr/>
      <dgm:t>
        <a:bodyPr/>
        <a:lstStyle/>
        <a:p>
          <a:endParaRPr kumimoji="1" lang="ja-JP" altLang="en-US"/>
        </a:p>
      </dgm:t>
    </dgm:pt>
    <dgm:pt modelId="{ECE255FA-7B1E-41BA-8A14-FF45DCDD7B54}" type="sibTrans" cxnId="{DCD2B8D3-49F2-479B-93E6-90E246995F5E}">
      <dgm:prSet/>
      <dgm:spPr/>
      <dgm:t>
        <a:bodyPr/>
        <a:lstStyle/>
        <a:p>
          <a:endParaRPr kumimoji="1" lang="ja-JP" altLang="en-US"/>
        </a:p>
      </dgm:t>
    </dgm:pt>
    <dgm:pt modelId="{2AD3AF6B-4D79-450A-A1BE-CC9AC9D509E2}">
      <dgm:prSet/>
      <dgm:spPr/>
      <dgm:t>
        <a:bodyPr/>
        <a:lstStyle/>
        <a:p>
          <a:r>
            <a:rPr kumimoji="1" lang="en-US" dirty="0"/>
            <a:t>Consistency</a:t>
          </a:r>
          <a:endParaRPr lang="ja-JP" dirty="0"/>
        </a:p>
      </dgm:t>
    </dgm:pt>
    <dgm:pt modelId="{4B48CFF8-72C6-4EDB-B590-0075749CB3F4}" type="parTrans" cxnId="{BBBD6F72-FB72-404E-973D-6D4C2A625ACC}">
      <dgm:prSet/>
      <dgm:spPr/>
      <dgm:t>
        <a:bodyPr/>
        <a:lstStyle/>
        <a:p>
          <a:endParaRPr kumimoji="1" lang="ja-JP" altLang="en-US"/>
        </a:p>
      </dgm:t>
    </dgm:pt>
    <dgm:pt modelId="{C653C0DC-EB60-4B94-8933-F9E2218A74C4}" type="sibTrans" cxnId="{BBBD6F72-FB72-404E-973D-6D4C2A625ACC}">
      <dgm:prSet/>
      <dgm:spPr/>
      <dgm:t>
        <a:bodyPr/>
        <a:lstStyle/>
        <a:p>
          <a:endParaRPr kumimoji="1" lang="ja-JP" altLang="en-US"/>
        </a:p>
      </dgm:t>
    </dgm:pt>
    <dgm:pt modelId="{EFE77860-C0EF-41F1-9583-D09B2ECCF9E2}">
      <dgm:prSet/>
      <dgm:spPr/>
      <dgm:t>
        <a:bodyPr/>
        <a:lstStyle/>
        <a:p>
          <a:r>
            <a:rPr kumimoji="1" lang="en-US" dirty="0"/>
            <a:t>Credibility</a:t>
          </a:r>
          <a:endParaRPr lang="ja-JP" dirty="0"/>
        </a:p>
      </dgm:t>
    </dgm:pt>
    <dgm:pt modelId="{E2626974-65A8-48AA-963D-063B18A5175C}" type="parTrans" cxnId="{DC650F20-DBA4-4B96-95D2-96836C64054E}">
      <dgm:prSet/>
      <dgm:spPr/>
      <dgm:t>
        <a:bodyPr/>
        <a:lstStyle/>
        <a:p>
          <a:endParaRPr kumimoji="1" lang="ja-JP" altLang="en-US"/>
        </a:p>
      </dgm:t>
    </dgm:pt>
    <dgm:pt modelId="{851C6A15-62B0-4D99-81F4-DF39ECB3C435}" type="sibTrans" cxnId="{DC650F20-DBA4-4B96-95D2-96836C64054E}">
      <dgm:prSet/>
      <dgm:spPr/>
      <dgm:t>
        <a:bodyPr/>
        <a:lstStyle/>
        <a:p>
          <a:endParaRPr kumimoji="1" lang="ja-JP" altLang="en-US"/>
        </a:p>
      </dgm:t>
    </dgm:pt>
    <dgm:pt modelId="{BC52AA46-F1D9-43E9-A338-0026E99783BB}">
      <dgm:prSet/>
      <dgm:spPr/>
      <dgm:t>
        <a:bodyPr/>
        <a:lstStyle/>
        <a:p>
          <a:r>
            <a:rPr kumimoji="1" lang="en-US" dirty="0"/>
            <a:t>Currentness</a:t>
          </a:r>
          <a:endParaRPr lang="ja-JP" dirty="0"/>
        </a:p>
      </dgm:t>
    </dgm:pt>
    <dgm:pt modelId="{4FA77EF2-2E87-47C9-A0B4-DE63B8A082F9}" type="parTrans" cxnId="{EEB9F2F3-776E-4C37-91FF-571B733CF3DE}">
      <dgm:prSet/>
      <dgm:spPr/>
      <dgm:t>
        <a:bodyPr/>
        <a:lstStyle/>
        <a:p>
          <a:endParaRPr kumimoji="1" lang="ja-JP" altLang="en-US"/>
        </a:p>
      </dgm:t>
    </dgm:pt>
    <dgm:pt modelId="{434C162B-FF97-4708-8A09-4ABF2C861436}" type="sibTrans" cxnId="{EEB9F2F3-776E-4C37-91FF-571B733CF3DE}">
      <dgm:prSet/>
      <dgm:spPr/>
      <dgm:t>
        <a:bodyPr/>
        <a:lstStyle/>
        <a:p>
          <a:endParaRPr kumimoji="1" lang="ja-JP" altLang="en-US"/>
        </a:p>
      </dgm:t>
    </dgm:pt>
    <dgm:pt modelId="{F171F41B-504E-41B2-9290-FCAAD1FF67CD}">
      <dgm:prSet/>
      <dgm:spPr/>
      <dgm:t>
        <a:bodyPr/>
        <a:lstStyle/>
        <a:p>
          <a:r>
            <a:rPr kumimoji="1" lang="en-US" dirty="0"/>
            <a:t>Inherent and system-dependent data quality characteristics</a:t>
          </a:r>
          <a:endParaRPr lang="ja-JP" dirty="0"/>
        </a:p>
      </dgm:t>
    </dgm:pt>
    <dgm:pt modelId="{ED828F70-5B13-4A79-9957-899D3CC861E3}" type="parTrans" cxnId="{26E673E7-AD44-4B03-8FAC-58C92761DEEE}">
      <dgm:prSet/>
      <dgm:spPr/>
      <dgm:t>
        <a:bodyPr/>
        <a:lstStyle/>
        <a:p>
          <a:endParaRPr kumimoji="1" lang="ja-JP" altLang="en-US"/>
        </a:p>
      </dgm:t>
    </dgm:pt>
    <dgm:pt modelId="{67BC9F53-0D6B-4EA0-92F0-824171FDD855}" type="sibTrans" cxnId="{26E673E7-AD44-4B03-8FAC-58C92761DEEE}">
      <dgm:prSet/>
      <dgm:spPr/>
      <dgm:t>
        <a:bodyPr/>
        <a:lstStyle/>
        <a:p>
          <a:endParaRPr kumimoji="1" lang="ja-JP" altLang="en-US"/>
        </a:p>
      </dgm:t>
    </dgm:pt>
    <dgm:pt modelId="{F23CFAD6-12A9-461C-BD72-087958E95FA8}">
      <dgm:prSet/>
      <dgm:spPr/>
      <dgm:t>
        <a:bodyPr/>
        <a:lstStyle/>
        <a:p>
          <a:r>
            <a:rPr kumimoji="1" lang="en-US" dirty="0"/>
            <a:t>Accessibility</a:t>
          </a:r>
          <a:endParaRPr lang="ja-JP" dirty="0"/>
        </a:p>
      </dgm:t>
    </dgm:pt>
    <dgm:pt modelId="{EC1DCD77-A45E-441A-9A4E-72645E57A4FB}" type="parTrans" cxnId="{7CFB99CA-D4F2-47B4-8227-1BCFE400A712}">
      <dgm:prSet/>
      <dgm:spPr/>
      <dgm:t>
        <a:bodyPr/>
        <a:lstStyle/>
        <a:p>
          <a:endParaRPr kumimoji="1" lang="ja-JP" altLang="en-US"/>
        </a:p>
      </dgm:t>
    </dgm:pt>
    <dgm:pt modelId="{1620D776-9109-4313-AA08-776B7B226263}" type="sibTrans" cxnId="{7CFB99CA-D4F2-47B4-8227-1BCFE400A712}">
      <dgm:prSet/>
      <dgm:spPr/>
      <dgm:t>
        <a:bodyPr/>
        <a:lstStyle/>
        <a:p>
          <a:endParaRPr kumimoji="1" lang="ja-JP" altLang="en-US"/>
        </a:p>
      </dgm:t>
    </dgm:pt>
    <dgm:pt modelId="{B786ECCC-C6A5-40FD-91F0-1383519E56F2}">
      <dgm:prSet/>
      <dgm:spPr/>
      <dgm:t>
        <a:bodyPr/>
        <a:lstStyle/>
        <a:p>
          <a:r>
            <a:rPr kumimoji="1" lang="en-US" dirty="0"/>
            <a:t>Efficiency</a:t>
          </a:r>
          <a:endParaRPr lang="ja-JP" dirty="0"/>
        </a:p>
      </dgm:t>
    </dgm:pt>
    <dgm:pt modelId="{09A0204E-6502-405E-A93F-75955154E928}" type="parTrans" cxnId="{E66B99A7-7B7D-483F-AF80-CB84FBA673F9}">
      <dgm:prSet/>
      <dgm:spPr/>
      <dgm:t>
        <a:bodyPr/>
        <a:lstStyle/>
        <a:p>
          <a:endParaRPr kumimoji="1" lang="ja-JP" altLang="en-US"/>
        </a:p>
      </dgm:t>
    </dgm:pt>
    <dgm:pt modelId="{353102FD-357F-4561-8FDD-E9DEA2B7F4ED}" type="sibTrans" cxnId="{E66B99A7-7B7D-483F-AF80-CB84FBA673F9}">
      <dgm:prSet/>
      <dgm:spPr/>
      <dgm:t>
        <a:bodyPr/>
        <a:lstStyle/>
        <a:p>
          <a:endParaRPr kumimoji="1" lang="ja-JP" altLang="en-US"/>
        </a:p>
      </dgm:t>
    </dgm:pt>
    <dgm:pt modelId="{37FE1774-7055-43F9-B52F-45B9A6C355E3}">
      <dgm:prSet/>
      <dgm:spPr/>
      <dgm:t>
        <a:bodyPr/>
        <a:lstStyle/>
        <a:p>
          <a:r>
            <a:rPr kumimoji="1" lang="en-US" dirty="0"/>
            <a:t>Precision</a:t>
          </a:r>
          <a:endParaRPr lang="ja-JP" dirty="0"/>
        </a:p>
      </dgm:t>
    </dgm:pt>
    <dgm:pt modelId="{42FF5B4B-6216-408D-A254-6F64C704F37E}" type="parTrans" cxnId="{D6F5B4A3-4D78-42D8-A8E8-1C5A5C762786}">
      <dgm:prSet/>
      <dgm:spPr/>
      <dgm:t>
        <a:bodyPr/>
        <a:lstStyle/>
        <a:p>
          <a:endParaRPr kumimoji="1" lang="ja-JP" altLang="en-US"/>
        </a:p>
      </dgm:t>
    </dgm:pt>
    <dgm:pt modelId="{65DDDD5D-11AF-48EC-BE2B-241C7CCD5247}" type="sibTrans" cxnId="{D6F5B4A3-4D78-42D8-A8E8-1C5A5C762786}">
      <dgm:prSet/>
      <dgm:spPr/>
      <dgm:t>
        <a:bodyPr/>
        <a:lstStyle/>
        <a:p>
          <a:endParaRPr kumimoji="1" lang="ja-JP" altLang="en-US"/>
        </a:p>
      </dgm:t>
    </dgm:pt>
    <dgm:pt modelId="{937B8DCC-2B87-4C9B-96A8-4050F64E25B6}">
      <dgm:prSet/>
      <dgm:spPr/>
      <dgm:t>
        <a:bodyPr/>
        <a:lstStyle/>
        <a:p>
          <a:r>
            <a:rPr kumimoji="1" lang="en-US" dirty="0"/>
            <a:t>Traceability</a:t>
          </a:r>
          <a:endParaRPr lang="ja-JP" dirty="0"/>
        </a:p>
      </dgm:t>
    </dgm:pt>
    <dgm:pt modelId="{A9067908-0BFF-413A-AEC3-B75FD319A5AA}" type="parTrans" cxnId="{5AD3D966-D6FF-49B5-A92F-E12241BC411B}">
      <dgm:prSet/>
      <dgm:spPr/>
      <dgm:t>
        <a:bodyPr/>
        <a:lstStyle/>
        <a:p>
          <a:endParaRPr kumimoji="1" lang="ja-JP" altLang="en-US"/>
        </a:p>
      </dgm:t>
    </dgm:pt>
    <dgm:pt modelId="{13512267-08B4-4D91-8EDE-972A5E293C99}" type="sibTrans" cxnId="{5AD3D966-D6FF-49B5-A92F-E12241BC411B}">
      <dgm:prSet/>
      <dgm:spPr/>
      <dgm:t>
        <a:bodyPr/>
        <a:lstStyle/>
        <a:p>
          <a:endParaRPr kumimoji="1" lang="ja-JP" altLang="en-US"/>
        </a:p>
      </dgm:t>
    </dgm:pt>
    <dgm:pt modelId="{3CBE2156-2825-489E-A4C0-2B7625B25AF9}">
      <dgm:prSet/>
      <dgm:spPr/>
      <dgm:t>
        <a:bodyPr/>
        <a:lstStyle/>
        <a:p>
          <a:r>
            <a:rPr kumimoji="1" lang="en-US" dirty="0"/>
            <a:t>Understandability</a:t>
          </a:r>
          <a:endParaRPr lang="ja-JP" dirty="0"/>
        </a:p>
      </dgm:t>
    </dgm:pt>
    <dgm:pt modelId="{3C238065-7756-49F7-9C3C-02B840E7EE23}" type="parTrans" cxnId="{768EF739-C8B6-4371-931F-4AB487A6F89F}">
      <dgm:prSet/>
      <dgm:spPr/>
      <dgm:t>
        <a:bodyPr/>
        <a:lstStyle/>
        <a:p>
          <a:endParaRPr kumimoji="1" lang="ja-JP" altLang="en-US"/>
        </a:p>
      </dgm:t>
    </dgm:pt>
    <dgm:pt modelId="{917B6C74-5E17-4452-A0E9-936141D226C4}" type="sibTrans" cxnId="{768EF739-C8B6-4371-931F-4AB487A6F89F}">
      <dgm:prSet/>
      <dgm:spPr/>
      <dgm:t>
        <a:bodyPr/>
        <a:lstStyle/>
        <a:p>
          <a:endParaRPr kumimoji="1" lang="ja-JP" altLang="en-US"/>
        </a:p>
      </dgm:t>
    </dgm:pt>
    <dgm:pt modelId="{D8F7EBE0-E9BB-46EE-BCA5-A72E7B6FBFBB}">
      <dgm:prSet/>
      <dgm:spPr/>
      <dgm:t>
        <a:bodyPr/>
        <a:lstStyle/>
        <a:p>
          <a:r>
            <a:rPr kumimoji="1" lang="en-US" dirty="0"/>
            <a:t>System-dependent data quality</a:t>
          </a:r>
          <a:endParaRPr lang="ja-JP" dirty="0"/>
        </a:p>
      </dgm:t>
    </dgm:pt>
    <dgm:pt modelId="{1AF6C392-EFC8-420D-BA11-879C14BDC29B}" type="parTrans" cxnId="{4EA96FF4-01E3-41A2-AB62-8A4EA3E248B9}">
      <dgm:prSet/>
      <dgm:spPr/>
      <dgm:t>
        <a:bodyPr/>
        <a:lstStyle/>
        <a:p>
          <a:endParaRPr kumimoji="1" lang="ja-JP" altLang="en-US"/>
        </a:p>
      </dgm:t>
    </dgm:pt>
    <dgm:pt modelId="{2B3D0482-C026-4D05-83D0-D796A8613590}" type="sibTrans" cxnId="{4EA96FF4-01E3-41A2-AB62-8A4EA3E248B9}">
      <dgm:prSet/>
      <dgm:spPr/>
      <dgm:t>
        <a:bodyPr/>
        <a:lstStyle/>
        <a:p>
          <a:endParaRPr kumimoji="1" lang="ja-JP" altLang="en-US"/>
        </a:p>
      </dgm:t>
    </dgm:pt>
    <dgm:pt modelId="{FBD7FA17-A438-499C-B78E-A42D44C0CD77}">
      <dgm:prSet/>
      <dgm:spPr/>
      <dgm:t>
        <a:bodyPr/>
        <a:lstStyle/>
        <a:p>
          <a:r>
            <a:rPr kumimoji="1" lang="en-US" dirty="0"/>
            <a:t>Availability</a:t>
          </a:r>
          <a:endParaRPr lang="ja-JP" dirty="0"/>
        </a:p>
      </dgm:t>
    </dgm:pt>
    <dgm:pt modelId="{B49710BE-F324-4F58-BFCC-9271B496054F}" type="parTrans" cxnId="{05AD3F42-8B6B-4A8D-B26C-00BB6E928C89}">
      <dgm:prSet/>
      <dgm:spPr/>
      <dgm:t>
        <a:bodyPr/>
        <a:lstStyle/>
        <a:p>
          <a:endParaRPr kumimoji="1" lang="ja-JP" altLang="en-US"/>
        </a:p>
      </dgm:t>
    </dgm:pt>
    <dgm:pt modelId="{BFA5C6CB-F51D-4F1D-8840-9DAD733894B1}" type="sibTrans" cxnId="{05AD3F42-8B6B-4A8D-B26C-00BB6E928C89}">
      <dgm:prSet/>
      <dgm:spPr/>
      <dgm:t>
        <a:bodyPr/>
        <a:lstStyle/>
        <a:p>
          <a:endParaRPr kumimoji="1" lang="ja-JP" altLang="en-US"/>
        </a:p>
      </dgm:t>
    </dgm:pt>
    <dgm:pt modelId="{1F358640-1E5B-4E92-B3E2-9BCA3AE5475B}">
      <dgm:prSet/>
      <dgm:spPr/>
      <dgm:t>
        <a:bodyPr/>
        <a:lstStyle/>
        <a:p>
          <a:r>
            <a:rPr kumimoji="1" lang="en-US" dirty="0"/>
            <a:t>Portability</a:t>
          </a:r>
          <a:endParaRPr lang="ja-JP" dirty="0"/>
        </a:p>
      </dgm:t>
    </dgm:pt>
    <dgm:pt modelId="{96F41C0A-3A92-48E9-9481-63873AA15AF0}" type="parTrans" cxnId="{A7D05B2F-4D06-43CD-90E1-996766678527}">
      <dgm:prSet/>
      <dgm:spPr/>
      <dgm:t>
        <a:bodyPr/>
        <a:lstStyle/>
        <a:p>
          <a:endParaRPr kumimoji="1" lang="ja-JP" altLang="en-US"/>
        </a:p>
      </dgm:t>
    </dgm:pt>
    <dgm:pt modelId="{BE99B120-D4F8-4480-B6E0-C42BD28CF4E5}" type="sibTrans" cxnId="{A7D05B2F-4D06-43CD-90E1-996766678527}">
      <dgm:prSet/>
      <dgm:spPr/>
      <dgm:t>
        <a:bodyPr/>
        <a:lstStyle/>
        <a:p>
          <a:endParaRPr kumimoji="1" lang="ja-JP" altLang="en-US"/>
        </a:p>
      </dgm:t>
    </dgm:pt>
    <dgm:pt modelId="{ACD29E2B-3314-452D-9113-DBDC29B23397}">
      <dgm:prSet/>
      <dgm:spPr/>
      <dgm:t>
        <a:bodyPr/>
        <a:lstStyle/>
        <a:p>
          <a:r>
            <a:rPr kumimoji="1" lang="en-US" dirty="0"/>
            <a:t>Recoverability</a:t>
          </a:r>
          <a:endParaRPr lang="ja-JP" dirty="0"/>
        </a:p>
      </dgm:t>
    </dgm:pt>
    <dgm:pt modelId="{E8F35ACA-38AF-4680-8B4C-5D56451DAA38}" type="parTrans" cxnId="{1043AA5B-04CA-4860-8E86-2EF39FA468B3}">
      <dgm:prSet/>
      <dgm:spPr/>
      <dgm:t>
        <a:bodyPr/>
        <a:lstStyle/>
        <a:p>
          <a:endParaRPr kumimoji="1" lang="ja-JP" altLang="en-US"/>
        </a:p>
      </dgm:t>
    </dgm:pt>
    <dgm:pt modelId="{C741DB1D-4AD5-4D51-86AE-2951C7750806}" type="sibTrans" cxnId="{1043AA5B-04CA-4860-8E86-2EF39FA468B3}">
      <dgm:prSet/>
      <dgm:spPr/>
      <dgm:t>
        <a:bodyPr/>
        <a:lstStyle/>
        <a:p>
          <a:endParaRPr kumimoji="1" lang="ja-JP" altLang="en-US"/>
        </a:p>
      </dgm:t>
    </dgm:pt>
    <dgm:pt modelId="{79D73EB9-C4BF-4B4E-B913-3841A2A1736D}">
      <dgm:prSet/>
      <dgm:spPr/>
      <dgm:t>
        <a:bodyPr/>
        <a:lstStyle/>
        <a:p>
          <a:r>
            <a:rPr lang="en-US" altLang="ja-JP" dirty="0"/>
            <a:t>Confidentiality</a:t>
          </a:r>
          <a:endParaRPr lang="ja-JP" dirty="0"/>
        </a:p>
      </dgm:t>
    </dgm:pt>
    <dgm:pt modelId="{DD359BDB-D6EC-4512-B1AD-670C0B652DED}" type="parTrans" cxnId="{2B23D742-77F1-4A60-87F4-225AF8EDC561}">
      <dgm:prSet/>
      <dgm:spPr/>
      <dgm:t>
        <a:bodyPr/>
        <a:lstStyle/>
        <a:p>
          <a:endParaRPr kumimoji="1" lang="ja-JP" altLang="en-US"/>
        </a:p>
      </dgm:t>
    </dgm:pt>
    <dgm:pt modelId="{346DEA23-1B1A-4502-88DB-F4CF9F3A4A98}" type="sibTrans" cxnId="{2B23D742-77F1-4A60-87F4-225AF8EDC561}">
      <dgm:prSet/>
      <dgm:spPr/>
      <dgm:t>
        <a:bodyPr/>
        <a:lstStyle/>
        <a:p>
          <a:endParaRPr kumimoji="1" lang="ja-JP" altLang="en-US"/>
        </a:p>
      </dgm:t>
    </dgm:pt>
    <dgm:pt modelId="{5B7CB038-B341-4054-A263-E89FFB315F5C}">
      <dgm:prSet/>
      <dgm:spPr/>
      <dgm:t>
        <a:bodyPr/>
        <a:lstStyle/>
        <a:p>
          <a:r>
            <a:rPr kumimoji="1" lang="en-US" dirty="0"/>
            <a:t>Compliance</a:t>
          </a:r>
          <a:endParaRPr lang="ja-JP" dirty="0"/>
        </a:p>
      </dgm:t>
    </dgm:pt>
    <dgm:pt modelId="{D5B3FB42-8736-4E26-894C-F01280122F5E}" type="sibTrans" cxnId="{E3F3DF58-3275-4E69-9359-B0293093DC48}">
      <dgm:prSet/>
      <dgm:spPr/>
      <dgm:t>
        <a:bodyPr/>
        <a:lstStyle/>
        <a:p>
          <a:endParaRPr kumimoji="1" lang="ja-JP" altLang="en-US"/>
        </a:p>
      </dgm:t>
    </dgm:pt>
    <dgm:pt modelId="{EE7EDEBC-A002-4FFD-975D-CF08377C4703}" type="parTrans" cxnId="{E3F3DF58-3275-4E69-9359-B0293093DC48}">
      <dgm:prSet/>
      <dgm:spPr/>
      <dgm:t>
        <a:bodyPr/>
        <a:lstStyle/>
        <a:p>
          <a:endParaRPr kumimoji="1" lang="ja-JP" altLang="en-US"/>
        </a:p>
      </dgm:t>
    </dgm:pt>
    <dgm:pt modelId="{492BD2A4-80EA-416D-ABA9-9EEEE36AFD3E}" type="pres">
      <dgm:prSet presAssocID="{C8EF04E1-B98B-48EE-A852-9A5B6CF3C99A}" presName="linear" presStyleCnt="0">
        <dgm:presLayoutVars>
          <dgm:animLvl val="lvl"/>
          <dgm:resizeHandles val="exact"/>
        </dgm:presLayoutVars>
      </dgm:prSet>
      <dgm:spPr/>
    </dgm:pt>
    <dgm:pt modelId="{56826C5C-A062-42B7-8079-AD974FF35E0A}" type="pres">
      <dgm:prSet presAssocID="{1FB446B4-5BD9-409E-B66B-903CEE34C277}" presName="parentText" presStyleLbl="node1" presStyleIdx="0" presStyleCnt="3">
        <dgm:presLayoutVars>
          <dgm:chMax val="0"/>
          <dgm:bulletEnabled val="1"/>
        </dgm:presLayoutVars>
      </dgm:prSet>
      <dgm:spPr/>
    </dgm:pt>
    <dgm:pt modelId="{F5BB8A4C-C96F-4ABC-8063-12DE8F23821B}" type="pres">
      <dgm:prSet presAssocID="{1FB446B4-5BD9-409E-B66B-903CEE34C277}" presName="childText" presStyleLbl="revTx" presStyleIdx="0" presStyleCnt="3">
        <dgm:presLayoutVars>
          <dgm:bulletEnabled val="1"/>
        </dgm:presLayoutVars>
      </dgm:prSet>
      <dgm:spPr/>
    </dgm:pt>
    <dgm:pt modelId="{30A0E7D6-FF0A-4010-82B6-9EAC5E19C94D}" type="pres">
      <dgm:prSet presAssocID="{F171F41B-504E-41B2-9290-FCAAD1FF67CD}" presName="parentText" presStyleLbl="node1" presStyleIdx="1" presStyleCnt="3">
        <dgm:presLayoutVars>
          <dgm:chMax val="0"/>
          <dgm:bulletEnabled val="1"/>
        </dgm:presLayoutVars>
      </dgm:prSet>
      <dgm:spPr/>
    </dgm:pt>
    <dgm:pt modelId="{FB620D27-4D62-403C-8641-57E2D41DE36A}" type="pres">
      <dgm:prSet presAssocID="{F171F41B-504E-41B2-9290-FCAAD1FF67CD}" presName="childText" presStyleLbl="revTx" presStyleIdx="1" presStyleCnt="3">
        <dgm:presLayoutVars>
          <dgm:bulletEnabled val="1"/>
        </dgm:presLayoutVars>
      </dgm:prSet>
      <dgm:spPr/>
    </dgm:pt>
    <dgm:pt modelId="{2F6431A5-3226-474B-8EFE-8DCD95C46D59}" type="pres">
      <dgm:prSet presAssocID="{D8F7EBE0-E9BB-46EE-BCA5-A72E7B6FBFBB}" presName="parentText" presStyleLbl="node1" presStyleIdx="2" presStyleCnt="3">
        <dgm:presLayoutVars>
          <dgm:chMax val="0"/>
          <dgm:bulletEnabled val="1"/>
        </dgm:presLayoutVars>
      </dgm:prSet>
      <dgm:spPr/>
    </dgm:pt>
    <dgm:pt modelId="{5BB3479C-FC6B-4320-B057-C6EA5632E37B}" type="pres">
      <dgm:prSet presAssocID="{D8F7EBE0-E9BB-46EE-BCA5-A72E7B6FBFBB}" presName="childText" presStyleLbl="revTx" presStyleIdx="2" presStyleCnt="3">
        <dgm:presLayoutVars>
          <dgm:bulletEnabled val="1"/>
        </dgm:presLayoutVars>
      </dgm:prSet>
      <dgm:spPr/>
    </dgm:pt>
  </dgm:ptLst>
  <dgm:cxnLst>
    <dgm:cxn modelId="{72931C06-4440-4E50-A032-9BC5634AC27E}" type="presOf" srcId="{3CBE2156-2825-489E-A4C0-2B7625B25AF9}" destId="{FB620D27-4D62-403C-8641-57E2D41DE36A}" srcOrd="0" destOrd="6" presId="urn:microsoft.com/office/officeart/2005/8/layout/vList2"/>
    <dgm:cxn modelId="{7B47300D-324A-4A73-83D9-D2D15C945BFC}" type="presOf" srcId="{37FE1774-7055-43F9-B52F-45B9A6C355E3}" destId="{FB620D27-4D62-403C-8641-57E2D41DE36A}" srcOrd="0" destOrd="4" presId="urn:microsoft.com/office/officeart/2005/8/layout/vList2"/>
    <dgm:cxn modelId="{9ACD2D1D-B543-4AAB-9407-73AB01F62C11}" type="presOf" srcId="{ACD29E2B-3314-452D-9113-DBDC29B23397}" destId="{5BB3479C-FC6B-4320-B057-C6EA5632E37B}" srcOrd="0" destOrd="2" presId="urn:microsoft.com/office/officeart/2005/8/layout/vList2"/>
    <dgm:cxn modelId="{DC650F20-DBA4-4B96-95D2-96836C64054E}" srcId="{1FB446B4-5BD9-409E-B66B-903CEE34C277}" destId="{EFE77860-C0EF-41F1-9583-D09B2ECCF9E2}" srcOrd="3" destOrd="0" parTransId="{E2626974-65A8-48AA-963D-063B18A5175C}" sibTransId="{851C6A15-62B0-4D99-81F4-DF39ECB3C435}"/>
    <dgm:cxn modelId="{262D082C-35FA-4A45-89B8-E5A1531A9063}" type="presOf" srcId="{BC52AA46-F1D9-43E9-A338-0026E99783BB}" destId="{F5BB8A4C-C96F-4ABC-8063-12DE8F23821B}" srcOrd="0" destOrd="4" presId="urn:microsoft.com/office/officeart/2005/8/layout/vList2"/>
    <dgm:cxn modelId="{A7D05B2F-4D06-43CD-90E1-996766678527}" srcId="{D8F7EBE0-E9BB-46EE-BCA5-A72E7B6FBFBB}" destId="{1F358640-1E5B-4E92-B3E2-9BCA3AE5475B}" srcOrd="1" destOrd="0" parTransId="{96F41C0A-3A92-48E9-9481-63873AA15AF0}" sibTransId="{BE99B120-D4F8-4480-B6E0-C42BD28CF4E5}"/>
    <dgm:cxn modelId="{768EF739-C8B6-4371-931F-4AB487A6F89F}" srcId="{F171F41B-504E-41B2-9290-FCAAD1FF67CD}" destId="{3CBE2156-2825-489E-A4C0-2B7625B25AF9}" srcOrd="6" destOrd="0" parTransId="{3C238065-7756-49F7-9C3C-02B840E7EE23}" sibTransId="{917B6C74-5E17-4452-A0E9-936141D226C4}"/>
    <dgm:cxn modelId="{1043AA5B-04CA-4860-8E86-2EF39FA468B3}" srcId="{D8F7EBE0-E9BB-46EE-BCA5-A72E7B6FBFBB}" destId="{ACD29E2B-3314-452D-9113-DBDC29B23397}" srcOrd="2" destOrd="0" parTransId="{E8F35ACA-38AF-4680-8B4C-5D56451DAA38}" sibTransId="{C741DB1D-4AD5-4D51-86AE-2951C7750806}"/>
    <dgm:cxn modelId="{956A3F5E-BDFD-474E-A3CD-3070E620F23B}" type="presOf" srcId="{F23CFAD6-12A9-461C-BD72-087958E95FA8}" destId="{FB620D27-4D62-403C-8641-57E2D41DE36A}" srcOrd="0" destOrd="0" presId="urn:microsoft.com/office/officeart/2005/8/layout/vList2"/>
    <dgm:cxn modelId="{05AD3F42-8B6B-4A8D-B26C-00BB6E928C89}" srcId="{D8F7EBE0-E9BB-46EE-BCA5-A72E7B6FBFBB}" destId="{FBD7FA17-A438-499C-B78E-A42D44C0CD77}" srcOrd="0" destOrd="0" parTransId="{B49710BE-F324-4F58-BFCC-9271B496054F}" sibTransId="{BFA5C6CB-F51D-4F1D-8840-9DAD733894B1}"/>
    <dgm:cxn modelId="{2B23D742-77F1-4A60-87F4-225AF8EDC561}" srcId="{F171F41B-504E-41B2-9290-FCAAD1FF67CD}" destId="{79D73EB9-C4BF-4B4E-B913-3841A2A1736D}" srcOrd="2" destOrd="0" parTransId="{DD359BDB-D6EC-4512-B1AD-670C0B652DED}" sibTransId="{346DEA23-1B1A-4502-88DB-F4CF9F3A4A98}"/>
    <dgm:cxn modelId="{5AD3D966-D6FF-49B5-A92F-E12241BC411B}" srcId="{F171F41B-504E-41B2-9290-FCAAD1FF67CD}" destId="{937B8DCC-2B87-4C9B-96A8-4050F64E25B6}" srcOrd="5" destOrd="0" parTransId="{A9067908-0BFF-413A-AEC3-B75FD319A5AA}" sibTransId="{13512267-08B4-4D91-8EDE-972A5E293C99}"/>
    <dgm:cxn modelId="{AF15DF67-D449-42FC-AA01-7EF67E6277B5}" type="presOf" srcId="{2AD3AF6B-4D79-450A-A1BE-CC9AC9D509E2}" destId="{F5BB8A4C-C96F-4ABC-8063-12DE8F23821B}" srcOrd="0" destOrd="2" presId="urn:microsoft.com/office/officeart/2005/8/layout/vList2"/>
    <dgm:cxn modelId="{A5DC944F-3F98-4336-903F-7A72C816D506}" type="presOf" srcId="{937B8DCC-2B87-4C9B-96A8-4050F64E25B6}" destId="{FB620D27-4D62-403C-8641-57E2D41DE36A}" srcOrd="0" destOrd="5" presId="urn:microsoft.com/office/officeart/2005/8/layout/vList2"/>
    <dgm:cxn modelId="{87AF9070-76DD-4861-BE3F-B13D5CCC7FE4}" type="presOf" srcId="{FBD7FA17-A438-499C-B78E-A42D44C0CD77}" destId="{5BB3479C-FC6B-4320-B057-C6EA5632E37B}" srcOrd="0" destOrd="0" presId="urn:microsoft.com/office/officeart/2005/8/layout/vList2"/>
    <dgm:cxn modelId="{BBBD6F72-FB72-404E-973D-6D4C2A625ACC}" srcId="{1FB446B4-5BD9-409E-B66B-903CEE34C277}" destId="{2AD3AF6B-4D79-450A-A1BE-CC9AC9D509E2}" srcOrd="2" destOrd="0" parTransId="{4B48CFF8-72C6-4EDB-B590-0075749CB3F4}" sibTransId="{C653C0DC-EB60-4B94-8933-F9E2218A74C4}"/>
    <dgm:cxn modelId="{D9B3BB57-AA9F-4409-99A5-AAEE688543A9}" srcId="{1FB446B4-5BD9-409E-B66B-903CEE34C277}" destId="{6C674AA3-010C-460D-A9BD-7A4687F8B101}" srcOrd="0" destOrd="0" parTransId="{31C88B22-C3A4-4209-A1E5-43B6ECF4CE5D}" sibTransId="{2BDA38B0-9AAF-4FDF-80AE-E0AFB8F8CD3A}"/>
    <dgm:cxn modelId="{E3F3DF58-3275-4E69-9359-B0293093DC48}" srcId="{F171F41B-504E-41B2-9290-FCAAD1FF67CD}" destId="{5B7CB038-B341-4054-A263-E89FFB315F5C}" srcOrd="1" destOrd="0" parTransId="{EE7EDEBC-A002-4FFD-975D-CF08377C4703}" sibTransId="{D5B3FB42-8736-4E26-894C-F01280122F5E}"/>
    <dgm:cxn modelId="{7BD9EA58-7763-4664-8748-E4CE3ADDB0EA}" type="presOf" srcId="{F171F41B-504E-41B2-9290-FCAAD1FF67CD}" destId="{30A0E7D6-FF0A-4010-82B6-9EAC5E19C94D}" srcOrd="0" destOrd="0" presId="urn:microsoft.com/office/officeart/2005/8/layout/vList2"/>
    <dgm:cxn modelId="{FA6E197B-A2B9-46AD-B0F7-405507FE6AF8}" type="presOf" srcId="{B786ECCC-C6A5-40FD-91F0-1383519E56F2}" destId="{FB620D27-4D62-403C-8641-57E2D41DE36A}" srcOrd="0" destOrd="3" presId="urn:microsoft.com/office/officeart/2005/8/layout/vList2"/>
    <dgm:cxn modelId="{C315AE86-CE17-4E31-A4D5-B080C6C9E5C8}" type="presOf" srcId="{EFE77860-C0EF-41F1-9583-D09B2ECCF9E2}" destId="{F5BB8A4C-C96F-4ABC-8063-12DE8F23821B}" srcOrd="0" destOrd="3" presId="urn:microsoft.com/office/officeart/2005/8/layout/vList2"/>
    <dgm:cxn modelId="{6634DC88-0200-4613-A2EC-76B1CBBDEEB8}" srcId="{C8EF04E1-B98B-48EE-A852-9A5B6CF3C99A}" destId="{1FB446B4-5BD9-409E-B66B-903CEE34C277}" srcOrd="0" destOrd="0" parTransId="{774FF630-A4CB-4F8F-9313-460E5DE5C3A9}" sibTransId="{57BFD70A-1D64-4F29-85E2-237C67A4AF0F}"/>
    <dgm:cxn modelId="{D6F5B4A3-4D78-42D8-A8E8-1C5A5C762786}" srcId="{F171F41B-504E-41B2-9290-FCAAD1FF67CD}" destId="{37FE1774-7055-43F9-B52F-45B9A6C355E3}" srcOrd="4" destOrd="0" parTransId="{42FF5B4B-6216-408D-A254-6F64C704F37E}" sibTransId="{65DDDD5D-11AF-48EC-BE2B-241C7CCD5247}"/>
    <dgm:cxn modelId="{E66B99A7-7B7D-483F-AF80-CB84FBA673F9}" srcId="{F171F41B-504E-41B2-9290-FCAAD1FF67CD}" destId="{B786ECCC-C6A5-40FD-91F0-1383519E56F2}" srcOrd="3" destOrd="0" parTransId="{09A0204E-6502-405E-A93F-75955154E928}" sibTransId="{353102FD-357F-4561-8FDD-E9DEA2B7F4ED}"/>
    <dgm:cxn modelId="{ED0325B9-2720-4494-8AD7-10877386DDEF}" type="presOf" srcId="{6C674AA3-010C-460D-A9BD-7A4687F8B101}" destId="{F5BB8A4C-C96F-4ABC-8063-12DE8F23821B}" srcOrd="0" destOrd="0" presId="urn:microsoft.com/office/officeart/2005/8/layout/vList2"/>
    <dgm:cxn modelId="{1A22F2BA-18BF-430E-ADCC-B070FDB14205}" type="presOf" srcId="{5B7CB038-B341-4054-A263-E89FFB315F5C}" destId="{FB620D27-4D62-403C-8641-57E2D41DE36A}" srcOrd="0" destOrd="1" presId="urn:microsoft.com/office/officeart/2005/8/layout/vList2"/>
    <dgm:cxn modelId="{073A0CBB-F2DD-4F31-8069-4820FA7F614F}" type="presOf" srcId="{1F358640-1E5B-4E92-B3E2-9BCA3AE5475B}" destId="{5BB3479C-FC6B-4320-B057-C6EA5632E37B}" srcOrd="0" destOrd="1" presId="urn:microsoft.com/office/officeart/2005/8/layout/vList2"/>
    <dgm:cxn modelId="{ED0DC3C8-8DCB-44C2-B70D-9257EC954A67}" type="presOf" srcId="{C8EF04E1-B98B-48EE-A852-9A5B6CF3C99A}" destId="{492BD2A4-80EA-416D-ABA9-9EEEE36AFD3E}" srcOrd="0" destOrd="0" presId="urn:microsoft.com/office/officeart/2005/8/layout/vList2"/>
    <dgm:cxn modelId="{1832D2C8-EB76-4647-8018-7F48586A95EA}" type="presOf" srcId="{D8F7EBE0-E9BB-46EE-BCA5-A72E7B6FBFBB}" destId="{2F6431A5-3226-474B-8EFE-8DCD95C46D59}" srcOrd="0" destOrd="0" presId="urn:microsoft.com/office/officeart/2005/8/layout/vList2"/>
    <dgm:cxn modelId="{7CFB99CA-D4F2-47B4-8227-1BCFE400A712}" srcId="{F171F41B-504E-41B2-9290-FCAAD1FF67CD}" destId="{F23CFAD6-12A9-461C-BD72-087958E95FA8}" srcOrd="0" destOrd="0" parTransId="{EC1DCD77-A45E-441A-9A4E-72645E57A4FB}" sibTransId="{1620D776-9109-4313-AA08-776B7B226263}"/>
    <dgm:cxn modelId="{BF1964D0-BC15-4279-B368-C6E60876FA2D}" type="presOf" srcId="{90320EDA-33EE-4131-B5D6-CE07E1CD1194}" destId="{F5BB8A4C-C96F-4ABC-8063-12DE8F23821B}" srcOrd="0" destOrd="1" presId="urn:microsoft.com/office/officeart/2005/8/layout/vList2"/>
    <dgm:cxn modelId="{DCD2B8D3-49F2-479B-93E6-90E246995F5E}" srcId="{1FB446B4-5BD9-409E-B66B-903CEE34C277}" destId="{90320EDA-33EE-4131-B5D6-CE07E1CD1194}" srcOrd="1" destOrd="0" parTransId="{AFA115C4-6215-496F-B085-21AC83E3ADE9}" sibTransId="{ECE255FA-7B1E-41BA-8A14-FF45DCDD7B54}"/>
    <dgm:cxn modelId="{26E673E7-AD44-4B03-8FAC-58C92761DEEE}" srcId="{C8EF04E1-B98B-48EE-A852-9A5B6CF3C99A}" destId="{F171F41B-504E-41B2-9290-FCAAD1FF67CD}" srcOrd="1" destOrd="0" parTransId="{ED828F70-5B13-4A79-9957-899D3CC861E3}" sibTransId="{67BC9F53-0D6B-4EA0-92F0-824171FDD855}"/>
    <dgm:cxn modelId="{98E644E9-567E-41E2-B2AF-B4A17E9BD8F1}" type="presOf" srcId="{1FB446B4-5BD9-409E-B66B-903CEE34C277}" destId="{56826C5C-A062-42B7-8079-AD974FF35E0A}" srcOrd="0" destOrd="0" presId="urn:microsoft.com/office/officeart/2005/8/layout/vList2"/>
    <dgm:cxn modelId="{EEB9F2F3-776E-4C37-91FF-571B733CF3DE}" srcId="{1FB446B4-5BD9-409E-B66B-903CEE34C277}" destId="{BC52AA46-F1D9-43E9-A338-0026E99783BB}" srcOrd="4" destOrd="0" parTransId="{4FA77EF2-2E87-47C9-A0B4-DE63B8A082F9}" sibTransId="{434C162B-FF97-4708-8A09-4ABF2C861436}"/>
    <dgm:cxn modelId="{4EA96FF4-01E3-41A2-AB62-8A4EA3E248B9}" srcId="{C8EF04E1-B98B-48EE-A852-9A5B6CF3C99A}" destId="{D8F7EBE0-E9BB-46EE-BCA5-A72E7B6FBFBB}" srcOrd="2" destOrd="0" parTransId="{1AF6C392-EFC8-420D-BA11-879C14BDC29B}" sibTransId="{2B3D0482-C026-4D05-83D0-D796A8613590}"/>
    <dgm:cxn modelId="{0BEB80FC-1F66-4478-B813-2F165533BADD}" type="presOf" srcId="{79D73EB9-C4BF-4B4E-B913-3841A2A1736D}" destId="{FB620D27-4D62-403C-8641-57E2D41DE36A}" srcOrd="0" destOrd="2" presId="urn:microsoft.com/office/officeart/2005/8/layout/vList2"/>
    <dgm:cxn modelId="{71012701-3272-4E46-82D5-C3AE6B529BD0}" type="presParOf" srcId="{492BD2A4-80EA-416D-ABA9-9EEEE36AFD3E}" destId="{56826C5C-A062-42B7-8079-AD974FF35E0A}" srcOrd="0" destOrd="0" presId="urn:microsoft.com/office/officeart/2005/8/layout/vList2"/>
    <dgm:cxn modelId="{95605931-8BBD-46ED-A017-3AC5F493B39D}" type="presParOf" srcId="{492BD2A4-80EA-416D-ABA9-9EEEE36AFD3E}" destId="{F5BB8A4C-C96F-4ABC-8063-12DE8F23821B}" srcOrd="1" destOrd="0" presId="urn:microsoft.com/office/officeart/2005/8/layout/vList2"/>
    <dgm:cxn modelId="{122D5901-5492-41BD-9384-A77D8630C06B}" type="presParOf" srcId="{492BD2A4-80EA-416D-ABA9-9EEEE36AFD3E}" destId="{30A0E7D6-FF0A-4010-82B6-9EAC5E19C94D}" srcOrd="2" destOrd="0" presId="urn:microsoft.com/office/officeart/2005/8/layout/vList2"/>
    <dgm:cxn modelId="{28B66DFE-5744-4AA0-A119-9FA400A259BD}" type="presParOf" srcId="{492BD2A4-80EA-416D-ABA9-9EEEE36AFD3E}" destId="{FB620D27-4D62-403C-8641-57E2D41DE36A}" srcOrd="3" destOrd="0" presId="urn:microsoft.com/office/officeart/2005/8/layout/vList2"/>
    <dgm:cxn modelId="{92EB4FDA-9DAF-44EA-B909-BD892F622B7B}" type="presParOf" srcId="{492BD2A4-80EA-416D-ABA9-9EEEE36AFD3E}" destId="{2F6431A5-3226-474B-8EFE-8DCD95C46D59}" srcOrd="4" destOrd="0" presId="urn:microsoft.com/office/officeart/2005/8/layout/vList2"/>
    <dgm:cxn modelId="{595BD64A-E272-4F7D-AFEB-4484D9230F20}" type="presParOf" srcId="{492BD2A4-80EA-416D-ABA9-9EEEE36AFD3E}" destId="{5BB3479C-FC6B-4320-B057-C6EA5632E37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EF04E1-B98B-48EE-A852-9A5B6CF3C9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01E2971C-75B6-454E-9799-7C8689EB551B}">
      <dgm:prSet/>
      <dgm:spPr/>
      <dgm:t>
        <a:bodyPr/>
        <a:lstStyle/>
        <a:p>
          <a:r>
            <a:rPr kumimoji="1" lang="en-US" dirty="0"/>
            <a:t>Additional data quality characteristics for AI/ML</a:t>
          </a:r>
          <a:endParaRPr lang="ja-JP" dirty="0"/>
        </a:p>
      </dgm:t>
    </dgm:pt>
    <dgm:pt modelId="{B6654B32-B404-49DA-8127-BBD52A465E72}" type="parTrans" cxnId="{0FF899E7-EFDF-4B97-8738-8A3CE7C1980D}">
      <dgm:prSet/>
      <dgm:spPr/>
      <dgm:t>
        <a:bodyPr/>
        <a:lstStyle/>
        <a:p>
          <a:endParaRPr kumimoji="1" lang="ja-JP" altLang="en-US"/>
        </a:p>
      </dgm:t>
    </dgm:pt>
    <dgm:pt modelId="{D577CFEE-19CD-43B7-8877-D0206B14623A}" type="sibTrans" cxnId="{0FF899E7-EFDF-4B97-8738-8A3CE7C1980D}">
      <dgm:prSet/>
      <dgm:spPr/>
      <dgm:t>
        <a:bodyPr/>
        <a:lstStyle/>
        <a:p>
          <a:endParaRPr kumimoji="1" lang="ja-JP" altLang="en-US"/>
        </a:p>
      </dgm:t>
    </dgm:pt>
    <dgm:pt modelId="{5B98B55F-1EB2-42A2-BCEB-0FB2B8B91B86}">
      <dgm:prSet/>
      <dgm:spPr/>
      <dgm:t>
        <a:bodyPr/>
        <a:lstStyle/>
        <a:p>
          <a:r>
            <a:rPr kumimoji="1" lang="en-US" dirty="0"/>
            <a:t>Auditability</a:t>
          </a:r>
          <a:endParaRPr lang="ja-JP" dirty="0"/>
        </a:p>
      </dgm:t>
    </dgm:pt>
    <dgm:pt modelId="{EFA83375-9480-43CD-B6ED-AD7F1FFB82F0}" type="parTrans" cxnId="{5D8F78B8-241A-4B4C-96F3-24013CDFD3FD}">
      <dgm:prSet/>
      <dgm:spPr/>
      <dgm:t>
        <a:bodyPr/>
        <a:lstStyle/>
        <a:p>
          <a:endParaRPr kumimoji="1" lang="ja-JP" altLang="en-US"/>
        </a:p>
      </dgm:t>
    </dgm:pt>
    <dgm:pt modelId="{8E8C2874-6913-4069-90EF-6FFADA345C8F}" type="sibTrans" cxnId="{5D8F78B8-241A-4B4C-96F3-24013CDFD3FD}">
      <dgm:prSet/>
      <dgm:spPr/>
      <dgm:t>
        <a:bodyPr/>
        <a:lstStyle/>
        <a:p>
          <a:endParaRPr kumimoji="1" lang="ja-JP" altLang="en-US"/>
        </a:p>
      </dgm:t>
    </dgm:pt>
    <dgm:pt modelId="{93080D07-1B68-4A61-9537-AA1643545351}">
      <dgm:prSet/>
      <dgm:spPr/>
      <dgm:t>
        <a:bodyPr/>
        <a:lstStyle/>
        <a:p>
          <a:r>
            <a:rPr kumimoji="1" lang="en-US" dirty="0"/>
            <a:t>Balance</a:t>
          </a:r>
          <a:endParaRPr lang="ja-JP" dirty="0"/>
        </a:p>
      </dgm:t>
    </dgm:pt>
    <dgm:pt modelId="{B9758E0F-FED3-485C-9E1C-8D575DDBC7F7}" type="parTrans" cxnId="{8A3DD15E-8ADF-46BA-BF98-B267A6DE54A3}">
      <dgm:prSet/>
      <dgm:spPr/>
      <dgm:t>
        <a:bodyPr/>
        <a:lstStyle/>
        <a:p>
          <a:endParaRPr kumimoji="1" lang="ja-JP" altLang="en-US"/>
        </a:p>
      </dgm:t>
    </dgm:pt>
    <dgm:pt modelId="{CFCE2801-E90A-4FC4-8531-5379F2DF97E5}" type="sibTrans" cxnId="{8A3DD15E-8ADF-46BA-BF98-B267A6DE54A3}">
      <dgm:prSet/>
      <dgm:spPr/>
      <dgm:t>
        <a:bodyPr/>
        <a:lstStyle/>
        <a:p>
          <a:endParaRPr kumimoji="1" lang="ja-JP" altLang="en-US"/>
        </a:p>
      </dgm:t>
    </dgm:pt>
    <dgm:pt modelId="{0D9EC802-1873-4BC0-9853-29A36AC4AEF8}">
      <dgm:prSet/>
      <dgm:spPr/>
      <dgm:t>
        <a:bodyPr/>
        <a:lstStyle/>
        <a:p>
          <a:r>
            <a:rPr kumimoji="1" lang="en-US" dirty="0"/>
            <a:t>Diversity</a:t>
          </a:r>
          <a:endParaRPr lang="ja-JP" dirty="0"/>
        </a:p>
      </dgm:t>
    </dgm:pt>
    <dgm:pt modelId="{F1740C6D-6417-4D06-B6B3-6FD4E03BF0D3}" type="parTrans" cxnId="{760DD097-A545-45CF-99BB-8488FA6971CE}">
      <dgm:prSet/>
      <dgm:spPr/>
      <dgm:t>
        <a:bodyPr/>
        <a:lstStyle/>
        <a:p>
          <a:endParaRPr kumimoji="1" lang="ja-JP" altLang="en-US"/>
        </a:p>
      </dgm:t>
    </dgm:pt>
    <dgm:pt modelId="{C966F967-C324-418E-B3C7-3DC828AB3DFA}" type="sibTrans" cxnId="{760DD097-A545-45CF-99BB-8488FA6971CE}">
      <dgm:prSet/>
      <dgm:spPr/>
      <dgm:t>
        <a:bodyPr/>
        <a:lstStyle/>
        <a:p>
          <a:endParaRPr kumimoji="1" lang="ja-JP" altLang="en-US"/>
        </a:p>
      </dgm:t>
    </dgm:pt>
    <dgm:pt modelId="{13ED16CA-40AD-4541-A772-72302DFC2F49}">
      <dgm:prSet/>
      <dgm:spPr/>
      <dgm:t>
        <a:bodyPr/>
        <a:lstStyle/>
        <a:p>
          <a:r>
            <a:rPr kumimoji="1" lang="en-US" dirty="0"/>
            <a:t>Effectiveness</a:t>
          </a:r>
          <a:endParaRPr lang="ja-JP" dirty="0"/>
        </a:p>
      </dgm:t>
    </dgm:pt>
    <dgm:pt modelId="{2132F9FF-BD73-4A9E-A3C2-A0548DD89C1D}" type="parTrans" cxnId="{E5B0241B-E830-40C0-B5B8-34E09CD12FF9}">
      <dgm:prSet/>
      <dgm:spPr/>
      <dgm:t>
        <a:bodyPr/>
        <a:lstStyle/>
        <a:p>
          <a:endParaRPr kumimoji="1" lang="ja-JP" altLang="en-US"/>
        </a:p>
      </dgm:t>
    </dgm:pt>
    <dgm:pt modelId="{A94C917D-2A94-4DF7-B604-D92F11011A68}" type="sibTrans" cxnId="{E5B0241B-E830-40C0-B5B8-34E09CD12FF9}">
      <dgm:prSet/>
      <dgm:spPr/>
      <dgm:t>
        <a:bodyPr/>
        <a:lstStyle/>
        <a:p>
          <a:endParaRPr kumimoji="1" lang="ja-JP" altLang="en-US"/>
        </a:p>
      </dgm:t>
    </dgm:pt>
    <dgm:pt modelId="{8B7934F8-52FC-44FE-B719-FF6525BE5ED8}">
      <dgm:prSet/>
      <dgm:spPr/>
      <dgm:t>
        <a:bodyPr/>
        <a:lstStyle/>
        <a:p>
          <a:r>
            <a:rPr kumimoji="1" lang="en-US" dirty="0"/>
            <a:t>Identifiability</a:t>
          </a:r>
          <a:endParaRPr lang="ja-JP" dirty="0"/>
        </a:p>
      </dgm:t>
    </dgm:pt>
    <dgm:pt modelId="{3456855D-CE89-436E-8FA7-816C30AB6C70}" type="parTrans" cxnId="{21AA06D4-542F-45A7-8C84-BC5852670694}">
      <dgm:prSet/>
      <dgm:spPr/>
      <dgm:t>
        <a:bodyPr/>
        <a:lstStyle/>
        <a:p>
          <a:endParaRPr kumimoji="1" lang="ja-JP" altLang="en-US"/>
        </a:p>
      </dgm:t>
    </dgm:pt>
    <dgm:pt modelId="{18BAD038-0538-481C-A2E8-329D72F82888}" type="sibTrans" cxnId="{21AA06D4-542F-45A7-8C84-BC5852670694}">
      <dgm:prSet/>
      <dgm:spPr/>
      <dgm:t>
        <a:bodyPr/>
        <a:lstStyle/>
        <a:p>
          <a:endParaRPr kumimoji="1" lang="ja-JP" altLang="en-US"/>
        </a:p>
      </dgm:t>
    </dgm:pt>
    <dgm:pt modelId="{DBB17972-F950-4A13-84F3-BF3E9A6252F9}">
      <dgm:prSet/>
      <dgm:spPr/>
      <dgm:t>
        <a:bodyPr/>
        <a:lstStyle/>
        <a:p>
          <a:r>
            <a:rPr kumimoji="1" lang="en-US" dirty="0"/>
            <a:t>Relevance</a:t>
          </a:r>
          <a:endParaRPr lang="ja-JP" dirty="0"/>
        </a:p>
      </dgm:t>
    </dgm:pt>
    <dgm:pt modelId="{6F8BBFBB-FB35-4AB4-85D4-9E072F7E7D3A}" type="parTrans" cxnId="{D7DD56BA-E834-423A-9FE7-0EDEBA05D05F}">
      <dgm:prSet/>
      <dgm:spPr/>
      <dgm:t>
        <a:bodyPr/>
        <a:lstStyle/>
        <a:p>
          <a:endParaRPr kumimoji="1" lang="ja-JP" altLang="en-US"/>
        </a:p>
      </dgm:t>
    </dgm:pt>
    <dgm:pt modelId="{5DB9B35B-04FE-4AC6-A6E9-44B93756FE42}" type="sibTrans" cxnId="{D7DD56BA-E834-423A-9FE7-0EDEBA05D05F}">
      <dgm:prSet/>
      <dgm:spPr/>
      <dgm:t>
        <a:bodyPr/>
        <a:lstStyle/>
        <a:p>
          <a:endParaRPr kumimoji="1" lang="ja-JP" altLang="en-US"/>
        </a:p>
      </dgm:t>
    </dgm:pt>
    <dgm:pt modelId="{F80D11C1-4F61-4E58-BB09-5C9AEE9920C8}">
      <dgm:prSet/>
      <dgm:spPr/>
      <dgm:t>
        <a:bodyPr/>
        <a:lstStyle/>
        <a:p>
          <a:r>
            <a:rPr kumimoji="1" lang="en-US" dirty="0"/>
            <a:t>Representativeness</a:t>
          </a:r>
          <a:endParaRPr lang="ja-JP" dirty="0"/>
        </a:p>
      </dgm:t>
    </dgm:pt>
    <dgm:pt modelId="{D1B64B62-9F18-44EB-BD43-6DCC8E9C64F4}" type="parTrans" cxnId="{F29E5F6D-C597-4EB9-AB5C-FCF15995E1C7}">
      <dgm:prSet/>
      <dgm:spPr/>
      <dgm:t>
        <a:bodyPr/>
        <a:lstStyle/>
        <a:p>
          <a:endParaRPr kumimoji="1" lang="ja-JP" altLang="en-US"/>
        </a:p>
      </dgm:t>
    </dgm:pt>
    <dgm:pt modelId="{3631EE2B-321A-4975-A53C-E3BAC2401DFC}" type="sibTrans" cxnId="{F29E5F6D-C597-4EB9-AB5C-FCF15995E1C7}">
      <dgm:prSet/>
      <dgm:spPr/>
      <dgm:t>
        <a:bodyPr/>
        <a:lstStyle/>
        <a:p>
          <a:endParaRPr kumimoji="1" lang="ja-JP" altLang="en-US"/>
        </a:p>
      </dgm:t>
    </dgm:pt>
    <dgm:pt modelId="{ABA75808-470A-4FA3-B30F-F731BBA8ACF2}">
      <dgm:prSet/>
      <dgm:spPr/>
      <dgm:t>
        <a:bodyPr/>
        <a:lstStyle/>
        <a:p>
          <a:r>
            <a:rPr kumimoji="1" lang="en-US" dirty="0"/>
            <a:t>Similarity</a:t>
          </a:r>
          <a:endParaRPr lang="ja-JP" dirty="0"/>
        </a:p>
      </dgm:t>
    </dgm:pt>
    <dgm:pt modelId="{483396AF-C675-43ED-8532-6B7078382A6B}" type="parTrans" cxnId="{C4B3E348-49B9-401E-A595-B57896033B00}">
      <dgm:prSet/>
      <dgm:spPr/>
      <dgm:t>
        <a:bodyPr/>
        <a:lstStyle/>
        <a:p>
          <a:endParaRPr kumimoji="1" lang="ja-JP" altLang="en-US"/>
        </a:p>
      </dgm:t>
    </dgm:pt>
    <dgm:pt modelId="{A1B74D04-D36A-4100-A7AB-E15E9878B445}" type="sibTrans" cxnId="{C4B3E348-49B9-401E-A595-B57896033B00}">
      <dgm:prSet/>
      <dgm:spPr/>
      <dgm:t>
        <a:bodyPr/>
        <a:lstStyle/>
        <a:p>
          <a:endParaRPr kumimoji="1" lang="ja-JP" altLang="en-US"/>
        </a:p>
      </dgm:t>
    </dgm:pt>
    <dgm:pt modelId="{983CD9F8-34A3-4DD9-851B-7A89C82BF674}">
      <dgm:prSet/>
      <dgm:spPr/>
      <dgm:t>
        <a:bodyPr/>
        <a:lstStyle/>
        <a:p>
          <a:r>
            <a:rPr kumimoji="1" lang="en-US" dirty="0"/>
            <a:t>Timeliness</a:t>
          </a:r>
          <a:endParaRPr lang="ja-JP" dirty="0"/>
        </a:p>
      </dgm:t>
    </dgm:pt>
    <dgm:pt modelId="{4E114718-44F0-4808-B751-0AABFBC2C3D6}" type="parTrans" cxnId="{7BC5218E-1EAA-4CD7-A8FC-21ED247BA294}">
      <dgm:prSet/>
      <dgm:spPr/>
      <dgm:t>
        <a:bodyPr/>
        <a:lstStyle/>
        <a:p>
          <a:endParaRPr kumimoji="1" lang="ja-JP" altLang="en-US"/>
        </a:p>
      </dgm:t>
    </dgm:pt>
    <dgm:pt modelId="{871C72F1-24B5-4C30-80C0-843CA69D3E6F}" type="sibTrans" cxnId="{7BC5218E-1EAA-4CD7-A8FC-21ED247BA294}">
      <dgm:prSet/>
      <dgm:spPr/>
      <dgm:t>
        <a:bodyPr/>
        <a:lstStyle/>
        <a:p>
          <a:endParaRPr kumimoji="1" lang="ja-JP" altLang="en-US"/>
        </a:p>
      </dgm:t>
    </dgm:pt>
    <dgm:pt modelId="{FB77E758-65F8-4712-9979-18173812E0F0}">
      <dgm:prSet/>
      <dgm:spPr/>
      <dgm:t>
        <a:bodyPr/>
        <a:lstStyle/>
        <a:p>
          <a:pPr>
            <a:buNone/>
          </a:pPr>
          <a:r>
            <a:rPr kumimoji="1" lang="en-US" dirty="0"/>
            <a:t>Sensor data quality characteristics</a:t>
          </a:r>
          <a:endParaRPr lang="ja-JP" dirty="0"/>
        </a:p>
      </dgm:t>
    </dgm:pt>
    <dgm:pt modelId="{E4609AB7-8760-4F38-8915-3E1E98B81C98}" type="parTrans" cxnId="{9F3DB164-52E0-495E-BEC7-FD2F3C70A48E}">
      <dgm:prSet/>
      <dgm:spPr/>
      <dgm:t>
        <a:bodyPr/>
        <a:lstStyle/>
        <a:p>
          <a:endParaRPr kumimoji="1" lang="ja-JP" altLang="en-US"/>
        </a:p>
      </dgm:t>
    </dgm:pt>
    <dgm:pt modelId="{42040F0C-1FC6-47CD-9130-812C14374F73}" type="sibTrans" cxnId="{9F3DB164-52E0-495E-BEC7-FD2F3C70A48E}">
      <dgm:prSet/>
      <dgm:spPr/>
      <dgm:t>
        <a:bodyPr/>
        <a:lstStyle/>
        <a:p>
          <a:endParaRPr kumimoji="1" lang="ja-JP" altLang="en-US"/>
        </a:p>
      </dgm:t>
    </dgm:pt>
    <dgm:pt modelId="{9D39E96F-506A-40FF-B6FE-EBFF4E8ABA24}">
      <dgm:prSet/>
      <dgm:spPr/>
      <dgm:t>
        <a:bodyPr/>
        <a:lstStyle/>
        <a:p>
          <a:pPr>
            <a:buFont typeface="Arial" panose="020B0604020202020204" pitchFamily="34" charset="0"/>
            <a:buChar char="•"/>
          </a:pPr>
          <a:r>
            <a:rPr kumimoji="1" lang="en-US" dirty="0"/>
            <a:t>Accuracy</a:t>
          </a:r>
          <a:endParaRPr lang="ja-JP" dirty="0"/>
        </a:p>
      </dgm:t>
    </dgm:pt>
    <dgm:pt modelId="{0B953964-519B-4B01-A183-7AF2D4F9E6A5}" type="parTrans" cxnId="{CAB9F8D9-D376-471C-BD98-93AB9884A89F}">
      <dgm:prSet/>
      <dgm:spPr/>
      <dgm:t>
        <a:bodyPr/>
        <a:lstStyle/>
        <a:p>
          <a:endParaRPr kumimoji="1" lang="ja-JP" altLang="en-US"/>
        </a:p>
      </dgm:t>
    </dgm:pt>
    <dgm:pt modelId="{F4AC601B-6751-4E43-B42E-4B754E30FBF0}" type="sibTrans" cxnId="{CAB9F8D9-D376-471C-BD98-93AB9884A89F}">
      <dgm:prSet/>
      <dgm:spPr/>
      <dgm:t>
        <a:bodyPr/>
        <a:lstStyle/>
        <a:p>
          <a:endParaRPr kumimoji="1" lang="ja-JP" altLang="en-US"/>
        </a:p>
      </dgm:t>
    </dgm:pt>
    <dgm:pt modelId="{E779284A-A26D-4A79-804F-5E9615E2B385}">
      <dgm:prSet/>
      <dgm:spPr/>
      <dgm:t>
        <a:bodyPr/>
        <a:lstStyle/>
        <a:p>
          <a:pPr>
            <a:buNone/>
          </a:pPr>
          <a:endParaRPr lang="ja-JP" dirty="0"/>
        </a:p>
      </dgm:t>
    </dgm:pt>
    <dgm:pt modelId="{E9E8D60F-5FF4-4CB6-8D66-95222A698E77}" type="parTrans" cxnId="{C23F362D-C875-4018-812F-C3569B863498}">
      <dgm:prSet/>
      <dgm:spPr/>
      <dgm:t>
        <a:bodyPr/>
        <a:lstStyle/>
        <a:p>
          <a:endParaRPr kumimoji="1" lang="ja-JP" altLang="en-US"/>
        </a:p>
      </dgm:t>
    </dgm:pt>
    <dgm:pt modelId="{31DC9DB3-7AAB-44C5-B5E7-B5A8A6D1468D}" type="sibTrans" cxnId="{C23F362D-C875-4018-812F-C3569B863498}">
      <dgm:prSet/>
      <dgm:spPr/>
      <dgm:t>
        <a:bodyPr/>
        <a:lstStyle/>
        <a:p>
          <a:endParaRPr kumimoji="1" lang="ja-JP" altLang="en-US"/>
        </a:p>
      </dgm:t>
    </dgm:pt>
    <dgm:pt modelId="{503C0BF6-9C4C-4F0E-AEC1-4AE29F008F31}">
      <dgm:prSet/>
      <dgm:spPr/>
      <dgm:t>
        <a:bodyPr/>
        <a:lstStyle/>
        <a:p>
          <a:pPr>
            <a:buFont typeface="Arial" panose="020B0604020202020204" pitchFamily="34" charset="0"/>
            <a:buChar char="•"/>
          </a:pPr>
          <a:r>
            <a:rPr kumimoji="1" lang="en-US" dirty="0"/>
            <a:t>Completeness</a:t>
          </a:r>
          <a:endParaRPr lang="ja-JP" dirty="0"/>
        </a:p>
      </dgm:t>
    </dgm:pt>
    <dgm:pt modelId="{84B86F71-916F-4F9E-BB5D-14137E024126}" type="parTrans" cxnId="{B80496C5-D73A-4A3D-ADDB-EDAEC8E56503}">
      <dgm:prSet/>
      <dgm:spPr/>
      <dgm:t>
        <a:bodyPr/>
        <a:lstStyle/>
        <a:p>
          <a:endParaRPr kumimoji="1" lang="ja-JP" altLang="en-US"/>
        </a:p>
      </dgm:t>
    </dgm:pt>
    <dgm:pt modelId="{905C7C3A-F9E5-4D87-93F3-8073B8108733}" type="sibTrans" cxnId="{B80496C5-D73A-4A3D-ADDB-EDAEC8E56503}">
      <dgm:prSet/>
      <dgm:spPr/>
      <dgm:t>
        <a:bodyPr/>
        <a:lstStyle/>
        <a:p>
          <a:endParaRPr kumimoji="1" lang="ja-JP" altLang="en-US"/>
        </a:p>
      </dgm:t>
    </dgm:pt>
    <dgm:pt modelId="{3916B452-7396-47CC-9A30-91DD64FE5264}">
      <dgm:prSet/>
      <dgm:spPr/>
      <dgm:t>
        <a:bodyPr/>
        <a:lstStyle/>
        <a:p>
          <a:pPr>
            <a:buFont typeface="Arial" panose="020B0604020202020204" pitchFamily="34" charset="0"/>
            <a:buChar char="•"/>
          </a:pPr>
          <a:r>
            <a:rPr kumimoji="1" lang="en-US" dirty="0"/>
            <a:t>Consistency</a:t>
          </a:r>
          <a:endParaRPr lang="ja-JP" dirty="0"/>
        </a:p>
      </dgm:t>
    </dgm:pt>
    <dgm:pt modelId="{F64A96C8-F195-435A-B3C9-2854879BEC2B}" type="parTrans" cxnId="{10B13942-BA88-44FB-9797-4CD9FEC90F6B}">
      <dgm:prSet/>
      <dgm:spPr/>
      <dgm:t>
        <a:bodyPr/>
        <a:lstStyle/>
        <a:p>
          <a:endParaRPr kumimoji="1" lang="ja-JP" altLang="en-US"/>
        </a:p>
      </dgm:t>
    </dgm:pt>
    <dgm:pt modelId="{0487F6FA-62AF-4FAA-8A78-0C2283B88D79}" type="sibTrans" cxnId="{10B13942-BA88-44FB-9797-4CD9FEC90F6B}">
      <dgm:prSet/>
      <dgm:spPr/>
      <dgm:t>
        <a:bodyPr/>
        <a:lstStyle/>
        <a:p>
          <a:endParaRPr kumimoji="1" lang="ja-JP" altLang="en-US"/>
        </a:p>
      </dgm:t>
    </dgm:pt>
    <dgm:pt modelId="{3B4D9126-08B5-46A3-BF4D-B3B26529C853}">
      <dgm:prSet/>
      <dgm:spPr/>
      <dgm:t>
        <a:bodyPr/>
        <a:lstStyle/>
        <a:p>
          <a:pPr>
            <a:buFont typeface="Arial" panose="020B0604020202020204" pitchFamily="34" charset="0"/>
            <a:buChar char="•"/>
          </a:pPr>
          <a:r>
            <a:rPr lang="en-US" altLang="ja-JP" dirty="0"/>
            <a:t>Precision</a:t>
          </a:r>
          <a:endParaRPr lang="ja-JP" dirty="0"/>
        </a:p>
      </dgm:t>
    </dgm:pt>
    <dgm:pt modelId="{D2DBB92F-24A8-4C5A-B9A6-F052A8DF6574}" type="parTrans" cxnId="{F553DD09-3ED6-4D5D-B0A1-23D18C3C700D}">
      <dgm:prSet/>
      <dgm:spPr/>
      <dgm:t>
        <a:bodyPr/>
        <a:lstStyle/>
        <a:p>
          <a:endParaRPr kumimoji="1" lang="ja-JP" altLang="en-US"/>
        </a:p>
      </dgm:t>
    </dgm:pt>
    <dgm:pt modelId="{DCB33C84-33BD-476C-BE7B-599A39CD2EC6}" type="sibTrans" cxnId="{F553DD09-3ED6-4D5D-B0A1-23D18C3C700D}">
      <dgm:prSet/>
      <dgm:spPr/>
      <dgm:t>
        <a:bodyPr/>
        <a:lstStyle/>
        <a:p>
          <a:endParaRPr kumimoji="1" lang="ja-JP" altLang="en-US"/>
        </a:p>
      </dgm:t>
    </dgm:pt>
    <dgm:pt modelId="{492BD2A4-80EA-416D-ABA9-9EEEE36AFD3E}" type="pres">
      <dgm:prSet presAssocID="{C8EF04E1-B98B-48EE-A852-9A5B6CF3C99A}" presName="linear" presStyleCnt="0">
        <dgm:presLayoutVars>
          <dgm:animLvl val="lvl"/>
          <dgm:resizeHandles val="exact"/>
        </dgm:presLayoutVars>
      </dgm:prSet>
      <dgm:spPr/>
    </dgm:pt>
    <dgm:pt modelId="{7D6A05E9-4E32-48D6-89FD-7345BEB7C68E}" type="pres">
      <dgm:prSet presAssocID="{01E2971C-75B6-454E-9799-7C8689EB551B}" presName="parentText" presStyleLbl="node1" presStyleIdx="0" presStyleCnt="2">
        <dgm:presLayoutVars>
          <dgm:chMax val="0"/>
          <dgm:bulletEnabled val="1"/>
        </dgm:presLayoutVars>
      </dgm:prSet>
      <dgm:spPr/>
    </dgm:pt>
    <dgm:pt modelId="{0ECDB02E-7370-4BFF-84AD-F5F71A19EA73}" type="pres">
      <dgm:prSet presAssocID="{01E2971C-75B6-454E-9799-7C8689EB551B}" presName="childText" presStyleLbl="revTx" presStyleIdx="0" presStyleCnt="2">
        <dgm:presLayoutVars>
          <dgm:bulletEnabled val="1"/>
        </dgm:presLayoutVars>
      </dgm:prSet>
      <dgm:spPr/>
    </dgm:pt>
    <dgm:pt modelId="{74A904B6-FF89-4DB1-B817-81291CB79CB7}" type="pres">
      <dgm:prSet presAssocID="{FB77E758-65F8-4712-9979-18173812E0F0}" presName="parentText" presStyleLbl="node1" presStyleIdx="1" presStyleCnt="2">
        <dgm:presLayoutVars>
          <dgm:chMax val="0"/>
          <dgm:bulletEnabled val="1"/>
        </dgm:presLayoutVars>
      </dgm:prSet>
      <dgm:spPr/>
    </dgm:pt>
    <dgm:pt modelId="{FE4D6DAC-D1F5-4142-BFE5-E203B95CF678}" type="pres">
      <dgm:prSet presAssocID="{FB77E758-65F8-4712-9979-18173812E0F0}" presName="childText" presStyleLbl="revTx" presStyleIdx="1" presStyleCnt="2">
        <dgm:presLayoutVars>
          <dgm:bulletEnabled val="1"/>
        </dgm:presLayoutVars>
      </dgm:prSet>
      <dgm:spPr/>
    </dgm:pt>
  </dgm:ptLst>
  <dgm:cxnLst>
    <dgm:cxn modelId="{F553DD09-3ED6-4D5D-B0A1-23D18C3C700D}" srcId="{FB77E758-65F8-4712-9979-18173812E0F0}" destId="{3B4D9126-08B5-46A3-BF4D-B3B26529C853}" srcOrd="3" destOrd="0" parTransId="{D2DBB92F-24A8-4C5A-B9A6-F052A8DF6574}" sibTransId="{DCB33C84-33BD-476C-BE7B-599A39CD2EC6}"/>
    <dgm:cxn modelId="{E5B0241B-E830-40C0-B5B8-34E09CD12FF9}" srcId="{01E2971C-75B6-454E-9799-7C8689EB551B}" destId="{13ED16CA-40AD-4541-A772-72302DFC2F49}" srcOrd="3" destOrd="0" parTransId="{2132F9FF-BD73-4A9E-A3C2-A0548DD89C1D}" sibTransId="{A94C917D-2A94-4DF7-B604-D92F11011A68}"/>
    <dgm:cxn modelId="{AF063A1B-CFC1-4DE8-AAA8-22C96EBFEB2B}" type="presOf" srcId="{5B98B55F-1EB2-42A2-BCEB-0FB2B8B91B86}" destId="{0ECDB02E-7370-4BFF-84AD-F5F71A19EA73}" srcOrd="0" destOrd="0" presId="urn:microsoft.com/office/officeart/2005/8/layout/vList2"/>
    <dgm:cxn modelId="{C23F362D-C875-4018-812F-C3569B863498}" srcId="{FB77E758-65F8-4712-9979-18173812E0F0}" destId="{E779284A-A26D-4A79-804F-5E9615E2B385}" srcOrd="4" destOrd="0" parTransId="{E9E8D60F-5FF4-4CB6-8D66-95222A698E77}" sibTransId="{31DC9DB3-7AAB-44C5-B5E7-B5A8A6D1468D}"/>
    <dgm:cxn modelId="{CBBAD530-13DE-4B56-9D81-D167576FB721}" type="presOf" srcId="{01E2971C-75B6-454E-9799-7C8689EB551B}" destId="{7D6A05E9-4E32-48D6-89FD-7345BEB7C68E}" srcOrd="0" destOrd="0" presId="urn:microsoft.com/office/officeart/2005/8/layout/vList2"/>
    <dgm:cxn modelId="{8A3DD15E-8ADF-46BA-BF98-B267A6DE54A3}" srcId="{01E2971C-75B6-454E-9799-7C8689EB551B}" destId="{93080D07-1B68-4A61-9537-AA1643545351}" srcOrd="1" destOrd="0" parTransId="{B9758E0F-FED3-485C-9E1C-8D575DDBC7F7}" sibTransId="{CFCE2801-E90A-4FC4-8531-5379F2DF97E5}"/>
    <dgm:cxn modelId="{DFB7F060-E6B7-46AB-A2EC-017C98B7EBD9}" type="presOf" srcId="{983CD9F8-34A3-4DD9-851B-7A89C82BF674}" destId="{0ECDB02E-7370-4BFF-84AD-F5F71A19EA73}" srcOrd="0" destOrd="8" presId="urn:microsoft.com/office/officeart/2005/8/layout/vList2"/>
    <dgm:cxn modelId="{4A1C4541-1D51-4AF3-81F5-B52B5E5B2398}" type="presOf" srcId="{93080D07-1B68-4A61-9537-AA1643545351}" destId="{0ECDB02E-7370-4BFF-84AD-F5F71A19EA73}" srcOrd="0" destOrd="1" presId="urn:microsoft.com/office/officeart/2005/8/layout/vList2"/>
    <dgm:cxn modelId="{10B13942-BA88-44FB-9797-4CD9FEC90F6B}" srcId="{FB77E758-65F8-4712-9979-18173812E0F0}" destId="{3916B452-7396-47CC-9A30-91DD64FE5264}" srcOrd="2" destOrd="0" parTransId="{F64A96C8-F195-435A-B3C9-2854879BEC2B}" sibTransId="{0487F6FA-62AF-4FAA-8A78-0C2283B88D79}"/>
    <dgm:cxn modelId="{9F3DB164-52E0-495E-BEC7-FD2F3C70A48E}" srcId="{C8EF04E1-B98B-48EE-A852-9A5B6CF3C99A}" destId="{FB77E758-65F8-4712-9979-18173812E0F0}" srcOrd="1" destOrd="0" parTransId="{E4609AB7-8760-4F38-8915-3E1E98B81C98}" sibTransId="{42040F0C-1FC6-47CD-9130-812C14374F73}"/>
    <dgm:cxn modelId="{C4B3E348-49B9-401E-A595-B57896033B00}" srcId="{01E2971C-75B6-454E-9799-7C8689EB551B}" destId="{ABA75808-470A-4FA3-B30F-F731BBA8ACF2}" srcOrd="7" destOrd="0" parTransId="{483396AF-C675-43ED-8532-6B7078382A6B}" sibTransId="{A1B74D04-D36A-4100-A7AB-E15E9878B445}"/>
    <dgm:cxn modelId="{5496886B-E2E9-452C-B6D8-57B463DDD456}" type="presOf" srcId="{F80D11C1-4F61-4E58-BB09-5C9AEE9920C8}" destId="{0ECDB02E-7370-4BFF-84AD-F5F71A19EA73}" srcOrd="0" destOrd="6" presId="urn:microsoft.com/office/officeart/2005/8/layout/vList2"/>
    <dgm:cxn modelId="{F29E5F6D-C597-4EB9-AB5C-FCF15995E1C7}" srcId="{01E2971C-75B6-454E-9799-7C8689EB551B}" destId="{F80D11C1-4F61-4E58-BB09-5C9AEE9920C8}" srcOrd="6" destOrd="0" parTransId="{D1B64B62-9F18-44EB-BD43-6DCC8E9C64F4}" sibTransId="{3631EE2B-321A-4975-A53C-E3BAC2401DFC}"/>
    <dgm:cxn modelId="{E153C14D-EA1E-4D58-A777-4784447B9B7A}" type="presOf" srcId="{FB77E758-65F8-4712-9979-18173812E0F0}" destId="{74A904B6-FF89-4DB1-B817-81291CB79CB7}" srcOrd="0" destOrd="0" presId="urn:microsoft.com/office/officeart/2005/8/layout/vList2"/>
    <dgm:cxn modelId="{72CC7751-C55C-4279-A9A9-727A9ADB8421}" type="presOf" srcId="{3B4D9126-08B5-46A3-BF4D-B3B26529C853}" destId="{FE4D6DAC-D1F5-4142-BFE5-E203B95CF678}" srcOrd="0" destOrd="3" presId="urn:microsoft.com/office/officeart/2005/8/layout/vList2"/>
    <dgm:cxn modelId="{EDACF172-B490-41E8-A45E-CEADA627703A}" type="presOf" srcId="{E779284A-A26D-4A79-804F-5E9615E2B385}" destId="{FE4D6DAC-D1F5-4142-BFE5-E203B95CF678}" srcOrd="0" destOrd="4" presId="urn:microsoft.com/office/officeart/2005/8/layout/vList2"/>
    <dgm:cxn modelId="{7BC5218E-1EAA-4CD7-A8FC-21ED247BA294}" srcId="{01E2971C-75B6-454E-9799-7C8689EB551B}" destId="{983CD9F8-34A3-4DD9-851B-7A89C82BF674}" srcOrd="8" destOrd="0" parTransId="{4E114718-44F0-4808-B751-0AABFBC2C3D6}" sibTransId="{871C72F1-24B5-4C30-80C0-843CA69D3E6F}"/>
    <dgm:cxn modelId="{760DD097-A545-45CF-99BB-8488FA6971CE}" srcId="{01E2971C-75B6-454E-9799-7C8689EB551B}" destId="{0D9EC802-1873-4BC0-9853-29A36AC4AEF8}" srcOrd="2" destOrd="0" parTransId="{F1740C6D-6417-4D06-B6B3-6FD4E03BF0D3}" sibTransId="{C966F967-C324-418E-B3C7-3DC828AB3DFA}"/>
    <dgm:cxn modelId="{817BB099-8266-4ED8-AFE0-872530AB0D9A}" type="presOf" srcId="{0D9EC802-1873-4BC0-9853-29A36AC4AEF8}" destId="{0ECDB02E-7370-4BFF-84AD-F5F71A19EA73}" srcOrd="0" destOrd="2" presId="urn:microsoft.com/office/officeart/2005/8/layout/vList2"/>
    <dgm:cxn modelId="{6F4622A3-E4A3-465C-B2EE-43928B81C8E2}" type="presOf" srcId="{3916B452-7396-47CC-9A30-91DD64FE5264}" destId="{FE4D6DAC-D1F5-4142-BFE5-E203B95CF678}" srcOrd="0" destOrd="2" presId="urn:microsoft.com/office/officeart/2005/8/layout/vList2"/>
    <dgm:cxn modelId="{2EE554A8-2F3E-42C6-B447-2CC0CFA1799F}" type="presOf" srcId="{8B7934F8-52FC-44FE-B719-FF6525BE5ED8}" destId="{0ECDB02E-7370-4BFF-84AD-F5F71A19EA73}" srcOrd="0" destOrd="4" presId="urn:microsoft.com/office/officeart/2005/8/layout/vList2"/>
    <dgm:cxn modelId="{5D8F78B8-241A-4B4C-96F3-24013CDFD3FD}" srcId="{01E2971C-75B6-454E-9799-7C8689EB551B}" destId="{5B98B55F-1EB2-42A2-BCEB-0FB2B8B91B86}" srcOrd="0" destOrd="0" parTransId="{EFA83375-9480-43CD-B6ED-AD7F1FFB82F0}" sibTransId="{8E8C2874-6913-4069-90EF-6FFADA345C8F}"/>
    <dgm:cxn modelId="{D7DD56BA-E834-423A-9FE7-0EDEBA05D05F}" srcId="{01E2971C-75B6-454E-9799-7C8689EB551B}" destId="{DBB17972-F950-4A13-84F3-BF3E9A6252F9}" srcOrd="5" destOrd="0" parTransId="{6F8BBFBB-FB35-4AB4-85D4-9E072F7E7D3A}" sibTransId="{5DB9B35B-04FE-4AC6-A6E9-44B93756FE42}"/>
    <dgm:cxn modelId="{EEA918BF-1039-4C33-BA62-D52995F5715E}" type="presOf" srcId="{13ED16CA-40AD-4541-A772-72302DFC2F49}" destId="{0ECDB02E-7370-4BFF-84AD-F5F71A19EA73}" srcOrd="0" destOrd="3" presId="urn:microsoft.com/office/officeart/2005/8/layout/vList2"/>
    <dgm:cxn modelId="{B80496C5-D73A-4A3D-ADDB-EDAEC8E56503}" srcId="{FB77E758-65F8-4712-9979-18173812E0F0}" destId="{503C0BF6-9C4C-4F0E-AEC1-4AE29F008F31}" srcOrd="1" destOrd="0" parTransId="{84B86F71-916F-4F9E-BB5D-14137E024126}" sibTransId="{905C7C3A-F9E5-4D87-93F3-8073B8108733}"/>
    <dgm:cxn modelId="{ED0DC3C8-8DCB-44C2-B70D-9257EC954A67}" type="presOf" srcId="{C8EF04E1-B98B-48EE-A852-9A5B6CF3C99A}" destId="{492BD2A4-80EA-416D-ABA9-9EEEE36AFD3E}" srcOrd="0" destOrd="0" presId="urn:microsoft.com/office/officeart/2005/8/layout/vList2"/>
    <dgm:cxn modelId="{21AA06D4-542F-45A7-8C84-BC5852670694}" srcId="{01E2971C-75B6-454E-9799-7C8689EB551B}" destId="{8B7934F8-52FC-44FE-B719-FF6525BE5ED8}" srcOrd="4" destOrd="0" parTransId="{3456855D-CE89-436E-8FA7-816C30AB6C70}" sibTransId="{18BAD038-0538-481C-A2E8-329D72F82888}"/>
    <dgm:cxn modelId="{CAB9F8D9-D376-471C-BD98-93AB9884A89F}" srcId="{FB77E758-65F8-4712-9979-18173812E0F0}" destId="{9D39E96F-506A-40FF-B6FE-EBFF4E8ABA24}" srcOrd="0" destOrd="0" parTransId="{0B953964-519B-4B01-A183-7AF2D4F9E6A5}" sibTransId="{F4AC601B-6751-4E43-B42E-4B754E30FBF0}"/>
    <dgm:cxn modelId="{D40B83DB-CEEE-4350-9F5D-12307B8C23F8}" type="presOf" srcId="{DBB17972-F950-4A13-84F3-BF3E9A6252F9}" destId="{0ECDB02E-7370-4BFF-84AD-F5F71A19EA73}" srcOrd="0" destOrd="5" presId="urn:microsoft.com/office/officeart/2005/8/layout/vList2"/>
    <dgm:cxn modelId="{12734FE1-3FB1-47B0-BBBE-0F2319247F3F}" type="presOf" srcId="{ABA75808-470A-4FA3-B30F-F731BBA8ACF2}" destId="{0ECDB02E-7370-4BFF-84AD-F5F71A19EA73}" srcOrd="0" destOrd="7" presId="urn:microsoft.com/office/officeart/2005/8/layout/vList2"/>
    <dgm:cxn modelId="{0FF899E7-EFDF-4B97-8738-8A3CE7C1980D}" srcId="{C8EF04E1-B98B-48EE-A852-9A5B6CF3C99A}" destId="{01E2971C-75B6-454E-9799-7C8689EB551B}" srcOrd="0" destOrd="0" parTransId="{B6654B32-B404-49DA-8127-BBD52A465E72}" sibTransId="{D577CFEE-19CD-43B7-8877-D0206B14623A}"/>
    <dgm:cxn modelId="{9ACAE4E7-66B6-42CC-92ED-CB8A8AB8C246}" type="presOf" srcId="{503C0BF6-9C4C-4F0E-AEC1-4AE29F008F31}" destId="{FE4D6DAC-D1F5-4142-BFE5-E203B95CF678}" srcOrd="0" destOrd="1" presId="urn:microsoft.com/office/officeart/2005/8/layout/vList2"/>
    <dgm:cxn modelId="{5B08BBFF-F47D-401F-BC68-190F669956CB}" type="presOf" srcId="{9D39E96F-506A-40FF-B6FE-EBFF4E8ABA24}" destId="{FE4D6DAC-D1F5-4142-BFE5-E203B95CF678}" srcOrd="0" destOrd="0" presId="urn:microsoft.com/office/officeart/2005/8/layout/vList2"/>
    <dgm:cxn modelId="{90949481-6F01-405E-9E8C-F41A0B5E98B8}" type="presParOf" srcId="{492BD2A4-80EA-416D-ABA9-9EEEE36AFD3E}" destId="{7D6A05E9-4E32-48D6-89FD-7345BEB7C68E}" srcOrd="0" destOrd="0" presId="urn:microsoft.com/office/officeart/2005/8/layout/vList2"/>
    <dgm:cxn modelId="{6DD477CF-3AF6-4FA1-82C1-C72C0F2112E0}" type="presParOf" srcId="{492BD2A4-80EA-416D-ABA9-9EEEE36AFD3E}" destId="{0ECDB02E-7370-4BFF-84AD-F5F71A19EA73}" srcOrd="1" destOrd="0" presId="urn:microsoft.com/office/officeart/2005/8/layout/vList2"/>
    <dgm:cxn modelId="{C37DDF29-3807-493F-921C-8CF0081855AD}" type="presParOf" srcId="{492BD2A4-80EA-416D-ABA9-9EEEE36AFD3E}" destId="{74A904B6-FF89-4DB1-B817-81291CB79CB7}" srcOrd="2" destOrd="0" presId="urn:microsoft.com/office/officeart/2005/8/layout/vList2"/>
    <dgm:cxn modelId="{E74F1C9E-F73F-4E0E-904C-50F137BFA5C2}" type="presParOf" srcId="{492BD2A4-80EA-416D-ABA9-9EEEE36AFD3E}" destId="{FE4D6DAC-D1F5-4142-BFE5-E203B95CF678}"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5EA27-1402-4BB1-9CFE-13565E1C6D4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kumimoji="1" lang="ja-JP" altLang="en-US"/>
        </a:p>
      </dgm:t>
    </dgm:pt>
    <dgm:pt modelId="{80875A18-3576-4B66-A6CC-2635490E898A}">
      <dgm:prSet/>
      <dgm:spPr/>
      <dgm:t>
        <a:bodyPr/>
        <a:lstStyle/>
        <a:p>
          <a:r>
            <a:rPr kumimoji="1" lang="ja-JP" b="0"/>
            <a:t>Know your users and their needs.</a:t>
          </a:r>
          <a:endParaRPr lang="ja-JP" b="0"/>
        </a:p>
      </dgm:t>
    </dgm:pt>
    <dgm:pt modelId="{1C6ED9CF-6FFD-4187-B2BA-00232D8DB0D4}" type="parTrans" cxnId="{10BC6D2B-903F-4022-83B9-5F7CA5B4CB65}">
      <dgm:prSet/>
      <dgm:spPr/>
      <dgm:t>
        <a:bodyPr/>
        <a:lstStyle/>
        <a:p>
          <a:endParaRPr kumimoji="1" lang="ja-JP" altLang="en-US" b="0"/>
        </a:p>
      </dgm:t>
    </dgm:pt>
    <dgm:pt modelId="{33F57A23-58AE-4186-A3B8-A2793F39DF21}" type="sibTrans" cxnId="{10BC6D2B-903F-4022-83B9-5F7CA5B4CB65}">
      <dgm:prSet/>
      <dgm:spPr/>
      <dgm:t>
        <a:bodyPr/>
        <a:lstStyle/>
        <a:p>
          <a:endParaRPr kumimoji="1" lang="ja-JP" altLang="en-US" b="0"/>
        </a:p>
      </dgm:t>
    </dgm:pt>
    <dgm:pt modelId="{44B7DAE2-6583-4EB5-8DD2-44776AD715C7}">
      <dgm:prSet/>
      <dgm:spPr/>
      <dgm:t>
        <a:bodyPr/>
        <a:lstStyle/>
        <a:p>
          <a:r>
            <a:rPr kumimoji="1" lang="ja-JP" b="0" dirty="0"/>
            <a:t>Ensure it is </a:t>
          </a:r>
          <a:r>
            <a:rPr kumimoji="1" lang="en-US" altLang="ja-JP" b="0" dirty="0"/>
            <a:t>“</a:t>
          </a:r>
          <a:r>
            <a:rPr kumimoji="1" lang="ja-JP" b="0" dirty="0"/>
            <a:t>fit for purpose</a:t>
          </a:r>
          <a:r>
            <a:rPr kumimoji="1" lang="en-US" altLang="ja-JP" b="0" dirty="0"/>
            <a:t>”</a:t>
          </a:r>
          <a:r>
            <a:rPr kumimoji="1" lang="ja-JP" b="0" dirty="0"/>
            <a:t>.</a:t>
          </a:r>
          <a:endParaRPr lang="ja-JP" b="0" dirty="0"/>
        </a:p>
      </dgm:t>
    </dgm:pt>
    <dgm:pt modelId="{AB69AEC9-9A92-40A3-B095-364AC0D63849}" type="parTrans" cxnId="{29CB03AF-4EEE-43A2-AED2-7BB2741245E3}">
      <dgm:prSet/>
      <dgm:spPr/>
      <dgm:t>
        <a:bodyPr/>
        <a:lstStyle/>
        <a:p>
          <a:endParaRPr kumimoji="1" lang="ja-JP" altLang="en-US" b="0"/>
        </a:p>
      </dgm:t>
    </dgm:pt>
    <dgm:pt modelId="{FF5F477A-9AB9-4991-9F1F-2CB1A55B9C94}" type="sibTrans" cxnId="{29CB03AF-4EEE-43A2-AED2-7BB2741245E3}">
      <dgm:prSet/>
      <dgm:spPr/>
      <dgm:t>
        <a:bodyPr/>
        <a:lstStyle/>
        <a:p>
          <a:endParaRPr kumimoji="1" lang="ja-JP" altLang="en-US" b="0"/>
        </a:p>
      </dgm:t>
    </dgm:pt>
    <dgm:pt modelId="{9D7C44F4-8323-473C-848A-1318317E0B19}">
      <dgm:prSet/>
      <dgm:spPr/>
      <dgm:t>
        <a:bodyPr/>
        <a:lstStyle/>
        <a:p>
          <a:r>
            <a:rPr kumimoji="1" lang="en-US" altLang="ja-JP" b="0" dirty="0"/>
            <a:t>Use mature services when there are </a:t>
          </a:r>
          <a:r>
            <a:rPr lang="en-US" b="0" dirty="0"/>
            <a:t>pre-existing functionalities</a:t>
          </a:r>
          <a:r>
            <a:rPr kumimoji="1" lang="ja-JP" b="0" dirty="0"/>
            <a:t>.</a:t>
          </a:r>
          <a:endParaRPr lang="ja-JP" b="0" dirty="0"/>
        </a:p>
      </dgm:t>
    </dgm:pt>
    <dgm:pt modelId="{39957CDF-9C57-4D3A-8160-B5323B91C9EA}" type="parTrans" cxnId="{83EC6EBC-BDD1-46B1-96A4-5A939C149503}">
      <dgm:prSet/>
      <dgm:spPr/>
      <dgm:t>
        <a:bodyPr/>
        <a:lstStyle/>
        <a:p>
          <a:endParaRPr kumimoji="1" lang="ja-JP" altLang="en-US" b="0"/>
        </a:p>
      </dgm:t>
    </dgm:pt>
    <dgm:pt modelId="{94133CCF-F176-44FD-AFA4-D65A51121210}" type="sibTrans" cxnId="{83EC6EBC-BDD1-46B1-96A4-5A939C149503}">
      <dgm:prSet/>
      <dgm:spPr/>
      <dgm:t>
        <a:bodyPr/>
        <a:lstStyle/>
        <a:p>
          <a:endParaRPr kumimoji="1" lang="ja-JP" altLang="en-US" b="0"/>
        </a:p>
      </dgm:t>
    </dgm:pt>
    <dgm:pt modelId="{63377186-F5C5-49CC-9DC1-7AEE8E2C8130}">
      <dgm:prSet/>
      <dgm:spPr/>
      <dgm:t>
        <a:bodyPr/>
        <a:lstStyle/>
        <a:p>
          <a:r>
            <a:rPr kumimoji="1" lang="ja-JP" b="0"/>
            <a:t>Get feedback from all stakeholders.</a:t>
          </a:r>
          <a:endParaRPr lang="ja-JP" b="0"/>
        </a:p>
      </dgm:t>
    </dgm:pt>
    <dgm:pt modelId="{DB90F171-B3CE-49FF-8D45-058CD4C12C83}" type="parTrans" cxnId="{21FA3EBB-C897-4C57-A20E-1039136CEB6D}">
      <dgm:prSet/>
      <dgm:spPr/>
      <dgm:t>
        <a:bodyPr/>
        <a:lstStyle/>
        <a:p>
          <a:endParaRPr kumimoji="1" lang="ja-JP" altLang="en-US" b="0"/>
        </a:p>
      </dgm:t>
    </dgm:pt>
    <dgm:pt modelId="{84741889-10BC-4273-8B66-09151AB51051}" type="sibTrans" cxnId="{21FA3EBB-C897-4C57-A20E-1039136CEB6D}">
      <dgm:prSet/>
      <dgm:spPr/>
      <dgm:t>
        <a:bodyPr/>
        <a:lstStyle/>
        <a:p>
          <a:endParaRPr kumimoji="1" lang="ja-JP" altLang="en-US" b="0"/>
        </a:p>
      </dgm:t>
    </dgm:pt>
    <dgm:pt modelId="{DD0396A7-FD99-44C7-9FE9-83E344B7756B}">
      <dgm:prSet/>
      <dgm:spPr/>
      <dgm:t>
        <a:bodyPr/>
        <a:lstStyle/>
        <a:p>
          <a:r>
            <a:rPr kumimoji="1" lang="en-US" b="0" dirty="0"/>
            <a:t>Visualize for easy confirmation and traceability.</a:t>
          </a:r>
          <a:endParaRPr lang="ja-JP" b="0" dirty="0"/>
        </a:p>
      </dgm:t>
    </dgm:pt>
    <dgm:pt modelId="{B9204281-A472-4899-989E-F62FAF5A129D}" type="parTrans" cxnId="{57944DFD-5596-4377-A389-8FD756D1C2E7}">
      <dgm:prSet/>
      <dgm:spPr/>
      <dgm:t>
        <a:bodyPr/>
        <a:lstStyle/>
        <a:p>
          <a:endParaRPr kumimoji="1" lang="ja-JP" altLang="en-US" b="0"/>
        </a:p>
      </dgm:t>
    </dgm:pt>
    <dgm:pt modelId="{AF0A1A24-E88A-4DF6-9E9D-EB8D16758BFB}" type="sibTrans" cxnId="{57944DFD-5596-4377-A389-8FD756D1C2E7}">
      <dgm:prSet/>
      <dgm:spPr/>
      <dgm:t>
        <a:bodyPr/>
        <a:lstStyle/>
        <a:p>
          <a:endParaRPr kumimoji="1" lang="ja-JP" altLang="en-US" b="0"/>
        </a:p>
      </dgm:t>
    </dgm:pt>
    <dgm:pt modelId="{AF4877EA-1C91-4F71-8761-321B163DB19C}">
      <dgm:prSet/>
      <dgm:spPr/>
      <dgm:t>
        <a:bodyPr/>
        <a:lstStyle/>
        <a:p>
          <a:r>
            <a:rPr kumimoji="1" lang="ja-JP" b="0" dirty="0"/>
            <a:t>Consider trade-offs</a:t>
          </a:r>
          <a:r>
            <a:rPr kumimoji="1" lang="en-US" altLang="ja-JP" b="0" dirty="0"/>
            <a:t> between quality and cost</a:t>
          </a:r>
          <a:r>
            <a:rPr kumimoji="1" lang="ja-JP" b="0" dirty="0"/>
            <a:t>.</a:t>
          </a:r>
          <a:endParaRPr lang="ja-JP" b="0" dirty="0"/>
        </a:p>
      </dgm:t>
    </dgm:pt>
    <dgm:pt modelId="{C0C3F92B-1FEC-4A3C-B76C-358BE6A21493}" type="parTrans" cxnId="{A1E49952-DB97-4692-9446-31830130073B}">
      <dgm:prSet/>
      <dgm:spPr/>
      <dgm:t>
        <a:bodyPr/>
        <a:lstStyle/>
        <a:p>
          <a:endParaRPr kumimoji="1" lang="ja-JP" altLang="en-US" b="0"/>
        </a:p>
      </dgm:t>
    </dgm:pt>
    <dgm:pt modelId="{1FBCAC43-A38D-445A-BEE9-DA30D5F9588B}" type="sibTrans" cxnId="{A1E49952-DB97-4692-9446-31830130073B}">
      <dgm:prSet/>
      <dgm:spPr/>
      <dgm:t>
        <a:bodyPr/>
        <a:lstStyle/>
        <a:p>
          <a:endParaRPr kumimoji="1" lang="ja-JP" altLang="en-US" b="0"/>
        </a:p>
      </dgm:t>
    </dgm:pt>
    <dgm:pt modelId="{ED501746-8C5B-4C78-9E24-5ADC351A9A14}">
      <dgm:prSet/>
      <dgm:spPr/>
      <dgm:t>
        <a:bodyPr/>
        <a:lstStyle/>
        <a:p>
          <a:r>
            <a:rPr kumimoji="1" lang="ja-JP" b="0" dirty="0"/>
            <a:t>Accept that errors will occur</a:t>
          </a:r>
          <a:r>
            <a:rPr kumimoji="1" lang="en-US" altLang="ja-JP" b="0" dirty="0"/>
            <a:t>,</a:t>
          </a:r>
          <a:r>
            <a:rPr kumimoji="1" lang="ja-JP" b="0" dirty="0"/>
            <a:t> don’t pursue perfection.</a:t>
          </a:r>
          <a:endParaRPr lang="ja-JP" b="0" dirty="0"/>
        </a:p>
      </dgm:t>
    </dgm:pt>
    <dgm:pt modelId="{D179D753-F8FF-4139-952F-48FD6057FEAC}" type="parTrans" cxnId="{9AA3A2E5-FE15-4985-896F-31B6CBAE24EF}">
      <dgm:prSet/>
      <dgm:spPr/>
      <dgm:t>
        <a:bodyPr/>
        <a:lstStyle/>
        <a:p>
          <a:endParaRPr kumimoji="1" lang="ja-JP" altLang="en-US" b="0"/>
        </a:p>
      </dgm:t>
    </dgm:pt>
    <dgm:pt modelId="{F10FC6D5-2CB5-4241-8AC0-2201AC84E8AB}" type="sibTrans" cxnId="{9AA3A2E5-FE15-4985-896F-31B6CBAE24EF}">
      <dgm:prSet/>
      <dgm:spPr/>
      <dgm:t>
        <a:bodyPr/>
        <a:lstStyle/>
        <a:p>
          <a:endParaRPr kumimoji="1" lang="ja-JP" altLang="en-US" b="0"/>
        </a:p>
      </dgm:t>
    </dgm:pt>
    <dgm:pt modelId="{1495D0E3-5598-4288-8C1E-47EE7D6E2BF0}">
      <dgm:prSet/>
      <dgm:spPr/>
      <dgm:t>
        <a:bodyPr/>
        <a:lstStyle/>
        <a:p>
          <a:r>
            <a:rPr kumimoji="1" lang="ja-JP" b="0" dirty="0"/>
            <a:t>Review the design and consider the </a:t>
          </a:r>
          <a:r>
            <a:rPr kumimoji="1" lang="en-US" altLang="ja-JP" b="0" dirty="0"/>
            <a:t>life cycle</a:t>
          </a:r>
          <a:r>
            <a:rPr kumimoji="1" lang="ja-JP" b="0" dirty="0"/>
            <a:t>.</a:t>
          </a:r>
          <a:endParaRPr lang="ja-JP" b="0" dirty="0"/>
        </a:p>
      </dgm:t>
    </dgm:pt>
    <dgm:pt modelId="{3DFA6548-EF8F-4F11-BC08-EA5C0999F18B}" type="sibTrans" cxnId="{FDF1880F-CE85-434F-A2AD-E332AAF40F49}">
      <dgm:prSet/>
      <dgm:spPr/>
      <dgm:t>
        <a:bodyPr/>
        <a:lstStyle/>
        <a:p>
          <a:endParaRPr kumimoji="1" lang="ja-JP" altLang="en-US" b="0"/>
        </a:p>
      </dgm:t>
    </dgm:pt>
    <dgm:pt modelId="{5E77D817-CC47-4B22-BDA1-AD15556863F7}" type="parTrans" cxnId="{FDF1880F-CE85-434F-A2AD-E332AAF40F49}">
      <dgm:prSet/>
      <dgm:spPr/>
      <dgm:t>
        <a:bodyPr/>
        <a:lstStyle/>
        <a:p>
          <a:endParaRPr kumimoji="1" lang="ja-JP" altLang="en-US" b="0"/>
        </a:p>
      </dgm:t>
    </dgm:pt>
    <dgm:pt modelId="{7EEA4C3C-B694-48A8-96A8-C396C5041151}" type="pres">
      <dgm:prSet presAssocID="{2145EA27-1402-4BB1-9CFE-13565E1C6D41}" presName="linear" presStyleCnt="0">
        <dgm:presLayoutVars>
          <dgm:animLvl val="lvl"/>
          <dgm:resizeHandles val="exact"/>
        </dgm:presLayoutVars>
      </dgm:prSet>
      <dgm:spPr/>
    </dgm:pt>
    <dgm:pt modelId="{DC02FF6C-5FBC-4160-A660-9F6293EEFB56}" type="pres">
      <dgm:prSet presAssocID="{80875A18-3576-4B66-A6CC-2635490E898A}" presName="parentText" presStyleLbl="node1" presStyleIdx="0" presStyleCnt="8">
        <dgm:presLayoutVars>
          <dgm:chMax val="0"/>
          <dgm:bulletEnabled val="1"/>
        </dgm:presLayoutVars>
      </dgm:prSet>
      <dgm:spPr/>
    </dgm:pt>
    <dgm:pt modelId="{89162CD0-59CC-492A-A8F4-66EF0896E9E7}" type="pres">
      <dgm:prSet presAssocID="{33F57A23-58AE-4186-A3B8-A2793F39DF21}" presName="spacer" presStyleCnt="0"/>
      <dgm:spPr/>
    </dgm:pt>
    <dgm:pt modelId="{80C01E11-6261-46AF-80F0-3F2E4EC70225}" type="pres">
      <dgm:prSet presAssocID="{44B7DAE2-6583-4EB5-8DD2-44776AD715C7}" presName="parentText" presStyleLbl="node1" presStyleIdx="1" presStyleCnt="8">
        <dgm:presLayoutVars>
          <dgm:chMax val="0"/>
          <dgm:bulletEnabled val="1"/>
        </dgm:presLayoutVars>
      </dgm:prSet>
      <dgm:spPr/>
    </dgm:pt>
    <dgm:pt modelId="{0B5971CC-0354-4412-8B7A-E7153FA78F86}" type="pres">
      <dgm:prSet presAssocID="{FF5F477A-9AB9-4991-9F1F-2CB1A55B9C94}" presName="spacer" presStyleCnt="0"/>
      <dgm:spPr/>
    </dgm:pt>
    <dgm:pt modelId="{C76C3415-DC46-4FBA-AF7D-C580C3830839}" type="pres">
      <dgm:prSet presAssocID="{AF4877EA-1C91-4F71-8761-321B163DB19C}" presName="parentText" presStyleLbl="node1" presStyleIdx="2" presStyleCnt="8">
        <dgm:presLayoutVars>
          <dgm:chMax val="0"/>
          <dgm:bulletEnabled val="1"/>
        </dgm:presLayoutVars>
      </dgm:prSet>
      <dgm:spPr/>
    </dgm:pt>
    <dgm:pt modelId="{18AAAED4-0EB2-40C4-AC49-9C8392387A5F}" type="pres">
      <dgm:prSet presAssocID="{1FBCAC43-A38D-445A-BEE9-DA30D5F9588B}" presName="spacer" presStyleCnt="0"/>
      <dgm:spPr/>
    </dgm:pt>
    <dgm:pt modelId="{9C774525-F655-42CE-9CDD-472E4627FA10}" type="pres">
      <dgm:prSet presAssocID="{ED501746-8C5B-4C78-9E24-5ADC351A9A14}" presName="parentText" presStyleLbl="node1" presStyleIdx="3" presStyleCnt="8" custScaleX="99996">
        <dgm:presLayoutVars>
          <dgm:chMax val="0"/>
          <dgm:bulletEnabled val="1"/>
        </dgm:presLayoutVars>
      </dgm:prSet>
      <dgm:spPr/>
    </dgm:pt>
    <dgm:pt modelId="{4DCFBBB5-B697-4AA5-BA4C-9344EB6DFCEB}" type="pres">
      <dgm:prSet presAssocID="{F10FC6D5-2CB5-4241-8AC0-2201AC84E8AB}" presName="spacer" presStyleCnt="0"/>
      <dgm:spPr/>
    </dgm:pt>
    <dgm:pt modelId="{079E6C50-F921-4D84-9FCA-6705E188C858}" type="pres">
      <dgm:prSet presAssocID="{1495D0E3-5598-4288-8C1E-47EE7D6E2BF0}" presName="parentText" presStyleLbl="node1" presStyleIdx="4" presStyleCnt="8">
        <dgm:presLayoutVars>
          <dgm:chMax val="0"/>
          <dgm:bulletEnabled val="1"/>
        </dgm:presLayoutVars>
      </dgm:prSet>
      <dgm:spPr/>
    </dgm:pt>
    <dgm:pt modelId="{0BD6A245-C57E-431B-A11A-1815DDF90256}" type="pres">
      <dgm:prSet presAssocID="{3DFA6548-EF8F-4F11-BC08-EA5C0999F18B}" presName="spacer" presStyleCnt="0"/>
      <dgm:spPr/>
    </dgm:pt>
    <dgm:pt modelId="{FA9FC5A4-F881-461F-9B46-90DB66253303}" type="pres">
      <dgm:prSet presAssocID="{9D7C44F4-8323-473C-848A-1318317E0B19}" presName="parentText" presStyleLbl="node1" presStyleIdx="5" presStyleCnt="8">
        <dgm:presLayoutVars>
          <dgm:chMax val="0"/>
          <dgm:bulletEnabled val="1"/>
        </dgm:presLayoutVars>
      </dgm:prSet>
      <dgm:spPr/>
    </dgm:pt>
    <dgm:pt modelId="{16BA263E-0AAB-43A4-BF1D-1B98A605ED97}" type="pres">
      <dgm:prSet presAssocID="{94133CCF-F176-44FD-AFA4-D65A51121210}" presName="spacer" presStyleCnt="0"/>
      <dgm:spPr/>
    </dgm:pt>
    <dgm:pt modelId="{6C019AFC-B0C6-4F78-B82D-1E33B1E6D10E}" type="pres">
      <dgm:prSet presAssocID="{63377186-F5C5-49CC-9DC1-7AEE8E2C8130}" presName="parentText" presStyleLbl="node1" presStyleIdx="6" presStyleCnt="8">
        <dgm:presLayoutVars>
          <dgm:chMax val="0"/>
          <dgm:bulletEnabled val="1"/>
        </dgm:presLayoutVars>
      </dgm:prSet>
      <dgm:spPr/>
    </dgm:pt>
    <dgm:pt modelId="{F164182A-485B-47B6-93E5-1C63E26B91D5}" type="pres">
      <dgm:prSet presAssocID="{84741889-10BC-4273-8B66-09151AB51051}" presName="spacer" presStyleCnt="0"/>
      <dgm:spPr/>
    </dgm:pt>
    <dgm:pt modelId="{FE6930D7-A17D-4757-9A74-E01CD7925F1A}" type="pres">
      <dgm:prSet presAssocID="{DD0396A7-FD99-44C7-9FE9-83E344B7756B}" presName="parentText" presStyleLbl="node1" presStyleIdx="7" presStyleCnt="8">
        <dgm:presLayoutVars>
          <dgm:chMax val="0"/>
          <dgm:bulletEnabled val="1"/>
        </dgm:presLayoutVars>
      </dgm:prSet>
      <dgm:spPr/>
    </dgm:pt>
  </dgm:ptLst>
  <dgm:cxnLst>
    <dgm:cxn modelId="{FDF1880F-CE85-434F-A2AD-E332AAF40F49}" srcId="{2145EA27-1402-4BB1-9CFE-13565E1C6D41}" destId="{1495D0E3-5598-4288-8C1E-47EE7D6E2BF0}" srcOrd="4" destOrd="0" parTransId="{5E77D817-CC47-4B22-BDA1-AD15556863F7}" sibTransId="{3DFA6548-EF8F-4F11-BC08-EA5C0999F18B}"/>
    <dgm:cxn modelId="{56E44C29-DD8C-4EB4-8E10-EB03A1B879E2}" type="presOf" srcId="{63377186-F5C5-49CC-9DC1-7AEE8E2C8130}" destId="{6C019AFC-B0C6-4F78-B82D-1E33B1E6D10E}" srcOrd="0" destOrd="0" presId="urn:microsoft.com/office/officeart/2005/8/layout/vList2"/>
    <dgm:cxn modelId="{10BC6D2B-903F-4022-83B9-5F7CA5B4CB65}" srcId="{2145EA27-1402-4BB1-9CFE-13565E1C6D41}" destId="{80875A18-3576-4B66-A6CC-2635490E898A}" srcOrd="0" destOrd="0" parTransId="{1C6ED9CF-6FFD-4187-B2BA-00232D8DB0D4}" sibTransId="{33F57A23-58AE-4186-A3B8-A2793F39DF21}"/>
    <dgm:cxn modelId="{C96E2132-E5CE-4E89-BD8A-B3BB8165803B}" type="presOf" srcId="{AF4877EA-1C91-4F71-8761-321B163DB19C}" destId="{C76C3415-DC46-4FBA-AF7D-C580C3830839}" srcOrd="0" destOrd="0" presId="urn:microsoft.com/office/officeart/2005/8/layout/vList2"/>
    <dgm:cxn modelId="{B37D1837-C2EA-47EE-9CDE-B780CB72DFBB}" type="presOf" srcId="{DD0396A7-FD99-44C7-9FE9-83E344B7756B}" destId="{FE6930D7-A17D-4757-9A74-E01CD7925F1A}" srcOrd="0" destOrd="0" presId="urn:microsoft.com/office/officeart/2005/8/layout/vList2"/>
    <dgm:cxn modelId="{D987E33A-FDF3-4E03-BD5D-70A8A2535E7D}" type="presOf" srcId="{2145EA27-1402-4BB1-9CFE-13565E1C6D41}" destId="{7EEA4C3C-B694-48A8-96A8-C396C5041151}" srcOrd="0" destOrd="0" presId="urn:microsoft.com/office/officeart/2005/8/layout/vList2"/>
    <dgm:cxn modelId="{A1E49952-DB97-4692-9446-31830130073B}" srcId="{2145EA27-1402-4BB1-9CFE-13565E1C6D41}" destId="{AF4877EA-1C91-4F71-8761-321B163DB19C}" srcOrd="2" destOrd="0" parTransId="{C0C3F92B-1FEC-4A3C-B76C-358BE6A21493}" sibTransId="{1FBCAC43-A38D-445A-BEE9-DA30D5F9588B}"/>
    <dgm:cxn modelId="{863C6F57-6E50-45E3-8917-2AB094DC3FA9}" type="presOf" srcId="{80875A18-3576-4B66-A6CC-2635490E898A}" destId="{DC02FF6C-5FBC-4160-A660-9F6293EEFB56}" srcOrd="0" destOrd="0" presId="urn:microsoft.com/office/officeart/2005/8/layout/vList2"/>
    <dgm:cxn modelId="{C0171959-26BC-40A1-AD00-914BF9279717}" type="presOf" srcId="{1495D0E3-5598-4288-8C1E-47EE7D6E2BF0}" destId="{079E6C50-F921-4D84-9FCA-6705E188C858}" srcOrd="0" destOrd="0" presId="urn:microsoft.com/office/officeart/2005/8/layout/vList2"/>
    <dgm:cxn modelId="{5FD8DBAA-FD80-4087-836F-306B55385C62}" type="presOf" srcId="{44B7DAE2-6583-4EB5-8DD2-44776AD715C7}" destId="{80C01E11-6261-46AF-80F0-3F2E4EC70225}" srcOrd="0" destOrd="0" presId="urn:microsoft.com/office/officeart/2005/8/layout/vList2"/>
    <dgm:cxn modelId="{29CB03AF-4EEE-43A2-AED2-7BB2741245E3}" srcId="{2145EA27-1402-4BB1-9CFE-13565E1C6D41}" destId="{44B7DAE2-6583-4EB5-8DD2-44776AD715C7}" srcOrd="1" destOrd="0" parTransId="{AB69AEC9-9A92-40A3-B095-364AC0D63849}" sibTransId="{FF5F477A-9AB9-4991-9F1F-2CB1A55B9C94}"/>
    <dgm:cxn modelId="{21FA3EBB-C897-4C57-A20E-1039136CEB6D}" srcId="{2145EA27-1402-4BB1-9CFE-13565E1C6D41}" destId="{63377186-F5C5-49CC-9DC1-7AEE8E2C8130}" srcOrd="6" destOrd="0" parTransId="{DB90F171-B3CE-49FF-8D45-058CD4C12C83}" sibTransId="{84741889-10BC-4273-8B66-09151AB51051}"/>
    <dgm:cxn modelId="{83EC6EBC-BDD1-46B1-96A4-5A939C149503}" srcId="{2145EA27-1402-4BB1-9CFE-13565E1C6D41}" destId="{9D7C44F4-8323-473C-848A-1318317E0B19}" srcOrd="5" destOrd="0" parTransId="{39957CDF-9C57-4D3A-8160-B5323B91C9EA}" sibTransId="{94133CCF-F176-44FD-AFA4-D65A51121210}"/>
    <dgm:cxn modelId="{FDB49CC1-C18E-460F-8EEF-D5436BB30474}" type="presOf" srcId="{9D7C44F4-8323-473C-848A-1318317E0B19}" destId="{FA9FC5A4-F881-461F-9B46-90DB66253303}" srcOrd="0" destOrd="0" presId="urn:microsoft.com/office/officeart/2005/8/layout/vList2"/>
    <dgm:cxn modelId="{9AA3A2E5-FE15-4985-896F-31B6CBAE24EF}" srcId="{2145EA27-1402-4BB1-9CFE-13565E1C6D41}" destId="{ED501746-8C5B-4C78-9E24-5ADC351A9A14}" srcOrd="3" destOrd="0" parTransId="{D179D753-F8FF-4139-952F-48FD6057FEAC}" sibTransId="{F10FC6D5-2CB5-4241-8AC0-2201AC84E8AB}"/>
    <dgm:cxn modelId="{63B3D8EF-3D0D-4B2A-A5AF-1880399E1889}" type="presOf" srcId="{ED501746-8C5B-4C78-9E24-5ADC351A9A14}" destId="{9C774525-F655-42CE-9CDD-472E4627FA10}" srcOrd="0" destOrd="0" presId="urn:microsoft.com/office/officeart/2005/8/layout/vList2"/>
    <dgm:cxn modelId="{57944DFD-5596-4377-A389-8FD756D1C2E7}" srcId="{2145EA27-1402-4BB1-9CFE-13565E1C6D41}" destId="{DD0396A7-FD99-44C7-9FE9-83E344B7756B}" srcOrd="7" destOrd="0" parTransId="{B9204281-A472-4899-989E-F62FAF5A129D}" sibTransId="{AF0A1A24-E88A-4DF6-9E9D-EB8D16758BFB}"/>
    <dgm:cxn modelId="{9A904E91-5F18-4B8D-864E-09119003678B}" type="presParOf" srcId="{7EEA4C3C-B694-48A8-96A8-C396C5041151}" destId="{DC02FF6C-5FBC-4160-A660-9F6293EEFB56}" srcOrd="0" destOrd="0" presId="urn:microsoft.com/office/officeart/2005/8/layout/vList2"/>
    <dgm:cxn modelId="{4B8A3714-5259-4A02-ADB2-DC32C9225DFD}" type="presParOf" srcId="{7EEA4C3C-B694-48A8-96A8-C396C5041151}" destId="{89162CD0-59CC-492A-A8F4-66EF0896E9E7}" srcOrd="1" destOrd="0" presId="urn:microsoft.com/office/officeart/2005/8/layout/vList2"/>
    <dgm:cxn modelId="{2BF5031C-27EA-46A3-B828-A031C2DA5EA5}" type="presParOf" srcId="{7EEA4C3C-B694-48A8-96A8-C396C5041151}" destId="{80C01E11-6261-46AF-80F0-3F2E4EC70225}" srcOrd="2" destOrd="0" presId="urn:microsoft.com/office/officeart/2005/8/layout/vList2"/>
    <dgm:cxn modelId="{C8E952A9-1342-4427-B409-C93099F0BC18}" type="presParOf" srcId="{7EEA4C3C-B694-48A8-96A8-C396C5041151}" destId="{0B5971CC-0354-4412-8B7A-E7153FA78F86}" srcOrd="3" destOrd="0" presId="urn:microsoft.com/office/officeart/2005/8/layout/vList2"/>
    <dgm:cxn modelId="{667C0A17-08CD-484E-B757-0E870C8D5977}" type="presParOf" srcId="{7EEA4C3C-B694-48A8-96A8-C396C5041151}" destId="{C76C3415-DC46-4FBA-AF7D-C580C3830839}" srcOrd="4" destOrd="0" presId="urn:microsoft.com/office/officeart/2005/8/layout/vList2"/>
    <dgm:cxn modelId="{53C9E09F-C586-48EF-9BA8-39C134902E3A}" type="presParOf" srcId="{7EEA4C3C-B694-48A8-96A8-C396C5041151}" destId="{18AAAED4-0EB2-40C4-AC49-9C8392387A5F}" srcOrd="5" destOrd="0" presId="urn:microsoft.com/office/officeart/2005/8/layout/vList2"/>
    <dgm:cxn modelId="{747223BC-6EC1-4758-81D6-4A7C9BD6B567}" type="presParOf" srcId="{7EEA4C3C-B694-48A8-96A8-C396C5041151}" destId="{9C774525-F655-42CE-9CDD-472E4627FA10}" srcOrd="6" destOrd="0" presId="urn:microsoft.com/office/officeart/2005/8/layout/vList2"/>
    <dgm:cxn modelId="{88ED63C3-0332-4BA2-ADF2-C525EF90B2ED}" type="presParOf" srcId="{7EEA4C3C-B694-48A8-96A8-C396C5041151}" destId="{4DCFBBB5-B697-4AA5-BA4C-9344EB6DFCEB}" srcOrd="7" destOrd="0" presId="urn:microsoft.com/office/officeart/2005/8/layout/vList2"/>
    <dgm:cxn modelId="{A8B54EFE-F78D-461D-92AC-868249FCA414}" type="presParOf" srcId="{7EEA4C3C-B694-48A8-96A8-C396C5041151}" destId="{079E6C50-F921-4D84-9FCA-6705E188C858}" srcOrd="8" destOrd="0" presId="urn:microsoft.com/office/officeart/2005/8/layout/vList2"/>
    <dgm:cxn modelId="{6FE2B312-3A6D-41C9-980F-FAC78563DCD6}" type="presParOf" srcId="{7EEA4C3C-B694-48A8-96A8-C396C5041151}" destId="{0BD6A245-C57E-431B-A11A-1815DDF90256}" srcOrd="9" destOrd="0" presId="urn:microsoft.com/office/officeart/2005/8/layout/vList2"/>
    <dgm:cxn modelId="{39323F0A-EF3F-4ECC-A4C8-01F03FFD182C}" type="presParOf" srcId="{7EEA4C3C-B694-48A8-96A8-C396C5041151}" destId="{FA9FC5A4-F881-461F-9B46-90DB66253303}" srcOrd="10" destOrd="0" presId="urn:microsoft.com/office/officeart/2005/8/layout/vList2"/>
    <dgm:cxn modelId="{4655CCBB-5DBF-4371-B2F2-28F39931BC47}" type="presParOf" srcId="{7EEA4C3C-B694-48A8-96A8-C396C5041151}" destId="{16BA263E-0AAB-43A4-BF1D-1B98A605ED97}" srcOrd="11" destOrd="0" presId="urn:microsoft.com/office/officeart/2005/8/layout/vList2"/>
    <dgm:cxn modelId="{5552A472-9040-4D1B-AAF7-6619CC8B6E06}" type="presParOf" srcId="{7EEA4C3C-B694-48A8-96A8-C396C5041151}" destId="{6C019AFC-B0C6-4F78-B82D-1E33B1E6D10E}" srcOrd="12" destOrd="0" presId="urn:microsoft.com/office/officeart/2005/8/layout/vList2"/>
    <dgm:cxn modelId="{A978D5C8-CBF6-412A-8C83-8899BD5890E5}" type="presParOf" srcId="{7EEA4C3C-B694-48A8-96A8-C396C5041151}" destId="{F164182A-485B-47B6-93E5-1C63E26B91D5}" srcOrd="13" destOrd="0" presId="urn:microsoft.com/office/officeart/2005/8/layout/vList2"/>
    <dgm:cxn modelId="{9BAA7C3D-1E59-4A2C-8158-4539AA51BE7E}" type="presParOf" srcId="{7EEA4C3C-B694-48A8-96A8-C396C5041151}" destId="{FE6930D7-A17D-4757-9A74-E01CD7925F1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840FD-E8DB-44C2-B034-86262DC7D9B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7F8951A8-6CB4-4570-8AF3-1C47A4B15432}">
      <dgm:prSet phldrT="[テキスト]" custT="1"/>
      <dgm:spPr/>
      <dgm:t>
        <a:bodyPr/>
        <a:lstStyle/>
        <a:p>
          <a:r>
            <a:rPr kumimoji="1" lang="en-US" altLang="ja-JP" sz="1200" dirty="0"/>
            <a:t>Social impact</a:t>
          </a:r>
          <a:endParaRPr kumimoji="1" lang="ja-JP" altLang="en-US" sz="1200" dirty="0"/>
        </a:p>
      </dgm:t>
    </dgm:pt>
    <dgm:pt modelId="{A6206985-4D95-410A-A1C2-B413CF96462F}" type="parTrans" cxnId="{07C6B701-7779-417C-B679-C9828719832E}">
      <dgm:prSet/>
      <dgm:spPr/>
      <dgm:t>
        <a:bodyPr/>
        <a:lstStyle/>
        <a:p>
          <a:endParaRPr kumimoji="1" lang="ja-JP" altLang="en-US" sz="2000"/>
        </a:p>
      </dgm:t>
    </dgm:pt>
    <dgm:pt modelId="{D65A3279-FA94-4914-89BB-D29AC52980E4}" type="sibTrans" cxnId="{07C6B701-7779-417C-B679-C9828719832E}">
      <dgm:prSet/>
      <dgm:spPr/>
      <dgm:t>
        <a:bodyPr/>
        <a:lstStyle/>
        <a:p>
          <a:endParaRPr kumimoji="1" lang="ja-JP" altLang="en-US" sz="2000"/>
        </a:p>
      </dgm:t>
    </dgm:pt>
    <dgm:pt modelId="{A9EACD6D-E271-475D-B3B2-2A78F4C196D9}">
      <dgm:prSet phldrT="[テキスト]" custT="1"/>
      <dgm:spPr>
        <a:ln>
          <a:solidFill>
            <a:srgbClr val="FF0000"/>
          </a:solidFill>
        </a:ln>
      </dgm:spPr>
      <dgm:t>
        <a:bodyPr/>
        <a:lstStyle/>
        <a:p>
          <a:r>
            <a:rPr kumimoji="1" lang="en-US" altLang="ja-JP" sz="1200" dirty="0"/>
            <a:t>AI system</a:t>
          </a:r>
          <a:endParaRPr kumimoji="1" lang="ja-JP" altLang="en-US" sz="1200" dirty="0"/>
        </a:p>
      </dgm:t>
    </dgm:pt>
    <dgm:pt modelId="{18A1770A-3028-412D-9A85-6948117B1B11}" type="parTrans" cxnId="{7B18495E-E1F6-4709-8BF0-172D87CFDD79}">
      <dgm:prSet/>
      <dgm:spPr/>
      <dgm:t>
        <a:bodyPr/>
        <a:lstStyle/>
        <a:p>
          <a:endParaRPr kumimoji="1" lang="ja-JP" altLang="en-US" sz="2000"/>
        </a:p>
      </dgm:t>
    </dgm:pt>
    <dgm:pt modelId="{5B6F9CEB-196D-40E7-BC76-ADA71ACB9962}" type="sibTrans" cxnId="{7B18495E-E1F6-4709-8BF0-172D87CFDD79}">
      <dgm:prSet/>
      <dgm:spPr/>
      <dgm:t>
        <a:bodyPr/>
        <a:lstStyle/>
        <a:p>
          <a:endParaRPr kumimoji="1" lang="ja-JP" altLang="en-US" sz="2000"/>
        </a:p>
      </dgm:t>
    </dgm:pt>
    <dgm:pt modelId="{7B95F679-688E-426E-8304-661F8578C80B}">
      <dgm:prSet phldrT="[テキスト]" custT="1"/>
      <dgm:spPr/>
      <dgm:t>
        <a:bodyPr/>
        <a:lstStyle/>
        <a:p>
          <a:r>
            <a:rPr kumimoji="1" lang="en-US" altLang="ja-JP" sz="1200" dirty="0"/>
            <a:t>system</a:t>
          </a:r>
          <a:endParaRPr kumimoji="1" lang="ja-JP" altLang="en-US" sz="1200" dirty="0"/>
        </a:p>
      </dgm:t>
    </dgm:pt>
    <dgm:pt modelId="{CA843AD2-F3EE-41B5-BF66-7071BA3AC108}" type="parTrans" cxnId="{A23087CD-0CAF-4911-8B23-F798F8CC53C1}">
      <dgm:prSet/>
      <dgm:spPr/>
      <dgm:t>
        <a:bodyPr/>
        <a:lstStyle/>
        <a:p>
          <a:endParaRPr kumimoji="1" lang="ja-JP" altLang="en-US" sz="2000"/>
        </a:p>
      </dgm:t>
    </dgm:pt>
    <dgm:pt modelId="{B7FFD340-406D-49ED-8C8E-1CC6FE7CB023}" type="sibTrans" cxnId="{A23087CD-0CAF-4911-8B23-F798F8CC53C1}">
      <dgm:prSet/>
      <dgm:spPr/>
      <dgm:t>
        <a:bodyPr/>
        <a:lstStyle/>
        <a:p>
          <a:endParaRPr kumimoji="1" lang="ja-JP" altLang="en-US" sz="2000"/>
        </a:p>
      </dgm:t>
    </dgm:pt>
    <dgm:pt modelId="{A556EF01-DF7B-487D-88BB-7E09F50D44AF}">
      <dgm:prSet phldrT="[テキスト]" custT="1"/>
      <dgm:spPr/>
      <dgm:t>
        <a:bodyPr/>
        <a:lstStyle/>
        <a:p>
          <a:r>
            <a:rPr kumimoji="1" lang="en-US" altLang="ja-JP" sz="1200" dirty="0"/>
            <a:t>Data</a:t>
          </a:r>
          <a:endParaRPr kumimoji="1" lang="ja-JP" altLang="en-US" sz="1200" dirty="0"/>
        </a:p>
      </dgm:t>
    </dgm:pt>
    <dgm:pt modelId="{A58597F2-B29F-48A6-B9C5-D9E596CAC698}" type="parTrans" cxnId="{54801670-A787-4A09-8648-2F47D397C4FE}">
      <dgm:prSet/>
      <dgm:spPr/>
      <dgm:t>
        <a:bodyPr/>
        <a:lstStyle/>
        <a:p>
          <a:endParaRPr kumimoji="1" lang="ja-JP" altLang="en-US" sz="2000"/>
        </a:p>
      </dgm:t>
    </dgm:pt>
    <dgm:pt modelId="{17414346-0FBF-4789-AAC0-ABFC9905455C}" type="sibTrans" cxnId="{54801670-A787-4A09-8648-2F47D397C4FE}">
      <dgm:prSet/>
      <dgm:spPr/>
      <dgm:t>
        <a:bodyPr/>
        <a:lstStyle/>
        <a:p>
          <a:endParaRPr kumimoji="1" lang="ja-JP" altLang="en-US" sz="2000"/>
        </a:p>
      </dgm:t>
    </dgm:pt>
    <dgm:pt modelId="{27ADCEBF-E079-4715-85CE-F905CC8A403A}">
      <dgm:prSet phldrT="[テキスト]" custT="1"/>
      <dgm:spPr/>
      <dgm:t>
        <a:bodyPr lIns="0" rIns="0"/>
        <a:lstStyle/>
        <a:p>
          <a:r>
            <a:rPr kumimoji="1" lang="en-US" altLang="ja-JP" sz="1200" dirty="0"/>
            <a:t>Human interaction</a:t>
          </a:r>
          <a:endParaRPr kumimoji="1" lang="ja-JP" altLang="en-US" sz="1200" dirty="0"/>
        </a:p>
      </dgm:t>
    </dgm:pt>
    <dgm:pt modelId="{40A7D9C0-27EB-4A41-B7AA-DAA7CCED18DA}" type="parTrans" cxnId="{53057314-2319-4DB7-8AFC-7714E8DB67FE}">
      <dgm:prSet/>
      <dgm:spPr/>
      <dgm:t>
        <a:bodyPr/>
        <a:lstStyle/>
        <a:p>
          <a:endParaRPr kumimoji="1" lang="ja-JP" altLang="en-US" sz="2000"/>
        </a:p>
      </dgm:t>
    </dgm:pt>
    <dgm:pt modelId="{A333C2F3-80C5-4FA4-9B01-B664046C676B}" type="sibTrans" cxnId="{53057314-2319-4DB7-8AFC-7714E8DB67FE}">
      <dgm:prSet/>
      <dgm:spPr/>
      <dgm:t>
        <a:bodyPr/>
        <a:lstStyle/>
        <a:p>
          <a:endParaRPr kumimoji="1" lang="ja-JP" altLang="en-US" sz="2000"/>
        </a:p>
      </dgm:t>
    </dgm:pt>
    <dgm:pt modelId="{3BBDA376-64CB-4A7D-8BF3-7C389F1A0975}" type="pres">
      <dgm:prSet presAssocID="{4E4840FD-E8DB-44C2-B034-86262DC7D9BC}" presName="Name0" presStyleCnt="0">
        <dgm:presLayoutVars>
          <dgm:chMax val="7"/>
          <dgm:resizeHandles val="exact"/>
        </dgm:presLayoutVars>
      </dgm:prSet>
      <dgm:spPr/>
    </dgm:pt>
    <dgm:pt modelId="{4927BADB-725B-497B-8467-44C37562C742}" type="pres">
      <dgm:prSet presAssocID="{4E4840FD-E8DB-44C2-B034-86262DC7D9BC}" presName="comp1" presStyleCnt="0"/>
      <dgm:spPr/>
    </dgm:pt>
    <dgm:pt modelId="{0DBED896-380C-4974-A534-9C1519840A6D}" type="pres">
      <dgm:prSet presAssocID="{4E4840FD-E8DB-44C2-B034-86262DC7D9BC}" presName="circle1" presStyleLbl="node1" presStyleIdx="0" presStyleCnt="5"/>
      <dgm:spPr/>
    </dgm:pt>
    <dgm:pt modelId="{4650ED18-80D1-40B1-B565-0CDDFFA387A0}" type="pres">
      <dgm:prSet presAssocID="{4E4840FD-E8DB-44C2-B034-86262DC7D9BC}" presName="c1text" presStyleLbl="node1" presStyleIdx="0" presStyleCnt="5">
        <dgm:presLayoutVars>
          <dgm:bulletEnabled val="1"/>
        </dgm:presLayoutVars>
      </dgm:prSet>
      <dgm:spPr/>
    </dgm:pt>
    <dgm:pt modelId="{2E39320E-A9D9-4690-BEF1-95C3BDD04AEC}" type="pres">
      <dgm:prSet presAssocID="{4E4840FD-E8DB-44C2-B034-86262DC7D9BC}" presName="comp2" presStyleCnt="0"/>
      <dgm:spPr/>
    </dgm:pt>
    <dgm:pt modelId="{18D710A1-82ED-41FD-B8B8-DFF52EA5B68C}" type="pres">
      <dgm:prSet presAssocID="{4E4840FD-E8DB-44C2-B034-86262DC7D9BC}" presName="circle2" presStyleLbl="node1" presStyleIdx="1" presStyleCnt="5"/>
      <dgm:spPr/>
    </dgm:pt>
    <dgm:pt modelId="{7122206C-D6A7-4DA3-B340-3298DB82021A}" type="pres">
      <dgm:prSet presAssocID="{4E4840FD-E8DB-44C2-B034-86262DC7D9BC}" presName="c2text" presStyleLbl="node1" presStyleIdx="1" presStyleCnt="5">
        <dgm:presLayoutVars>
          <dgm:bulletEnabled val="1"/>
        </dgm:presLayoutVars>
      </dgm:prSet>
      <dgm:spPr/>
    </dgm:pt>
    <dgm:pt modelId="{136617AD-5777-4FF6-8E9F-2B737902A2D8}" type="pres">
      <dgm:prSet presAssocID="{4E4840FD-E8DB-44C2-B034-86262DC7D9BC}" presName="comp3" presStyleCnt="0"/>
      <dgm:spPr/>
    </dgm:pt>
    <dgm:pt modelId="{F4F1195E-6E61-4600-9AB6-E9F2D0E2002C}" type="pres">
      <dgm:prSet presAssocID="{4E4840FD-E8DB-44C2-B034-86262DC7D9BC}" presName="circle3" presStyleLbl="node1" presStyleIdx="2" presStyleCnt="5"/>
      <dgm:spPr/>
    </dgm:pt>
    <dgm:pt modelId="{D5F98819-FF33-45F5-BFF2-B5593C89DB97}" type="pres">
      <dgm:prSet presAssocID="{4E4840FD-E8DB-44C2-B034-86262DC7D9BC}" presName="c3text" presStyleLbl="node1" presStyleIdx="2" presStyleCnt="5">
        <dgm:presLayoutVars>
          <dgm:bulletEnabled val="1"/>
        </dgm:presLayoutVars>
      </dgm:prSet>
      <dgm:spPr/>
    </dgm:pt>
    <dgm:pt modelId="{71BA7DED-E79D-48DD-AD4C-13B1A4FDC249}" type="pres">
      <dgm:prSet presAssocID="{4E4840FD-E8DB-44C2-B034-86262DC7D9BC}" presName="comp4" presStyleCnt="0"/>
      <dgm:spPr/>
    </dgm:pt>
    <dgm:pt modelId="{8D2AD872-9769-479E-AEBC-BD06CC810433}" type="pres">
      <dgm:prSet presAssocID="{4E4840FD-E8DB-44C2-B034-86262DC7D9BC}" presName="circle4" presStyleLbl="node1" presStyleIdx="3" presStyleCnt="5"/>
      <dgm:spPr/>
    </dgm:pt>
    <dgm:pt modelId="{D6DE6E94-6162-4772-B36B-6E90C84E4899}" type="pres">
      <dgm:prSet presAssocID="{4E4840FD-E8DB-44C2-B034-86262DC7D9BC}" presName="c4text" presStyleLbl="node1" presStyleIdx="3" presStyleCnt="5">
        <dgm:presLayoutVars>
          <dgm:bulletEnabled val="1"/>
        </dgm:presLayoutVars>
      </dgm:prSet>
      <dgm:spPr/>
    </dgm:pt>
    <dgm:pt modelId="{864595EE-489B-4BCF-9472-7ACB7D201CF6}" type="pres">
      <dgm:prSet presAssocID="{4E4840FD-E8DB-44C2-B034-86262DC7D9BC}" presName="comp5" presStyleCnt="0"/>
      <dgm:spPr/>
    </dgm:pt>
    <dgm:pt modelId="{CA19E3C9-FA3A-4245-A8C6-762EB1F81F0B}" type="pres">
      <dgm:prSet presAssocID="{4E4840FD-E8DB-44C2-B034-86262DC7D9BC}" presName="circle5" presStyleLbl="node1" presStyleIdx="4" presStyleCnt="5"/>
      <dgm:spPr/>
    </dgm:pt>
    <dgm:pt modelId="{D3992D2B-FDAB-4D37-97EC-67017B63F580}" type="pres">
      <dgm:prSet presAssocID="{4E4840FD-E8DB-44C2-B034-86262DC7D9BC}" presName="c5text" presStyleLbl="node1" presStyleIdx="4" presStyleCnt="5">
        <dgm:presLayoutVars>
          <dgm:bulletEnabled val="1"/>
        </dgm:presLayoutVars>
      </dgm:prSet>
      <dgm:spPr/>
    </dgm:pt>
  </dgm:ptLst>
  <dgm:cxnLst>
    <dgm:cxn modelId="{07C6B701-7779-417C-B679-C9828719832E}" srcId="{4E4840FD-E8DB-44C2-B034-86262DC7D9BC}" destId="{7F8951A8-6CB4-4570-8AF3-1C47A4B15432}" srcOrd="0" destOrd="0" parTransId="{A6206985-4D95-410A-A1C2-B413CF96462F}" sibTransId="{D65A3279-FA94-4914-89BB-D29AC52980E4}"/>
    <dgm:cxn modelId="{53057314-2319-4DB7-8AFC-7714E8DB67FE}" srcId="{4E4840FD-E8DB-44C2-B034-86262DC7D9BC}" destId="{27ADCEBF-E079-4715-85CE-F905CC8A403A}" srcOrd="1" destOrd="0" parTransId="{40A7D9C0-27EB-4A41-B7AA-DAA7CCED18DA}" sibTransId="{A333C2F3-80C5-4FA4-9B01-B664046C676B}"/>
    <dgm:cxn modelId="{C9131A17-611C-4133-8FA9-BCC4DD237AC2}" type="presOf" srcId="{7B95F679-688E-426E-8304-661F8578C80B}" destId="{8D2AD872-9769-479E-AEBC-BD06CC810433}" srcOrd="0" destOrd="0" presId="urn:microsoft.com/office/officeart/2005/8/layout/venn2"/>
    <dgm:cxn modelId="{F77B942A-0D56-4AD6-8275-960AC32FB0C8}" type="presOf" srcId="{4E4840FD-E8DB-44C2-B034-86262DC7D9BC}" destId="{3BBDA376-64CB-4A7D-8BF3-7C389F1A0975}" srcOrd="0" destOrd="0" presId="urn:microsoft.com/office/officeart/2005/8/layout/venn2"/>
    <dgm:cxn modelId="{7B18495E-E1F6-4709-8BF0-172D87CFDD79}" srcId="{4E4840FD-E8DB-44C2-B034-86262DC7D9BC}" destId="{A9EACD6D-E271-475D-B3B2-2A78F4C196D9}" srcOrd="2" destOrd="0" parTransId="{18A1770A-3028-412D-9A85-6948117B1B11}" sibTransId="{5B6F9CEB-196D-40E7-BC76-ADA71ACB9962}"/>
    <dgm:cxn modelId="{96E22646-90D4-4C8C-9CE1-846BC8902374}" type="presOf" srcId="{7F8951A8-6CB4-4570-8AF3-1C47A4B15432}" destId="{4650ED18-80D1-40B1-B565-0CDDFFA387A0}" srcOrd="1" destOrd="0" presId="urn:microsoft.com/office/officeart/2005/8/layout/venn2"/>
    <dgm:cxn modelId="{54801670-A787-4A09-8648-2F47D397C4FE}" srcId="{4E4840FD-E8DB-44C2-B034-86262DC7D9BC}" destId="{A556EF01-DF7B-487D-88BB-7E09F50D44AF}" srcOrd="4" destOrd="0" parTransId="{A58597F2-B29F-48A6-B9C5-D9E596CAC698}" sibTransId="{17414346-0FBF-4789-AAC0-ABFC9905455C}"/>
    <dgm:cxn modelId="{B8D85E70-B362-417D-88E9-69D7F5D97727}" type="presOf" srcId="{A9EACD6D-E271-475D-B3B2-2A78F4C196D9}" destId="{D5F98819-FF33-45F5-BFF2-B5593C89DB97}" srcOrd="1" destOrd="0" presId="urn:microsoft.com/office/officeart/2005/8/layout/venn2"/>
    <dgm:cxn modelId="{18515573-FDC6-4595-94D3-77315E51AE82}" type="presOf" srcId="{27ADCEBF-E079-4715-85CE-F905CC8A403A}" destId="{18D710A1-82ED-41FD-B8B8-DFF52EA5B68C}" srcOrd="0" destOrd="0" presId="urn:microsoft.com/office/officeart/2005/8/layout/venn2"/>
    <dgm:cxn modelId="{7F9FAC58-F2B4-4916-BC3D-E0AFB01175C4}" type="presOf" srcId="{A556EF01-DF7B-487D-88BB-7E09F50D44AF}" destId="{CA19E3C9-FA3A-4245-A8C6-762EB1F81F0B}" srcOrd="0" destOrd="0" presId="urn:microsoft.com/office/officeart/2005/8/layout/venn2"/>
    <dgm:cxn modelId="{72ECF28D-651B-49DF-B57B-190FE81AB6DE}" type="presOf" srcId="{7B95F679-688E-426E-8304-661F8578C80B}" destId="{D6DE6E94-6162-4772-B36B-6E90C84E4899}" srcOrd="1" destOrd="0" presId="urn:microsoft.com/office/officeart/2005/8/layout/venn2"/>
    <dgm:cxn modelId="{08F6F98D-E4DF-4917-A1DE-61D9FD0A45C6}" type="presOf" srcId="{7F8951A8-6CB4-4570-8AF3-1C47A4B15432}" destId="{0DBED896-380C-4974-A534-9C1519840A6D}" srcOrd="0" destOrd="0" presId="urn:microsoft.com/office/officeart/2005/8/layout/venn2"/>
    <dgm:cxn modelId="{48BDAA9B-8237-4D31-B8F3-A6A73B6E0817}" type="presOf" srcId="{A556EF01-DF7B-487D-88BB-7E09F50D44AF}" destId="{D3992D2B-FDAB-4D37-97EC-67017B63F580}" srcOrd="1" destOrd="0" presId="urn:microsoft.com/office/officeart/2005/8/layout/venn2"/>
    <dgm:cxn modelId="{770B21B9-4FF0-4B87-9A84-FFA4AFFB816C}" type="presOf" srcId="{A9EACD6D-E271-475D-B3B2-2A78F4C196D9}" destId="{F4F1195E-6E61-4600-9AB6-E9F2D0E2002C}" srcOrd="0" destOrd="0" presId="urn:microsoft.com/office/officeart/2005/8/layout/venn2"/>
    <dgm:cxn modelId="{A23087CD-0CAF-4911-8B23-F798F8CC53C1}" srcId="{4E4840FD-E8DB-44C2-B034-86262DC7D9BC}" destId="{7B95F679-688E-426E-8304-661F8578C80B}" srcOrd="3" destOrd="0" parTransId="{CA843AD2-F3EE-41B5-BF66-7071BA3AC108}" sibTransId="{B7FFD340-406D-49ED-8C8E-1CC6FE7CB023}"/>
    <dgm:cxn modelId="{F3D918E9-B385-4C0D-8BC9-C4F0090B3C85}" type="presOf" srcId="{27ADCEBF-E079-4715-85CE-F905CC8A403A}" destId="{7122206C-D6A7-4DA3-B340-3298DB82021A}" srcOrd="1" destOrd="0" presId="urn:microsoft.com/office/officeart/2005/8/layout/venn2"/>
    <dgm:cxn modelId="{9D96CFD0-03E4-4D7C-B657-FA872C64C533}" type="presParOf" srcId="{3BBDA376-64CB-4A7D-8BF3-7C389F1A0975}" destId="{4927BADB-725B-497B-8467-44C37562C742}" srcOrd="0" destOrd="0" presId="urn:microsoft.com/office/officeart/2005/8/layout/venn2"/>
    <dgm:cxn modelId="{85DFE36F-C435-41F1-BA5A-93EF4247E044}" type="presParOf" srcId="{4927BADB-725B-497B-8467-44C37562C742}" destId="{0DBED896-380C-4974-A534-9C1519840A6D}" srcOrd="0" destOrd="0" presId="urn:microsoft.com/office/officeart/2005/8/layout/venn2"/>
    <dgm:cxn modelId="{07278C50-F3A2-47A1-B49B-423F09DD53E0}" type="presParOf" srcId="{4927BADB-725B-497B-8467-44C37562C742}" destId="{4650ED18-80D1-40B1-B565-0CDDFFA387A0}" srcOrd="1" destOrd="0" presId="urn:microsoft.com/office/officeart/2005/8/layout/venn2"/>
    <dgm:cxn modelId="{B1CC1774-CA6C-4915-A1C1-B492244A4C46}" type="presParOf" srcId="{3BBDA376-64CB-4A7D-8BF3-7C389F1A0975}" destId="{2E39320E-A9D9-4690-BEF1-95C3BDD04AEC}" srcOrd="1" destOrd="0" presId="urn:microsoft.com/office/officeart/2005/8/layout/venn2"/>
    <dgm:cxn modelId="{ACE66FE7-36BE-429A-A0CB-8CD9C482DE87}" type="presParOf" srcId="{2E39320E-A9D9-4690-BEF1-95C3BDD04AEC}" destId="{18D710A1-82ED-41FD-B8B8-DFF52EA5B68C}" srcOrd="0" destOrd="0" presId="urn:microsoft.com/office/officeart/2005/8/layout/venn2"/>
    <dgm:cxn modelId="{66933283-DDD1-41E6-86BB-A71A5BF9A560}" type="presParOf" srcId="{2E39320E-A9D9-4690-BEF1-95C3BDD04AEC}" destId="{7122206C-D6A7-4DA3-B340-3298DB82021A}" srcOrd="1" destOrd="0" presId="urn:microsoft.com/office/officeart/2005/8/layout/venn2"/>
    <dgm:cxn modelId="{3F5457DB-42FC-4DDA-9156-D0F1670E5E79}" type="presParOf" srcId="{3BBDA376-64CB-4A7D-8BF3-7C389F1A0975}" destId="{136617AD-5777-4FF6-8E9F-2B737902A2D8}" srcOrd="2" destOrd="0" presId="urn:microsoft.com/office/officeart/2005/8/layout/venn2"/>
    <dgm:cxn modelId="{FFE5D7CB-71BE-4D66-A426-E696F53475D7}" type="presParOf" srcId="{136617AD-5777-4FF6-8E9F-2B737902A2D8}" destId="{F4F1195E-6E61-4600-9AB6-E9F2D0E2002C}" srcOrd="0" destOrd="0" presId="urn:microsoft.com/office/officeart/2005/8/layout/venn2"/>
    <dgm:cxn modelId="{AFC402DB-A969-4669-89E0-5C696A0D5B5B}" type="presParOf" srcId="{136617AD-5777-4FF6-8E9F-2B737902A2D8}" destId="{D5F98819-FF33-45F5-BFF2-B5593C89DB97}" srcOrd="1" destOrd="0" presId="urn:microsoft.com/office/officeart/2005/8/layout/venn2"/>
    <dgm:cxn modelId="{116F0D3C-F949-4609-ABBC-9C75BB133958}" type="presParOf" srcId="{3BBDA376-64CB-4A7D-8BF3-7C389F1A0975}" destId="{71BA7DED-E79D-48DD-AD4C-13B1A4FDC249}" srcOrd="3" destOrd="0" presId="urn:microsoft.com/office/officeart/2005/8/layout/venn2"/>
    <dgm:cxn modelId="{51361B28-FC51-4DB7-B25A-92A55C7AE535}" type="presParOf" srcId="{71BA7DED-E79D-48DD-AD4C-13B1A4FDC249}" destId="{8D2AD872-9769-479E-AEBC-BD06CC810433}" srcOrd="0" destOrd="0" presId="urn:microsoft.com/office/officeart/2005/8/layout/venn2"/>
    <dgm:cxn modelId="{CBA4D230-2F0E-4226-88FD-8C350FE7BA15}" type="presParOf" srcId="{71BA7DED-E79D-48DD-AD4C-13B1A4FDC249}" destId="{D6DE6E94-6162-4772-B36B-6E90C84E4899}" srcOrd="1" destOrd="0" presId="urn:microsoft.com/office/officeart/2005/8/layout/venn2"/>
    <dgm:cxn modelId="{82B29A4C-9986-4749-B6DE-5B6528EFE70E}" type="presParOf" srcId="{3BBDA376-64CB-4A7D-8BF3-7C389F1A0975}" destId="{864595EE-489B-4BCF-9472-7ACB7D201CF6}" srcOrd="4" destOrd="0" presId="urn:microsoft.com/office/officeart/2005/8/layout/venn2"/>
    <dgm:cxn modelId="{4CD276A8-1646-4F12-9994-B47DE53E3A87}" type="presParOf" srcId="{864595EE-489B-4BCF-9472-7ACB7D201CF6}" destId="{CA19E3C9-FA3A-4245-A8C6-762EB1F81F0B}" srcOrd="0" destOrd="0" presId="urn:microsoft.com/office/officeart/2005/8/layout/venn2"/>
    <dgm:cxn modelId="{63D68B97-4491-46A5-ACF5-E752F2AF4096}" type="presParOf" srcId="{864595EE-489B-4BCF-9472-7ACB7D201CF6}" destId="{D3992D2B-FDAB-4D37-97EC-67017B63F58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5AAC1-5BAE-46B0-B8BA-74EC310689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992E8672-EE4C-485C-BE0A-4B4B61A02FDA}">
      <dgm:prSet phldrT="[テキスト]"/>
      <dgm:spPr/>
      <dgm:t>
        <a:bodyPr/>
        <a:lstStyle/>
        <a:p>
          <a:r>
            <a:rPr lang="en-US" altLang="ja-JP" dirty="0"/>
            <a:t>Make high-quality data</a:t>
          </a:r>
          <a:endParaRPr kumimoji="1" lang="ja-JP" altLang="en-US" dirty="0"/>
        </a:p>
      </dgm:t>
    </dgm:pt>
    <dgm:pt modelId="{CC57CA00-429A-4CF8-8ECF-76D229A925C8}" type="parTrans" cxnId="{61DE02AF-2ED8-4992-9D3D-637B99A9C9D2}">
      <dgm:prSet/>
      <dgm:spPr/>
      <dgm:t>
        <a:bodyPr/>
        <a:lstStyle/>
        <a:p>
          <a:endParaRPr kumimoji="1" lang="ja-JP" altLang="en-US"/>
        </a:p>
      </dgm:t>
    </dgm:pt>
    <dgm:pt modelId="{DB0AEA28-07C1-4FE2-B464-B2A080069A0B}" type="sibTrans" cxnId="{61DE02AF-2ED8-4992-9D3D-637B99A9C9D2}">
      <dgm:prSet/>
      <dgm:spPr/>
      <dgm:t>
        <a:bodyPr/>
        <a:lstStyle/>
        <a:p>
          <a:endParaRPr kumimoji="1" lang="ja-JP" altLang="en-US"/>
        </a:p>
      </dgm:t>
    </dgm:pt>
    <dgm:pt modelId="{2619B697-4CCB-4E4F-999B-CA4F1249DDB2}">
      <dgm:prSet phldrT="[テキスト]"/>
      <dgm:spPr/>
      <dgm:t>
        <a:bodyPr/>
        <a:lstStyle/>
        <a:p>
          <a:r>
            <a:rPr kumimoji="1" lang="en-US" altLang="en-US" dirty="0"/>
            <a:t>Use it right</a:t>
          </a:r>
          <a:endParaRPr kumimoji="1" lang="ja-JP" altLang="en-US" dirty="0"/>
        </a:p>
      </dgm:t>
    </dgm:pt>
    <dgm:pt modelId="{6A627D7B-A48B-4381-ABF6-3CEBECF7E1D4}" type="parTrans" cxnId="{4467F3F0-5AF8-4F46-A978-F1773A6E12AF}">
      <dgm:prSet/>
      <dgm:spPr/>
      <dgm:t>
        <a:bodyPr/>
        <a:lstStyle/>
        <a:p>
          <a:endParaRPr kumimoji="1" lang="ja-JP" altLang="en-US"/>
        </a:p>
      </dgm:t>
    </dgm:pt>
    <dgm:pt modelId="{3FCADC50-BE9B-4745-BEA0-1DF46228EF6F}" type="sibTrans" cxnId="{4467F3F0-5AF8-4F46-A978-F1773A6E12AF}">
      <dgm:prSet/>
      <dgm:spPr/>
      <dgm:t>
        <a:bodyPr/>
        <a:lstStyle/>
        <a:p>
          <a:endParaRPr kumimoji="1" lang="ja-JP" altLang="en-US"/>
        </a:p>
      </dgm:t>
    </dgm:pt>
    <dgm:pt modelId="{582CD1BE-C806-48F2-B965-2D1570A09653}">
      <dgm:prSet phldrT="[テキスト]"/>
      <dgm:spPr/>
      <dgm:t>
        <a:bodyPr/>
        <a:lstStyle/>
        <a:p>
          <a:r>
            <a:rPr kumimoji="1" lang="en-US" altLang="ja-JP" dirty="0"/>
            <a:t>Training</a:t>
          </a:r>
          <a:endParaRPr kumimoji="1" lang="ja-JP" altLang="en-US" dirty="0"/>
        </a:p>
      </dgm:t>
    </dgm:pt>
    <dgm:pt modelId="{BCE501F7-206D-44AF-BF84-02E8CEFFB533}" type="parTrans" cxnId="{854BABAC-77B8-4560-8C36-F66772A10ADF}">
      <dgm:prSet/>
      <dgm:spPr/>
      <dgm:t>
        <a:bodyPr/>
        <a:lstStyle/>
        <a:p>
          <a:endParaRPr kumimoji="1" lang="ja-JP" altLang="en-US"/>
        </a:p>
      </dgm:t>
    </dgm:pt>
    <dgm:pt modelId="{51E94F76-6CDA-43C6-B684-14D27F5371ED}" type="sibTrans" cxnId="{854BABAC-77B8-4560-8C36-F66772A10ADF}">
      <dgm:prSet/>
      <dgm:spPr/>
      <dgm:t>
        <a:bodyPr/>
        <a:lstStyle/>
        <a:p>
          <a:endParaRPr kumimoji="1" lang="ja-JP" altLang="en-US"/>
        </a:p>
      </dgm:t>
    </dgm:pt>
    <dgm:pt modelId="{82E635FA-8B54-4A7F-A7E6-10DD9FF42B26}">
      <dgm:prSet phldrT="[テキスト]"/>
      <dgm:spPr/>
      <dgm:t>
        <a:bodyPr/>
        <a:lstStyle/>
        <a:p>
          <a:r>
            <a:rPr kumimoji="1" lang="en-US" altLang="ja-JP" dirty="0"/>
            <a:t>UI/UX</a:t>
          </a:r>
          <a:endParaRPr kumimoji="1" lang="ja-JP" altLang="en-US" dirty="0"/>
        </a:p>
      </dgm:t>
    </dgm:pt>
    <dgm:pt modelId="{EE55240A-0709-4EA9-84A5-DE5DC8E86AA5}" type="parTrans" cxnId="{9AA56622-AFC1-4E29-8497-77EEFB0F1E76}">
      <dgm:prSet/>
      <dgm:spPr/>
      <dgm:t>
        <a:bodyPr/>
        <a:lstStyle/>
        <a:p>
          <a:endParaRPr kumimoji="1" lang="ja-JP" altLang="en-US"/>
        </a:p>
      </dgm:t>
    </dgm:pt>
    <dgm:pt modelId="{2C7C2699-CE07-4610-B936-102FE1C85301}" type="sibTrans" cxnId="{9AA56622-AFC1-4E29-8497-77EEFB0F1E76}">
      <dgm:prSet/>
      <dgm:spPr/>
      <dgm:t>
        <a:bodyPr/>
        <a:lstStyle/>
        <a:p>
          <a:endParaRPr kumimoji="1" lang="ja-JP" altLang="en-US"/>
        </a:p>
      </dgm:t>
    </dgm:pt>
    <dgm:pt modelId="{D633EEBB-A4D4-449F-B11A-FD781B0B5163}">
      <dgm:prSet/>
      <dgm:spPr/>
      <dgm:t>
        <a:bodyPr/>
        <a:lstStyle/>
        <a:p>
          <a:r>
            <a:rPr lang="en-US" altLang="ja-JP" dirty="0"/>
            <a:t>Sophisticated data design</a:t>
          </a:r>
        </a:p>
      </dgm:t>
    </dgm:pt>
    <dgm:pt modelId="{83C1EAB9-977A-4B5B-8A91-55E278BDFFA0}" type="parTrans" cxnId="{355D46D9-14AC-4EBE-9F66-FBDDE0E5B192}">
      <dgm:prSet/>
      <dgm:spPr/>
      <dgm:t>
        <a:bodyPr/>
        <a:lstStyle/>
        <a:p>
          <a:endParaRPr kumimoji="1" lang="ja-JP" altLang="en-US"/>
        </a:p>
      </dgm:t>
    </dgm:pt>
    <dgm:pt modelId="{A74C3102-B9AE-41A4-A23F-332402F4B4E0}" type="sibTrans" cxnId="{355D46D9-14AC-4EBE-9F66-FBDDE0E5B192}">
      <dgm:prSet/>
      <dgm:spPr/>
      <dgm:t>
        <a:bodyPr/>
        <a:lstStyle/>
        <a:p>
          <a:endParaRPr kumimoji="1" lang="ja-JP" altLang="en-US"/>
        </a:p>
      </dgm:t>
    </dgm:pt>
    <dgm:pt modelId="{BD1901B2-FDA1-411B-A645-72D9F585B978}">
      <dgm:prSet/>
      <dgm:spPr/>
      <dgm:t>
        <a:bodyPr/>
        <a:lstStyle/>
        <a:p>
          <a:r>
            <a:rPr lang="en-US" altLang="ja-JP" dirty="0"/>
            <a:t>No manual intervention</a:t>
          </a:r>
        </a:p>
      </dgm:t>
    </dgm:pt>
    <dgm:pt modelId="{D592B609-CD7E-4628-AF0B-5558BC2102FB}" type="parTrans" cxnId="{A3AF4EC1-B744-46A6-9245-1633E579D970}">
      <dgm:prSet/>
      <dgm:spPr/>
      <dgm:t>
        <a:bodyPr/>
        <a:lstStyle/>
        <a:p>
          <a:endParaRPr kumimoji="1" lang="ja-JP" altLang="en-US"/>
        </a:p>
      </dgm:t>
    </dgm:pt>
    <dgm:pt modelId="{3FB2B5EE-F804-4724-841B-92D4EF03D5AE}" type="sibTrans" cxnId="{A3AF4EC1-B744-46A6-9245-1633E579D970}">
      <dgm:prSet/>
      <dgm:spPr/>
      <dgm:t>
        <a:bodyPr/>
        <a:lstStyle/>
        <a:p>
          <a:endParaRPr kumimoji="1" lang="ja-JP" altLang="en-US"/>
        </a:p>
      </dgm:t>
    </dgm:pt>
    <dgm:pt modelId="{62378855-D9BF-4F2D-8791-239898E59AF1}">
      <dgm:prSet/>
      <dgm:spPr/>
      <dgm:t>
        <a:bodyPr/>
        <a:lstStyle/>
        <a:p>
          <a:r>
            <a:rPr lang="en-US" altLang="ja-JP"/>
            <a:t>Validation at intermediate stages</a:t>
          </a:r>
          <a:endParaRPr lang="en-US" altLang="ja-JP" dirty="0"/>
        </a:p>
      </dgm:t>
    </dgm:pt>
    <dgm:pt modelId="{69F05E44-B41C-4EE9-AFB5-827C279DEEFF}" type="parTrans" cxnId="{809A8EFC-747F-4F5E-A581-9181D2BD2E64}">
      <dgm:prSet/>
      <dgm:spPr/>
      <dgm:t>
        <a:bodyPr/>
        <a:lstStyle/>
        <a:p>
          <a:endParaRPr kumimoji="1" lang="ja-JP" altLang="en-US"/>
        </a:p>
      </dgm:t>
    </dgm:pt>
    <dgm:pt modelId="{F9BE6616-0245-4389-B174-E1F21E732115}" type="sibTrans" cxnId="{809A8EFC-747F-4F5E-A581-9181D2BD2E64}">
      <dgm:prSet/>
      <dgm:spPr/>
      <dgm:t>
        <a:bodyPr/>
        <a:lstStyle/>
        <a:p>
          <a:endParaRPr kumimoji="1" lang="ja-JP" altLang="en-US"/>
        </a:p>
      </dgm:t>
    </dgm:pt>
    <dgm:pt modelId="{E16B74BE-0C14-46B4-A7CC-BC8A71ED4602}">
      <dgm:prSet/>
      <dgm:spPr/>
      <dgm:t>
        <a:bodyPr/>
        <a:lstStyle/>
        <a:p>
          <a:r>
            <a:rPr lang="en-US" altLang="ja-JP"/>
            <a:t>Prevent low-quality data</a:t>
          </a:r>
          <a:endParaRPr lang="en-US" altLang="ja-JP" dirty="0"/>
        </a:p>
      </dgm:t>
    </dgm:pt>
    <dgm:pt modelId="{0DD26C12-4807-41D8-B88E-7DC1E0F7832F}" type="parTrans" cxnId="{5D8E64EF-4CBB-49DC-A41D-175B00F9B891}">
      <dgm:prSet/>
      <dgm:spPr/>
      <dgm:t>
        <a:bodyPr/>
        <a:lstStyle/>
        <a:p>
          <a:endParaRPr kumimoji="1" lang="ja-JP" altLang="en-US"/>
        </a:p>
      </dgm:t>
    </dgm:pt>
    <dgm:pt modelId="{F0CBBF84-7BD1-4D65-96D6-42CEE20113B0}" type="sibTrans" cxnId="{5D8E64EF-4CBB-49DC-A41D-175B00F9B891}">
      <dgm:prSet/>
      <dgm:spPr/>
      <dgm:t>
        <a:bodyPr/>
        <a:lstStyle/>
        <a:p>
          <a:endParaRPr kumimoji="1" lang="ja-JP" altLang="en-US"/>
        </a:p>
      </dgm:t>
    </dgm:pt>
    <dgm:pt modelId="{698010C7-D844-4FEB-A445-6F8731482599}">
      <dgm:prSet/>
      <dgm:spPr/>
      <dgm:t>
        <a:bodyPr/>
        <a:lstStyle/>
        <a:p>
          <a:r>
            <a:rPr lang="en-US" altLang="ja-JP" dirty="0"/>
            <a:t>Validation (Input, Output)</a:t>
          </a:r>
        </a:p>
      </dgm:t>
    </dgm:pt>
    <dgm:pt modelId="{489E18CA-E7A6-43C9-87F1-F6996D1B268C}" type="parTrans" cxnId="{E1CCED38-30A4-4381-98D1-C06A9423EF07}">
      <dgm:prSet/>
      <dgm:spPr/>
      <dgm:t>
        <a:bodyPr/>
        <a:lstStyle/>
        <a:p>
          <a:endParaRPr kumimoji="1" lang="ja-JP" altLang="en-US"/>
        </a:p>
      </dgm:t>
    </dgm:pt>
    <dgm:pt modelId="{060C471F-9D21-4C9C-9F8A-1FEC0516A8A5}" type="sibTrans" cxnId="{E1CCED38-30A4-4381-98D1-C06A9423EF07}">
      <dgm:prSet/>
      <dgm:spPr/>
      <dgm:t>
        <a:bodyPr/>
        <a:lstStyle/>
        <a:p>
          <a:endParaRPr kumimoji="1" lang="ja-JP" altLang="en-US"/>
        </a:p>
      </dgm:t>
    </dgm:pt>
    <dgm:pt modelId="{01144212-BAFC-4A67-A308-8C58B85B3D30}">
      <dgm:prSet/>
      <dgm:spPr/>
      <dgm:t>
        <a:bodyPr/>
        <a:lstStyle/>
        <a:p>
          <a:r>
            <a:rPr lang="en-US" altLang="ja-JP" dirty="0"/>
            <a:t>Human check</a:t>
          </a:r>
        </a:p>
      </dgm:t>
    </dgm:pt>
    <dgm:pt modelId="{74525F47-296D-4CCC-B746-44E5420AAA67}" type="parTrans" cxnId="{9323BC4B-2FB3-4D28-AD20-F8FFCA5B8CC6}">
      <dgm:prSet/>
      <dgm:spPr/>
      <dgm:t>
        <a:bodyPr/>
        <a:lstStyle/>
        <a:p>
          <a:endParaRPr kumimoji="1" lang="ja-JP" altLang="en-US"/>
        </a:p>
      </dgm:t>
    </dgm:pt>
    <dgm:pt modelId="{E1FA9262-3369-4601-A492-1D47BAE579FA}" type="sibTrans" cxnId="{9323BC4B-2FB3-4D28-AD20-F8FFCA5B8CC6}">
      <dgm:prSet/>
      <dgm:spPr/>
      <dgm:t>
        <a:bodyPr/>
        <a:lstStyle/>
        <a:p>
          <a:endParaRPr kumimoji="1" lang="ja-JP" altLang="en-US"/>
        </a:p>
      </dgm:t>
    </dgm:pt>
    <dgm:pt modelId="{C13C9E0C-77B3-4AEA-8E86-521BFBDA8E96}">
      <dgm:prSet phldrT="[テキスト]"/>
      <dgm:spPr/>
      <dgm:t>
        <a:bodyPr/>
        <a:lstStyle/>
        <a:p>
          <a:r>
            <a:rPr lang="en-US" altLang="ja-JP" dirty="0"/>
            <a:t>SSOT</a:t>
          </a:r>
          <a:r>
            <a:rPr lang="ja-JP" altLang="en-US" dirty="0"/>
            <a:t> </a:t>
          </a:r>
          <a:r>
            <a:rPr lang="en-US" altLang="ja-JP" dirty="0"/>
            <a:t>&amp;</a:t>
          </a:r>
          <a:r>
            <a:rPr lang="ja-JP" altLang="en-US" dirty="0"/>
            <a:t> </a:t>
          </a:r>
          <a:r>
            <a:rPr lang="en-US" altLang="ja-JP" dirty="0"/>
            <a:t>ASOT</a:t>
          </a:r>
          <a:endParaRPr kumimoji="1" lang="ja-JP" altLang="en-US" dirty="0"/>
        </a:p>
      </dgm:t>
    </dgm:pt>
    <dgm:pt modelId="{9EA97AB5-90C1-43C6-87B5-998E044F11D8}" type="parTrans" cxnId="{F9517308-CDE6-4AE6-8DBD-4314D01FFE6A}">
      <dgm:prSet/>
      <dgm:spPr/>
      <dgm:t>
        <a:bodyPr/>
        <a:lstStyle/>
        <a:p>
          <a:endParaRPr kumimoji="1" lang="ja-JP" altLang="en-US"/>
        </a:p>
      </dgm:t>
    </dgm:pt>
    <dgm:pt modelId="{52312B56-718F-4F68-894C-14ACEC1F24F0}" type="sibTrans" cxnId="{F9517308-CDE6-4AE6-8DBD-4314D01FFE6A}">
      <dgm:prSet/>
      <dgm:spPr/>
      <dgm:t>
        <a:bodyPr/>
        <a:lstStyle/>
        <a:p>
          <a:endParaRPr kumimoji="1" lang="ja-JP" altLang="en-US"/>
        </a:p>
      </dgm:t>
    </dgm:pt>
    <dgm:pt modelId="{8BCB0826-EC6E-4F72-B5D2-A7552C7C1FD2}">
      <dgm:prSet/>
      <dgm:spPr/>
      <dgm:t>
        <a:bodyPr/>
        <a:lstStyle/>
        <a:p>
          <a:r>
            <a:rPr kumimoji="1" lang="en-US" altLang="ja-JP" dirty="0"/>
            <a:t>Validator</a:t>
          </a:r>
          <a:endParaRPr lang="en-US" altLang="ja-JP" dirty="0"/>
        </a:p>
      </dgm:t>
    </dgm:pt>
    <dgm:pt modelId="{80600F12-45F7-43BE-B43F-E8217D28E5A5}" type="parTrans" cxnId="{4B8AAE79-04A1-43DE-8A26-7FD1E43F60D2}">
      <dgm:prSet/>
      <dgm:spPr/>
      <dgm:t>
        <a:bodyPr/>
        <a:lstStyle/>
        <a:p>
          <a:endParaRPr kumimoji="1" lang="ja-JP" altLang="en-US"/>
        </a:p>
      </dgm:t>
    </dgm:pt>
    <dgm:pt modelId="{92AFE247-780E-41A7-8450-1E8DBD858DAD}" type="sibTrans" cxnId="{4B8AAE79-04A1-43DE-8A26-7FD1E43F60D2}">
      <dgm:prSet/>
      <dgm:spPr/>
      <dgm:t>
        <a:bodyPr/>
        <a:lstStyle/>
        <a:p>
          <a:endParaRPr kumimoji="1" lang="ja-JP" altLang="en-US"/>
        </a:p>
      </dgm:t>
    </dgm:pt>
    <dgm:pt modelId="{5370B2E3-4AFC-4A16-91F5-C9A6AB12711D}">
      <dgm:prSet/>
      <dgm:spPr/>
      <dgm:t>
        <a:bodyPr/>
        <a:lstStyle/>
        <a:p>
          <a:r>
            <a:rPr kumimoji="1" lang="en-US" altLang="ja-JP" dirty="0"/>
            <a:t>Detector</a:t>
          </a:r>
          <a:endParaRPr kumimoji="1" lang="ja-JP" altLang="ja-JP" dirty="0"/>
        </a:p>
      </dgm:t>
    </dgm:pt>
    <dgm:pt modelId="{725F95C2-EC6C-44B3-9E3A-2882F25D79C7}" type="parTrans" cxnId="{2BA83DD6-D03A-41FC-AAF4-F7460AAF642F}">
      <dgm:prSet/>
      <dgm:spPr/>
      <dgm:t>
        <a:bodyPr/>
        <a:lstStyle/>
        <a:p>
          <a:endParaRPr kumimoji="1" lang="ja-JP" altLang="en-US"/>
        </a:p>
      </dgm:t>
    </dgm:pt>
    <dgm:pt modelId="{4AD6EEA4-C3B8-4635-86B9-D38CA7EAF55F}" type="sibTrans" cxnId="{2BA83DD6-D03A-41FC-AAF4-F7460AAF642F}">
      <dgm:prSet/>
      <dgm:spPr/>
      <dgm:t>
        <a:bodyPr/>
        <a:lstStyle/>
        <a:p>
          <a:endParaRPr kumimoji="1" lang="ja-JP" altLang="en-US"/>
        </a:p>
      </dgm:t>
    </dgm:pt>
    <dgm:pt modelId="{AD35DC84-B3BF-4ADB-9FC5-23734C54332F}">
      <dgm:prSet/>
      <dgm:spPr/>
      <dgm:t>
        <a:bodyPr/>
        <a:lstStyle/>
        <a:p>
          <a:r>
            <a:rPr kumimoji="1" lang="en-US" altLang="ja-JP" dirty="0"/>
            <a:t>Converter</a:t>
          </a:r>
          <a:endParaRPr kumimoji="1" lang="ja-JP" altLang="ja-JP" dirty="0"/>
        </a:p>
      </dgm:t>
    </dgm:pt>
    <dgm:pt modelId="{3BDE44C5-CB7A-452F-8811-AB2B513A6475}" type="parTrans" cxnId="{A052A37D-FD44-4B30-91A9-6549BDA8A9E9}">
      <dgm:prSet/>
      <dgm:spPr/>
      <dgm:t>
        <a:bodyPr/>
        <a:lstStyle/>
        <a:p>
          <a:endParaRPr kumimoji="1" lang="ja-JP" altLang="en-US"/>
        </a:p>
      </dgm:t>
    </dgm:pt>
    <dgm:pt modelId="{706B2911-590D-47ED-87BA-03884D001F47}" type="sibTrans" cxnId="{A052A37D-FD44-4B30-91A9-6549BDA8A9E9}">
      <dgm:prSet/>
      <dgm:spPr/>
      <dgm:t>
        <a:bodyPr/>
        <a:lstStyle/>
        <a:p>
          <a:endParaRPr kumimoji="1" lang="ja-JP" altLang="en-US"/>
        </a:p>
      </dgm:t>
    </dgm:pt>
    <dgm:pt modelId="{CF51E1DE-0F17-435C-9940-265D547A0496}">
      <dgm:prSet/>
      <dgm:spPr/>
      <dgm:t>
        <a:bodyPr/>
        <a:lstStyle/>
        <a:p>
          <a:r>
            <a:rPr kumimoji="1" lang="en-US" altLang="ja-JP" dirty="0"/>
            <a:t>Cleansing tool</a:t>
          </a:r>
          <a:endParaRPr kumimoji="1" lang="ja-JP" altLang="ja-JP" dirty="0"/>
        </a:p>
      </dgm:t>
    </dgm:pt>
    <dgm:pt modelId="{6BB854CB-1514-4DBE-BD2A-F76CAB4E3A47}" type="parTrans" cxnId="{AB3BF4F8-A5E3-4609-A9F0-50E32409F29A}">
      <dgm:prSet/>
      <dgm:spPr/>
      <dgm:t>
        <a:bodyPr/>
        <a:lstStyle/>
        <a:p>
          <a:endParaRPr kumimoji="1" lang="ja-JP" altLang="en-US"/>
        </a:p>
      </dgm:t>
    </dgm:pt>
    <dgm:pt modelId="{47810188-7F4D-46FD-81EC-F8E00B703B46}" type="sibTrans" cxnId="{AB3BF4F8-A5E3-4609-A9F0-50E32409F29A}">
      <dgm:prSet/>
      <dgm:spPr/>
      <dgm:t>
        <a:bodyPr/>
        <a:lstStyle/>
        <a:p>
          <a:endParaRPr kumimoji="1" lang="ja-JP" altLang="en-US"/>
        </a:p>
      </dgm:t>
    </dgm:pt>
    <dgm:pt modelId="{9D03BF88-6F43-4991-A6ED-56A6F68CDD29}">
      <dgm:prSet/>
      <dgm:spPr/>
      <dgm:t>
        <a:bodyPr/>
        <a:lstStyle/>
        <a:p>
          <a:r>
            <a:rPr kumimoji="1" lang="en-US" altLang="ja-JP" dirty="0"/>
            <a:t>Reference model</a:t>
          </a:r>
          <a:endParaRPr lang="en-US" altLang="ja-JP" dirty="0"/>
        </a:p>
      </dgm:t>
    </dgm:pt>
    <dgm:pt modelId="{B25B572B-AA50-4D98-A4C1-835FDA126605}" type="parTrans" cxnId="{31F91F9C-158B-450E-AFD5-DC125AEBAE02}">
      <dgm:prSet/>
      <dgm:spPr/>
      <dgm:t>
        <a:bodyPr/>
        <a:lstStyle/>
        <a:p>
          <a:endParaRPr kumimoji="1" lang="ja-JP" altLang="en-US"/>
        </a:p>
      </dgm:t>
    </dgm:pt>
    <dgm:pt modelId="{9A01F9E0-2061-4B51-BE94-D7A4A59FD47A}" type="sibTrans" cxnId="{31F91F9C-158B-450E-AFD5-DC125AEBAE02}">
      <dgm:prSet/>
      <dgm:spPr/>
      <dgm:t>
        <a:bodyPr/>
        <a:lstStyle/>
        <a:p>
          <a:endParaRPr kumimoji="1" lang="ja-JP" altLang="en-US"/>
        </a:p>
      </dgm:t>
    </dgm:pt>
    <dgm:pt modelId="{0AB348FE-1698-499D-950F-CA5559BA22F8}">
      <dgm:prSet/>
      <dgm:spPr/>
      <dgm:t>
        <a:bodyPr/>
        <a:lstStyle/>
        <a:p>
          <a:r>
            <a:rPr kumimoji="1" lang="en-US" altLang="ja-JP" dirty="0"/>
            <a:t>Data modeler</a:t>
          </a:r>
          <a:endParaRPr kumimoji="1" lang="ja-JP" altLang="ja-JP" dirty="0"/>
        </a:p>
      </dgm:t>
    </dgm:pt>
    <dgm:pt modelId="{D0B31F37-8CC8-4B0D-9C77-69671BC1E26D}" type="parTrans" cxnId="{CB3173DA-F768-4EF0-ADF9-205226BA7064}">
      <dgm:prSet/>
      <dgm:spPr/>
      <dgm:t>
        <a:bodyPr/>
        <a:lstStyle/>
        <a:p>
          <a:endParaRPr kumimoji="1" lang="ja-JP" altLang="en-US"/>
        </a:p>
      </dgm:t>
    </dgm:pt>
    <dgm:pt modelId="{214C0EC9-6C1F-496B-93DB-EFF569E9F195}" type="sibTrans" cxnId="{CB3173DA-F768-4EF0-ADF9-205226BA7064}">
      <dgm:prSet/>
      <dgm:spPr/>
      <dgm:t>
        <a:bodyPr/>
        <a:lstStyle/>
        <a:p>
          <a:endParaRPr kumimoji="1" lang="ja-JP" altLang="en-US"/>
        </a:p>
      </dgm:t>
    </dgm:pt>
    <dgm:pt modelId="{97A9774B-B68E-43EA-9B44-652F851205BD}">
      <dgm:prSet phldrT="[テキスト]"/>
      <dgm:spPr/>
      <dgm:t>
        <a:bodyPr/>
        <a:lstStyle/>
        <a:p>
          <a:r>
            <a:rPr kumimoji="1" lang="en-US" altLang="ja-JP" dirty="0"/>
            <a:t>Labeling</a:t>
          </a:r>
          <a:endParaRPr kumimoji="1" lang="ja-JP" altLang="en-US" dirty="0"/>
        </a:p>
      </dgm:t>
    </dgm:pt>
    <dgm:pt modelId="{FFEDAB27-CD47-47ED-BC94-1E3B03ED4B84}" type="parTrans" cxnId="{743D1B70-DA0E-45A6-BC6B-6C9DBF19C946}">
      <dgm:prSet/>
      <dgm:spPr/>
      <dgm:t>
        <a:bodyPr/>
        <a:lstStyle/>
        <a:p>
          <a:endParaRPr kumimoji="1" lang="ja-JP" altLang="en-US"/>
        </a:p>
      </dgm:t>
    </dgm:pt>
    <dgm:pt modelId="{7297CC53-E741-4A82-A49C-67A8E3D1FDC9}" type="sibTrans" cxnId="{743D1B70-DA0E-45A6-BC6B-6C9DBF19C946}">
      <dgm:prSet/>
      <dgm:spPr/>
      <dgm:t>
        <a:bodyPr/>
        <a:lstStyle/>
        <a:p>
          <a:endParaRPr kumimoji="1" lang="ja-JP" altLang="en-US"/>
        </a:p>
      </dgm:t>
    </dgm:pt>
    <dgm:pt modelId="{BC1E7061-FCCF-45F4-95E7-E7A92E61C8E0}">
      <dgm:prSet phldrT="[テキスト]"/>
      <dgm:spPr/>
      <dgm:t>
        <a:bodyPr/>
        <a:lstStyle/>
        <a:p>
          <a:r>
            <a:rPr kumimoji="1" lang="en-US" altLang="en-US" dirty="0"/>
            <a:t>Build trust</a:t>
          </a:r>
          <a:endParaRPr kumimoji="1" lang="ja-JP" altLang="en-US" dirty="0"/>
        </a:p>
      </dgm:t>
    </dgm:pt>
    <dgm:pt modelId="{191C9A6B-F471-4039-9EF7-BFA2AEB0DDE5}" type="parTrans" cxnId="{0D610264-961F-4DD9-BF00-AC1E46C2049B}">
      <dgm:prSet/>
      <dgm:spPr/>
      <dgm:t>
        <a:bodyPr/>
        <a:lstStyle/>
        <a:p>
          <a:endParaRPr kumimoji="1" lang="ja-JP" altLang="en-US"/>
        </a:p>
      </dgm:t>
    </dgm:pt>
    <dgm:pt modelId="{D163F08B-CB48-4AD8-B85D-1B72A2335AC2}" type="sibTrans" cxnId="{0D610264-961F-4DD9-BF00-AC1E46C2049B}">
      <dgm:prSet/>
      <dgm:spPr/>
      <dgm:t>
        <a:bodyPr/>
        <a:lstStyle/>
        <a:p>
          <a:endParaRPr kumimoji="1" lang="ja-JP" altLang="en-US"/>
        </a:p>
      </dgm:t>
    </dgm:pt>
    <dgm:pt modelId="{9B2777C2-0DBE-4D2A-B281-D841B2DB06CC}">
      <dgm:prSet phldrT="[テキスト]"/>
      <dgm:spPr/>
      <dgm:t>
        <a:bodyPr/>
        <a:lstStyle/>
        <a:p>
          <a:r>
            <a:rPr lang="en-US" altLang="ja-JP" dirty="0"/>
            <a:t>Verification of Provenance</a:t>
          </a:r>
          <a:endParaRPr kumimoji="1" lang="ja-JP" altLang="en-US" dirty="0"/>
        </a:p>
      </dgm:t>
    </dgm:pt>
    <dgm:pt modelId="{3488D2C6-1A32-4529-A775-76BA16D2DE66}" type="parTrans" cxnId="{B2D99C84-6B94-48E5-89C4-D225CD39CDBE}">
      <dgm:prSet/>
      <dgm:spPr/>
      <dgm:t>
        <a:bodyPr/>
        <a:lstStyle/>
        <a:p>
          <a:endParaRPr kumimoji="1" lang="ja-JP" altLang="en-US"/>
        </a:p>
      </dgm:t>
    </dgm:pt>
    <dgm:pt modelId="{4108D4C8-14FF-4853-A28B-13B982763EFB}" type="sibTrans" cxnId="{B2D99C84-6B94-48E5-89C4-D225CD39CDBE}">
      <dgm:prSet/>
      <dgm:spPr/>
      <dgm:t>
        <a:bodyPr/>
        <a:lstStyle/>
        <a:p>
          <a:endParaRPr kumimoji="1" lang="ja-JP" altLang="en-US"/>
        </a:p>
      </dgm:t>
    </dgm:pt>
    <dgm:pt modelId="{07A72D15-0A35-4278-8CC0-E3B698AC6CC5}">
      <dgm:prSet phldrT="[テキスト]"/>
      <dgm:spPr/>
      <dgm:t>
        <a:bodyPr/>
        <a:lstStyle/>
        <a:p>
          <a:r>
            <a:rPr kumimoji="1" lang="en-US" altLang="ja-JP" dirty="0"/>
            <a:t>Digital content transparency technology</a:t>
          </a:r>
          <a:endParaRPr kumimoji="1" lang="ja-JP" altLang="en-US" dirty="0"/>
        </a:p>
      </dgm:t>
    </dgm:pt>
    <dgm:pt modelId="{F2E6A659-9884-479F-976F-60E90FD1C1D7}" type="parTrans" cxnId="{74BCF434-9EF2-419D-B724-861EBA67DCC5}">
      <dgm:prSet/>
      <dgm:spPr/>
      <dgm:t>
        <a:bodyPr/>
        <a:lstStyle/>
        <a:p>
          <a:endParaRPr kumimoji="1" lang="ja-JP" altLang="en-US"/>
        </a:p>
      </dgm:t>
    </dgm:pt>
    <dgm:pt modelId="{6AD04D24-5B8D-41E8-83F1-D56C98E8656C}" type="sibTrans" cxnId="{74BCF434-9EF2-419D-B724-861EBA67DCC5}">
      <dgm:prSet/>
      <dgm:spPr/>
      <dgm:t>
        <a:bodyPr/>
        <a:lstStyle/>
        <a:p>
          <a:endParaRPr kumimoji="1" lang="ja-JP" altLang="en-US"/>
        </a:p>
      </dgm:t>
    </dgm:pt>
    <dgm:pt modelId="{D16FA01B-44D6-452A-8851-DC80FB4082C9}">
      <dgm:prSet phldrT="[テキスト]"/>
      <dgm:spPr/>
      <dgm:t>
        <a:bodyPr/>
        <a:lstStyle/>
        <a:p>
          <a:r>
            <a:rPr kumimoji="1" lang="en-US" altLang="ja-JP" dirty="0"/>
            <a:t>Watermark</a:t>
          </a:r>
          <a:endParaRPr kumimoji="1" lang="ja-JP" altLang="en-US" dirty="0"/>
        </a:p>
      </dgm:t>
    </dgm:pt>
    <dgm:pt modelId="{4FECC7D0-D4F3-4E00-AB7F-FDC59BCCB83B}" type="parTrans" cxnId="{9DF34B67-0CE4-44B2-B103-B6684964805A}">
      <dgm:prSet/>
      <dgm:spPr/>
      <dgm:t>
        <a:bodyPr/>
        <a:lstStyle/>
        <a:p>
          <a:endParaRPr kumimoji="1" lang="ja-JP" altLang="en-US"/>
        </a:p>
      </dgm:t>
    </dgm:pt>
    <dgm:pt modelId="{8F23BDAE-0189-4F0F-82B1-92A0E7EA2211}" type="sibTrans" cxnId="{9DF34B67-0CE4-44B2-B103-B6684964805A}">
      <dgm:prSet/>
      <dgm:spPr/>
      <dgm:t>
        <a:bodyPr/>
        <a:lstStyle/>
        <a:p>
          <a:endParaRPr kumimoji="1" lang="ja-JP" altLang="en-US"/>
        </a:p>
      </dgm:t>
    </dgm:pt>
    <dgm:pt modelId="{028D04CB-A888-41F7-AD6E-0B9FA92DF16E}" type="pres">
      <dgm:prSet presAssocID="{3095AAC1-5BAE-46B0-B8BA-74EC310689EA}" presName="Name0" presStyleCnt="0">
        <dgm:presLayoutVars>
          <dgm:dir/>
          <dgm:animLvl val="lvl"/>
          <dgm:resizeHandles val="exact"/>
        </dgm:presLayoutVars>
      </dgm:prSet>
      <dgm:spPr/>
    </dgm:pt>
    <dgm:pt modelId="{C412C3D1-7064-4130-9BAD-86AA918BDBEB}" type="pres">
      <dgm:prSet presAssocID="{992E8672-EE4C-485C-BE0A-4B4B61A02FDA}" presName="composite" presStyleCnt="0"/>
      <dgm:spPr/>
    </dgm:pt>
    <dgm:pt modelId="{534FAB53-8484-4EDC-813C-0922AFC17D3F}" type="pres">
      <dgm:prSet presAssocID="{992E8672-EE4C-485C-BE0A-4B4B61A02FDA}" presName="parTx" presStyleLbl="alignNode1" presStyleIdx="0" presStyleCnt="4">
        <dgm:presLayoutVars>
          <dgm:chMax val="0"/>
          <dgm:chPref val="0"/>
          <dgm:bulletEnabled val="1"/>
        </dgm:presLayoutVars>
      </dgm:prSet>
      <dgm:spPr/>
    </dgm:pt>
    <dgm:pt modelId="{71669280-0E2F-48DE-AEA5-53BE7EB8B944}" type="pres">
      <dgm:prSet presAssocID="{992E8672-EE4C-485C-BE0A-4B4B61A02FDA}" presName="desTx" presStyleLbl="alignAccFollowNode1" presStyleIdx="0" presStyleCnt="4">
        <dgm:presLayoutVars>
          <dgm:bulletEnabled val="1"/>
        </dgm:presLayoutVars>
      </dgm:prSet>
      <dgm:spPr/>
    </dgm:pt>
    <dgm:pt modelId="{A1E3C19D-C3F9-4032-B84F-FF8D27712082}" type="pres">
      <dgm:prSet presAssocID="{DB0AEA28-07C1-4FE2-B464-B2A080069A0B}" presName="space" presStyleCnt="0"/>
      <dgm:spPr/>
    </dgm:pt>
    <dgm:pt modelId="{406CBEC6-AA16-4F18-8ECF-3C0906E6B5D1}" type="pres">
      <dgm:prSet presAssocID="{E16B74BE-0C14-46B4-A7CC-BC8A71ED4602}" presName="composite" presStyleCnt="0"/>
      <dgm:spPr/>
    </dgm:pt>
    <dgm:pt modelId="{A07D3FB3-5C01-442C-AC80-CA2CC80A08F2}" type="pres">
      <dgm:prSet presAssocID="{E16B74BE-0C14-46B4-A7CC-BC8A71ED4602}" presName="parTx" presStyleLbl="alignNode1" presStyleIdx="1" presStyleCnt="4">
        <dgm:presLayoutVars>
          <dgm:chMax val="0"/>
          <dgm:chPref val="0"/>
          <dgm:bulletEnabled val="1"/>
        </dgm:presLayoutVars>
      </dgm:prSet>
      <dgm:spPr/>
    </dgm:pt>
    <dgm:pt modelId="{684FACFF-E0BE-4926-9DC3-888837C3E4CC}" type="pres">
      <dgm:prSet presAssocID="{E16B74BE-0C14-46B4-A7CC-BC8A71ED4602}" presName="desTx" presStyleLbl="alignAccFollowNode1" presStyleIdx="1" presStyleCnt="4">
        <dgm:presLayoutVars>
          <dgm:bulletEnabled val="1"/>
        </dgm:presLayoutVars>
      </dgm:prSet>
      <dgm:spPr/>
    </dgm:pt>
    <dgm:pt modelId="{173E8318-B7FF-44FA-B248-CEF06FE80195}" type="pres">
      <dgm:prSet presAssocID="{F0CBBF84-7BD1-4D65-96D6-42CEE20113B0}" presName="space" presStyleCnt="0"/>
      <dgm:spPr/>
    </dgm:pt>
    <dgm:pt modelId="{463A9E5C-9132-4F00-88F5-0362D8B5C6C2}" type="pres">
      <dgm:prSet presAssocID="{BC1E7061-FCCF-45F4-95E7-E7A92E61C8E0}" presName="composite" presStyleCnt="0"/>
      <dgm:spPr/>
    </dgm:pt>
    <dgm:pt modelId="{CBCCADF2-CF03-4439-B2BC-47F7830B0F0A}" type="pres">
      <dgm:prSet presAssocID="{BC1E7061-FCCF-45F4-95E7-E7A92E61C8E0}" presName="parTx" presStyleLbl="alignNode1" presStyleIdx="2" presStyleCnt="4">
        <dgm:presLayoutVars>
          <dgm:chMax val="0"/>
          <dgm:chPref val="0"/>
          <dgm:bulletEnabled val="1"/>
        </dgm:presLayoutVars>
      </dgm:prSet>
      <dgm:spPr/>
    </dgm:pt>
    <dgm:pt modelId="{8EFBDD74-6111-42F8-974C-3D960F7FA7A9}" type="pres">
      <dgm:prSet presAssocID="{BC1E7061-FCCF-45F4-95E7-E7A92E61C8E0}" presName="desTx" presStyleLbl="alignAccFollowNode1" presStyleIdx="2" presStyleCnt="4">
        <dgm:presLayoutVars>
          <dgm:bulletEnabled val="1"/>
        </dgm:presLayoutVars>
      </dgm:prSet>
      <dgm:spPr/>
    </dgm:pt>
    <dgm:pt modelId="{36D8E419-A309-4FE9-9559-2D0F1451AD20}" type="pres">
      <dgm:prSet presAssocID="{D163F08B-CB48-4AD8-B85D-1B72A2335AC2}" presName="space" presStyleCnt="0"/>
      <dgm:spPr/>
    </dgm:pt>
    <dgm:pt modelId="{93CCF598-8ACC-47DE-A829-38E4F2BB9C6F}" type="pres">
      <dgm:prSet presAssocID="{2619B697-4CCB-4E4F-999B-CA4F1249DDB2}" presName="composite" presStyleCnt="0"/>
      <dgm:spPr/>
    </dgm:pt>
    <dgm:pt modelId="{5D5C857F-EFB1-42B6-A127-E53680EFB5A9}" type="pres">
      <dgm:prSet presAssocID="{2619B697-4CCB-4E4F-999B-CA4F1249DDB2}" presName="parTx" presStyleLbl="alignNode1" presStyleIdx="3" presStyleCnt="4">
        <dgm:presLayoutVars>
          <dgm:chMax val="0"/>
          <dgm:chPref val="0"/>
          <dgm:bulletEnabled val="1"/>
        </dgm:presLayoutVars>
      </dgm:prSet>
      <dgm:spPr/>
    </dgm:pt>
    <dgm:pt modelId="{B4214A25-7A4A-46F0-9398-2314429F8226}" type="pres">
      <dgm:prSet presAssocID="{2619B697-4CCB-4E4F-999B-CA4F1249DDB2}" presName="desTx" presStyleLbl="alignAccFollowNode1" presStyleIdx="3" presStyleCnt="4">
        <dgm:presLayoutVars>
          <dgm:bulletEnabled val="1"/>
        </dgm:presLayoutVars>
      </dgm:prSet>
      <dgm:spPr/>
    </dgm:pt>
  </dgm:ptLst>
  <dgm:cxnLst>
    <dgm:cxn modelId="{3614CE06-0BB2-4898-A9BE-7F0671821325}" type="presOf" srcId="{C13C9E0C-77B3-4AEA-8E86-521BFBDA8E96}" destId="{B4214A25-7A4A-46F0-9398-2314429F8226}" srcOrd="0" destOrd="2" presId="urn:microsoft.com/office/officeart/2005/8/layout/hList1"/>
    <dgm:cxn modelId="{F9517308-CDE6-4AE6-8DBD-4314D01FFE6A}" srcId="{2619B697-4CCB-4E4F-999B-CA4F1249DDB2}" destId="{C13C9E0C-77B3-4AEA-8E86-521BFBDA8E96}" srcOrd="2" destOrd="0" parTransId="{9EA97AB5-90C1-43C6-87B5-998E044F11D8}" sibTransId="{52312B56-718F-4F68-894C-14ACEC1F24F0}"/>
    <dgm:cxn modelId="{508BC30E-0BF5-4FD8-A119-F340A06626C7}" type="presOf" srcId="{3095AAC1-5BAE-46B0-B8BA-74EC310689EA}" destId="{028D04CB-A888-41F7-AD6E-0B9FA92DF16E}" srcOrd="0" destOrd="0" presId="urn:microsoft.com/office/officeart/2005/8/layout/hList1"/>
    <dgm:cxn modelId="{ABC24413-B0A5-4003-98AC-BF64FA0A4350}" type="presOf" srcId="{992E8672-EE4C-485C-BE0A-4B4B61A02FDA}" destId="{534FAB53-8484-4EDC-813C-0922AFC17D3F}" srcOrd="0" destOrd="0" presId="urn:microsoft.com/office/officeart/2005/8/layout/hList1"/>
    <dgm:cxn modelId="{50A7F21C-CECC-4541-A39C-5C246245FF40}" type="presOf" srcId="{582CD1BE-C806-48F2-B965-2D1570A09653}" destId="{B4214A25-7A4A-46F0-9398-2314429F8226}" srcOrd="0" destOrd="0" presId="urn:microsoft.com/office/officeart/2005/8/layout/hList1"/>
    <dgm:cxn modelId="{9AA56622-AFC1-4E29-8497-77EEFB0F1E76}" srcId="{2619B697-4CCB-4E4F-999B-CA4F1249DDB2}" destId="{82E635FA-8B54-4A7F-A7E6-10DD9FF42B26}" srcOrd="1" destOrd="0" parTransId="{EE55240A-0709-4EA9-84A5-DE5DC8E86AA5}" sibTransId="{2C7C2699-CE07-4610-B936-102FE1C85301}"/>
    <dgm:cxn modelId="{21AB452B-6DEA-4DE0-8861-3220FB9DF75D}" type="presOf" srcId="{2619B697-4CCB-4E4F-999B-CA4F1249DDB2}" destId="{5D5C857F-EFB1-42B6-A127-E53680EFB5A9}" srcOrd="0" destOrd="0" presId="urn:microsoft.com/office/officeart/2005/8/layout/hList1"/>
    <dgm:cxn modelId="{E9622831-0087-4837-B320-F34BF8B9B62E}" type="presOf" srcId="{BC1E7061-FCCF-45F4-95E7-E7A92E61C8E0}" destId="{CBCCADF2-CF03-4439-B2BC-47F7830B0F0A}" srcOrd="0" destOrd="0" presId="urn:microsoft.com/office/officeart/2005/8/layout/hList1"/>
    <dgm:cxn modelId="{622ADB31-DA07-4290-BDD9-9C7C893BD7F5}" type="presOf" srcId="{5370B2E3-4AFC-4A16-91F5-C9A6AB12711D}" destId="{684FACFF-E0BE-4926-9DC3-888837C3E4CC}" srcOrd="0" destOrd="2" presId="urn:microsoft.com/office/officeart/2005/8/layout/hList1"/>
    <dgm:cxn modelId="{74BCF434-9EF2-419D-B724-861EBA67DCC5}" srcId="{BC1E7061-FCCF-45F4-95E7-E7A92E61C8E0}" destId="{07A72D15-0A35-4278-8CC0-E3B698AC6CC5}" srcOrd="1" destOrd="0" parTransId="{F2E6A659-9884-479F-976F-60E90FD1C1D7}" sibTransId="{6AD04D24-5B8D-41E8-83F1-D56C98E8656C}"/>
    <dgm:cxn modelId="{E1CCED38-30A4-4381-98D1-C06A9423EF07}" srcId="{E16B74BE-0C14-46B4-A7CC-BC8A71ED4602}" destId="{698010C7-D844-4FEB-A445-6F8731482599}" srcOrd="0" destOrd="0" parTransId="{489E18CA-E7A6-43C9-87F1-F6996D1B268C}" sibTransId="{060C471F-9D21-4C9C-9F8A-1FEC0516A8A5}"/>
    <dgm:cxn modelId="{95AAB641-0D50-4416-88DE-A410EB8A0EFC}" type="presOf" srcId="{62378855-D9BF-4F2D-8791-239898E59AF1}" destId="{71669280-0E2F-48DE-AEA5-53BE7EB8B944}" srcOrd="0" destOrd="4" presId="urn:microsoft.com/office/officeart/2005/8/layout/hList1"/>
    <dgm:cxn modelId="{0D610264-961F-4DD9-BF00-AC1E46C2049B}" srcId="{3095AAC1-5BAE-46B0-B8BA-74EC310689EA}" destId="{BC1E7061-FCCF-45F4-95E7-E7A92E61C8E0}" srcOrd="2" destOrd="0" parTransId="{191C9A6B-F471-4039-9EF7-BFA2AEB0DDE5}" sibTransId="{D163F08B-CB48-4AD8-B85D-1B72A2335AC2}"/>
    <dgm:cxn modelId="{9DF34B67-0CE4-44B2-B103-B6684964805A}" srcId="{07A72D15-0A35-4278-8CC0-E3B698AC6CC5}" destId="{D16FA01B-44D6-452A-8851-DC80FB4082C9}" srcOrd="0" destOrd="0" parTransId="{4FECC7D0-D4F3-4E00-AB7F-FDC59BCCB83B}" sibTransId="{8F23BDAE-0189-4F0F-82B1-92A0E7EA2211}"/>
    <dgm:cxn modelId="{9323BC4B-2FB3-4D28-AD20-F8FFCA5B8CC6}" srcId="{E16B74BE-0C14-46B4-A7CC-BC8A71ED4602}" destId="{01144212-BAFC-4A67-A308-8C58B85B3D30}" srcOrd="1" destOrd="0" parTransId="{74525F47-296D-4CCC-B746-44E5420AAA67}" sibTransId="{E1FA9262-3369-4601-A492-1D47BAE579FA}"/>
    <dgm:cxn modelId="{8F795D4C-30CA-4A4E-BB29-83C2AB9A8AE3}" type="presOf" srcId="{82E635FA-8B54-4A7F-A7E6-10DD9FF42B26}" destId="{B4214A25-7A4A-46F0-9398-2314429F8226}" srcOrd="0" destOrd="1" presId="urn:microsoft.com/office/officeart/2005/8/layout/hList1"/>
    <dgm:cxn modelId="{743D1B70-DA0E-45A6-BC6B-6C9DBF19C946}" srcId="{2619B697-4CCB-4E4F-999B-CA4F1249DDB2}" destId="{97A9774B-B68E-43EA-9B44-652F851205BD}" srcOrd="3" destOrd="0" parTransId="{FFEDAB27-CD47-47ED-BC94-1E3B03ED4B84}" sibTransId="{7297CC53-E741-4A82-A49C-67A8E3D1FDC9}"/>
    <dgm:cxn modelId="{6E89B251-4ECA-4B96-A6C5-6763AFA05C61}" type="presOf" srcId="{698010C7-D844-4FEB-A445-6F8731482599}" destId="{684FACFF-E0BE-4926-9DC3-888837C3E4CC}" srcOrd="0" destOrd="0" presId="urn:microsoft.com/office/officeart/2005/8/layout/hList1"/>
    <dgm:cxn modelId="{4B8AAE79-04A1-43DE-8A26-7FD1E43F60D2}" srcId="{698010C7-D844-4FEB-A445-6F8731482599}" destId="{8BCB0826-EC6E-4F72-B5D2-A7552C7C1FD2}" srcOrd="0" destOrd="0" parTransId="{80600F12-45F7-43BE-B43F-E8217D28E5A5}" sibTransId="{92AFE247-780E-41A7-8450-1E8DBD858DAD}"/>
    <dgm:cxn modelId="{A052A37D-FD44-4B30-91A9-6549BDA8A9E9}" srcId="{698010C7-D844-4FEB-A445-6F8731482599}" destId="{AD35DC84-B3BF-4ADB-9FC5-23734C54332F}" srcOrd="2" destOrd="0" parTransId="{3BDE44C5-CB7A-452F-8811-AB2B513A6475}" sibTransId="{706B2911-590D-47ED-87BA-03884D001F47}"/>
    <dgm:cxn modelId="{B3802981-B33B-4775-AB5B-C0909867178E}" type="presOf" srcId="{0AB348FE-1698-499D-950F-CA5559BA22F8}" destId="{71669280-0E2F-48DE-AEA5-53BE7EB8B944}" srcOrd="0" destOrd="2" presId="urn:microsoft.com/office/officeart/2005/8/layout/hList1"/>
    <dgm:cxn modelId="{B2D99C84-6B94-48E5-89C4-D225CD39CDBE}" srcId="{BC1E7061-FCCF-45F4-95E7-E7A92E61C8E0}" destId="{9B2777C2-0DBE-4D2A-B281-D841B2DB06CC}" srcOrd="0" destOrd="0" parTransId="{3488D2C6-1A32-4529-A775-76BA16D2DE66}" sibTransId="{4108D4C8-14FF-4853-A28B-13B982763EFB}"/>
    <dgm:cxn modelId="{85EBA486-CA00-4860-9AEF-522A831E1F43}" type="presOf" srcId="{AD35DC84-B3BF-4ADB-9FC5-23734C54332F}" destId="{684FACFF-E0BE-4926-9DC3-888837C3E4CC}" srcOrd="0" destOrd="3" presId="urn:microsoft.com/office/officeart/2005/8/layout/hList1"/>
    <dgm:cxn modelId="{2CE37890-6697-4A08-9CD6-FE2C7241F908}" type="presOf" srcId="{E16B74BE-0C14-46B4-A7CC-BC8A71ED4602}" destId="{A07D3FB3-5C01-442C-AC80-CA2CC80A08F2}" srcOrd="0" destOrd="0" presId="urn:microsoft.com/office/officeart/2005/8/layout/hList1"/>
    <dgm:cxn modelId="{31F91F9C-158B-450E-AFD5-DC125AEBAE02}" srcId="{D633EEBB-A4D4-449F-B11A-FD781B0B5163}" destId="{9D03BF88-6F43-4991-A6ED-56A6F68CDD29}" srcOrd="0" destOrd="0" parTransId="{B25B572B-AA50-4D98-A4C1-835FDA126605}" sibTransId="{9A01F9E0-2061-4B51-BE94-D7A4A59FD47A}"/>
    <dgm:cxn modelId="{854BABAC-77B8-4560-8C36-F66772A10ADF}" srcId="{2619B697-4CCB-4E4F-999B-CA4F1249DDB2}" destId="{582CD1BE-C806-48F2-B965-2D1570A09653}" srcOrd="0" destOrd="0" parTransId="{BCE501F7-206D-44AF-BF84-02E8CEFFB533}" sibTransId="{51E94F76-6CDA-43C6-B684-14D27F5371ED}"/>
    <dgm:cxn modelId="{61DE02AF-2ED8-4992-9D3D-637B99A9C9D2}" srcId="{3095AAC1-5BAE-46B0-B8BA-74EC310689EA}" destId="{992E8672-EE4C-485C-BE0A-4B4B61A02FDA}" srcOrd="0" destOrd="0" parTransId="{CC57CA00-429A-4CF8-8ECF-76D229A925C8}" sibTransId="{DB0AEA28-07C1-4FE2-B464-B2A080069A0B}"/>
    <dgm:cxn modelId="{E4CACAB2-6F70-4147-8DA0-742736B91D2E}" type="presOf" srcId="{8BCB0826-EC6E-4F72-B5D2-A7552C7C1FD2}" destId="{684FACFF-E0BE-4926-9DC3-888837C3E4CC}" srcOrd="0" destOrd="1" presId="urn:microsoft.com/office/officeart/2005/8/layout/hList1"/>
    <dgm:cxn modelId="{2146FAC0-69F6-4AAB-BFA1-F0CB622CDE49}" type="presOf" srcId="{9D03BF88-6F43-4991-A6ED-56A6F68CDD29}" destId="{71669280-0E2F-48DE-AEA5-53BE7EB8B944}" srcOrd="0" destOrd="1" presId="urn:microsoft.com/office/officeart/2005/8/layout/hList1"/>
    <dgm:cxn modelId="{A3AF4EC1-B744-46A6-9245-1633E579D970}" srcId="{992E8672-EE4C-485C-BE0A-4B4B61A02FDA}" destId="{BD1901B2-FDA1-411B-A645-72D9F585B978}" srcOrd="1" destOrd="0" parTransId="{D592B609-CD7E-4628-AF0B-5558BC2102FB}" sibTransId="{3FB2B5EE-F804-4724-841B-92D4EF03D5AE}"/>
    <dgm:cxn modelId="{8D6CE4CC-55DE-4D07-B1CF-99E0FA10D123}" type="presOf" srcId="{97A9774B-B68E-43EA-9B44-652F851205BD}" destId="{B4214A25-7A4A-46F0-9398-2314429F8226}" srcOrd="0" destOrd="3" presId="urn:microsoft.com/office/officeart/2005/8/layout/hList1"/>
    <dgm:cxn modelId="{F77A6ACF-6A83-4C27-AD2C-68811606898C}" type="presOf" srcId="{BD1901B2-FDA1-411B-A645-72D9F585B978}" destId="{71669280-0E2F-48DE-AEA5-53BE7EB8B944}" srcOrd="0" destOrd="3" presId="urn:microsoft.com/office/officeart/2005/8/layout/hList1"/>
    <dgm:cxn modelId="{069846D0-4E35-4B42-BE44-233BD5B27BD4}" type="presOf" srcId="{9B2777C2-0DBE-4D2A-B281-D841B2DB06CC}" destId="{8EFBDD74-6111-42F8-974C-3D960F7FA7A9}" srcOrd="0" destOrd="0" presId="urn:microsoft.com/office/officeart/2005/8/layout/hList1"/>
    <dgm:cxn modelId="{2BA83DD6-D03A-41FC-AAF4-F7460AAF642F}" srcId="{698010C7-D844-4FEB-A445-6F8731482599}" destId="{5370B2E3-4AFC-4A16-91F5-C9A6AB12711D}" srcOrd="1" destOrd="0" parTransId="{725F95C2-EC6C-44B3-9E3A-2882F25D79C7}" sibTransId="{4AD6EEA4-C3B8-4635-86B9-D38CA7EAF55F}"/>
    <dgm:cxn modelId="{355D46D9-14AC-4EBE-9F66-FBDDE0E5B192}" srcId="{992E8672-EE4C-485C-BE0A-4B4B61A02FDA}" destId="{D633EEBB-A4D4-449F-B11A-FD781B0B5163}" srcOrd="0" destOrd="0" parTransId="{83C1EAB9-977A-4B5B-8A91-55E278BDFFA0}" sibTransId="{A74C3102-B9AE-41A4-A23F-332402F4B4E0}"/>
    <dgm:cxn modelId="{CB3173DA-F768-4EF0-ADF9-205226BA7064}" srcId="{D633EEBB-A4D4-449F-B11A-FD781B0B5163}" destId="{0AB348FE-1698-499D-950F-CA5559BA22F8}" srcOrd="1" destOrd="0" parTransId="{D0B31F37-8CC8-4B0D-9C77-69671BC1E26D}" sibTransId="{214C0EC9-6C1F-496B-93DB-EFF569E9F195}"/>
    <dgm:cxn modelId="{7ED4DBDD-51B5-471D-8022-6DE21EC4F761}" type="presOf" srcId="{01144212-BAFC-4A67-A308-8C58B85B3D30}" destId="{684FACFF-E0BE-4926-9DC3-888837C3E4CC}" srcOrd="0" destOrd="5" presId="urn:microsoft.com/office/officeart/2005/8/layout/hList1"/>
    <dgm:cxn modelId="{697E58E0-4C22-4326-9F48-83799712FA8A}" type="presOf" srcId="{D16FA01B-44D6-452A-8851-DC80FB4082C9}" destId="{8EFBDD74-6111-42F8-974C-3D960F7FA7A9}" srcOrd="0" destOrd="2" presId="urn:microsoft.com/office/officeart/2005/8/layout/hList1"/>
    <dgm:cxn modelId="{E2A62BE5-24ED-4D9C-88E8-273555D705EB}" type="presOf" srcId="{CF51E1DE-0F17-435C-9940-265D547A0496}" destId="{684FACFF-E0BE-4926-9DC3-888837C3E4CC}" srcOrd="0" destOrd="4" presId="urn:microsoft.com/office/officeart/2005/8/layout/hList1"/>
    <dgm:cxn modelId="{5D8E64EF-4CBB-49DC-A41D-175B00F9B891}" srcId="{3095AAC1-5BAE-46B0-B8BA-74EC310689EA}" destId="{E16B74BE-0C14-46B4-A7CC-BC8A71ED4602}" srcOrd="1" destOrd="0" parTransId="{0DD26C12-4807-41D8-B88E-7DC1E0F7832F}" sibTransId="{F0CBBF84-7BD1-4D65-96D6-42CEE20113B0}"/>
    <dgm:cxn modelId="{4467F3F0-5AF8-4F46-A978-F1773A6E12AF}" srcId="{3095AAC1-5BAE-46B0-B8BA-74EC310689EA}" destId="{2619B697-4CCB-4E4F-999B-CA4F1249DDB2}" srcOrd="3" destOrd="0" parTransId="{6A627D7B-A48B-4381-ABF6-3CEBECF7E1D4}" sibTransId="{3FCADC50-BE9B-4745-BEA0-1DF46228EF6F}"/>
    <dgm:cxn modelId="{AB3BF4F8-A5E3-4609-A9F0-50E32409F29A}" srcId="{698010C7-D844-4FEB-A445-6F8731482599}" destId="{CF51E1DE-0F17-435C-9940-265D547A0496}" srcOrd="3" destOrd="0" parTransId="{6BB854CB-1514-4DBE-BD2A-F76CAB4E3A47}" sibTransId="{47810188-7F4D-46FD-81EC-F8E00B703B46}"/>
    <dgm:cxn modelId="{A6553FFA-5A64-40BD-B17C-70EB776F7A02}" type="presOf" srcId="{07A72D15-0A35-4278-8CC0-E3B698AC6CC5}" destId="{8EFBDD74-6111-42F8-974C-3D960F7FA7A9}" srcOrd="0" destOrd="1" presId="urn:microsoft.com/office/officeart/2005/8/layout/hList1"/>
    <dgm:cxn modelId="{809A8EFC-747F-4F5E-A581-9181D2BD2E64}" srcId="{992E8672-EE4C-485C-BE0A-4B4B61A02FDA}" destId="{62378855-D9BF-4F2D-8791-239898E59AF1}" srcOrd="2" destOrd="0" parTransId="{69F05E44-B41C-4EE9-AFB5-827C279DEEFF}" sibTransId="{F9BE6616-0245-4389-B174-E1F21E732115}"/>
    <dgm:cxn modelId="{B4AFF7FF-87C2-446B-BDA3-9FC13E6E4122}" type="presOf" srcId="{D633EEBB-A4D4-449F-B11A-FD781B0B5163}" destId="{71669280-0E2F-48DE-AEA5-53BE7EB8B944}" srcOrd="0" destOrd="0" presId="urn:microsoft.com/office/officeart/2005/8/layout/hList1"/>
    <dgm:cxn modelId="{26FD7546-55B1-47FF-B972-E603EB85B6A9}" type="presParOf" srcId="{028D04CB-A888-41F7-AD6E-0B9FA92DF16E}" destId="{C412C3D1-7064-4130-9BAD-86AA918BDBEB}" srcOrd="0" destOrd="0" presId="urn:microsoft.com/office/officeart/2005/8/layout/hList1"/>
    <dgm:cxn modelId="{308D6B47-CDB8-4A66-9D76-027A21CE1BAB}" type="presParOf" srcId="{C412C3D1-7064-4130-9BAD-86AA918BDBEB}" destId="{534FAB53-8484-4EDC-813C-0922AFC17D3F}" srcOrd="0" destOrd="0" presId="urn:microsoft.com/office/officeart/2005/8/layout/hList1"/>
    <dgm:cxn modelId="{7FD97928-DDAA-467D-84A8-771A3C42C5AD}" type="presParOf" srcId="{C412C3D1-7064-4130-9BAD-86AA918BDBEB}" destId="{71669280-0E2F-48DE-AEA5-53BE7EB8B944}" srcOrd="1" destOrd="0" presId="urn:microsoft.com/office/officeart/2005/8/layout/hList1"/>
    <dgm:cxn modelId="{EA88AADC-293B-4CFB-89ED-914698188F19}" type="presParOf" srcId="{028D04CB-A888-41F7-AD6E-0B9FA92DF16E}" destId="{A1E3C19D-C3F9-4032-B84F-FF8D27712082}" srcOrd="1" destOrd="0" presId="urn:microsoft.com/office/officeart/2005/8/layout/hList1"/>
    <dgm:cxn modelId="{FBF91FB1-3DCB-447D-B989-7893387CB91D}" type="presParOf" srcId="{028D04CB-A888-41F7-AD6E-0B9FA92DF16E}" destId="{406CBEC6-AA16-4F18-8ECF-3C0906E6B5D1}" srcOrd="2" destOrd="0" presId="urn:microsoft.com/office/officeart/2005/8/layout/hList1"/>
    <dgm:cxn modelId="{FFCA7819-73BF-45B8-BB6D-0AA7763C87E9}" type="presParOf" srcId="{406CBEC6-AA16-4F18-8ECF-3C0906E6B5D1}" destId="{A07D3FB3-5C01-442C-AC80-CA2CC80A08F2}" srcOrd="0" destOrd="0" presId="urn:microsoft.com/office/officeart/2005/8/layout/hList1"/>
    <dgm:cxn modelId="{89D91B2D-56CA-4D08-B981-7E99FCB9CFB0}" type="presParOf" srcId="{406CBEC6-AA16-4F18-8ECF-3C0906E6B5D1}" destId="{684FACFF-E0BE-4926-9DC3-888837C3E4CC}" srcOrd="1" destOrd="0" presId="urn:microsoft.com/office/officeart/2005/8/layout/hList1"/>
    <dgm:cxn modelId="{71B8A5A8-00FD-4D1D-A56F-107F041613BF}" type="presParOf" srcId="{028D04CB-A888-41F7-AD6E-0B9FA92DF16E}" destId="{173E8318-B7FF-44FA-B248-CEF06FE80195}" srcOrd="3" destOrd="0" presId="urn:microsoft.com/office/officeart/2005/8/layout/hList1"/>
    <dgm:cxn modelId="{8C92DC4F-5DBC-43E7-9D64-D85D5C006AB4}" type="presParOf" srcId="{028D04CB-A888-41F7-AD6E-0B9FA92DF16E}" destId="{463A9E5C-9132-4F00-88F5-0362D8B5C6C2}" srcOrd="4" destOrd="0" presId="urn:microsoft.com/office/officeart/2005/8/layout/hList1"/>
    <dgm:cxn modelId="{EE1F301B-5F55-496B-AB47-B574FD7BA78B}" type="presParOf" srcId="{463A9E5C-9132-4F00-88F5-0362D8B5C6C2}" destId="{CBCCADF2-CF03-4439-B2BC-47F7830B0F0A}" srcOrd="0" destOrd="0" presId="urn:microsoft.com/office/officeart/2005/8/layout/hList1"/>
    <dgm:cxn modelId="{0D22C82B-A6D7-42A7-BD3F-7B2B754EC85F}" type="presParOf" srcId="{463A9E5C-9132-4F00-88F5-0362D8B5C6C2}" destId="{8EFBDD74-6111-42F8-974C-3D960F7FA7A9}" srcOrd="1" destOrd="0" presId="urn:microsoft.com/office/officeart/2005/8/layout/hList1"/>
    <dgm:cxn modelId="{2FC0E452-C8C2-4703-8A00-46215F0A8899}" type="presParOf" srcId="{028D04CB-A888-41F7-AD6E-0B9FA92DF16E}" destId="{36D8E419-A309-4FE9-9559-2D0F1451AD20}" srcOrd="5" destOrd="0" presId="urn:microsoft.com/office/officeart/2005/8/layout/hList1"/>
    <dgm:cxn modelId="{1E6045C2-0B10-4850-BEC9-4C2A7D10C037}" type="presParOf" srcId="{028D04CB-A888-41F7-AD6E-0B9FA92DF16E}" destId="{93CCF598-8ACC-47DE-A829-38E4F2BB9C6F}" srcOrd="6" destOrd="0" presId="urn:microsoft.com/office/officeart/2005/8/layout/hList1"/>
    <dgm:cxn modelId="{88F20FC9-844C-40F9-B70A-E3554910EFA9}" type="presParOf" srcId="{93CCF598-8ACC-47DE-A829-38E4F2BB9C6F}" destId="{5D5C857F-EFB1-42B6-A127-E53680EFB5A9}" srcOrd="0" destOrd="0" presId="urn:microsoft.com/office/officeart/2005/8/layout/hList1"/>
    <dgm:cxn modelId="{AA480814-DE3C-4FA7-B1CA-DEE9B08544AA}" type="presParOf" srcId="{93CCF598-8ACC-47DE-A829-38E4F2BB9C6F}" destId="{B4214A25-7A4A-46F0-9398-2314429F82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87EF5D-C4E6-4C4A-B795-9E110C2F300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3C821DF0-F72E-454D-96CF-BBDB32185E34}">
      <dgm:prSet phldrT="[テキスト]"/>
      <dgm:spPr/>
      <dgm:t>
        <a:bodyPr/>
        <a:lstStyle/>
        <a:p>
          <a:r>
            <a:rPr kumimoji="1" lang="en-US" altLang="ja-JP" dirty="0"/>
            <a:t>Data characteristics</a:t>
          </a:r>
          <a:endParaRPr kumimoji="1" lang="ja-JP" altLang="en-US" dirty="0"/>
        </a:p>
      </dgm:t>
    </dgm:pt>
    <dgm:pt modelId="{A7470F28-06CF-4CC0-A3B3-2770B981267E}" type="parTrans" cxnId="{E0881F1B-988D-4C59-84D4-9B44E109B5CA}">
      <dgm:prSet/>
      <dgm:spPr/>
      <dgm:t>
        <a:bodyPr/>
        <a:lstStyle/>
        <a:p>
          <a:endParaRPr kumimoji="1" lang="ja-JP" altLang="en-US"/>
        </a:p>
      </dgm:t>
    </dgm:pt>
    <dgm:pt modelId="{6880F682-2B80-44ED-88A1-7E69DE9AFD41}" type="sibTrans" cxnId="{E0881F1B-988D-4C59-84D4-9B44E109B5CA}">
      <dgm:prSet/>
      <dgm:spPr/>
      <dgm:t>
        <a:bodyPr/>
        <a:lstStyle/>
        <a:p>
          <a:endParaRPr kumimoji="1" lang="ja-JP" altLang="en-US"/>
        </a:p>
      </dgm:t>
    </dgm:pt>
    <dgm:pt modelId="{8A25B317-F148-4104-B528-7E530E5C417C}">
      <dgm:prSet phldrT="[テキスト]"/>
      <dgm:spPr/>
      <dgm:t>
        <a:bodyPr/>
        <a:lstStyle/>
        <a:p>
          <a:r>
            <a:rPr kumimoji="1" lang="en-US" altLang="ja-JP"/>
            <a:t>Process</a:t>
          </a:r>
          <a:endParaRPr kumimoji="1" lang="ja-JP" altLang="en-US"/>
        </a:p>
      </dgm:t>
    </dgm:pt>
    <dgm:pt modelId="{55A62C0A-0CB1-4ED3-AD12-87751AEB5104}" type="parTrans" cxnId="{CFD0D642-A6F8-472D-B3D1-B892AC314C08}">
      <dgm:prSet/>
      <dgm:spPr/>
      <dgm:t>
        <a:bodyPr/>
        <a:lstStyle/>
        <a:p>
          <a:endParaRPr kumimoji="1" lang="ja-JP" altLang="en-US"/>
        </a:p>
      </dgm:t>
    </dgm:pt>
    <dgm:pt modelId="{4FC097E1-E7E0-4503-9F7C-B327E17A9EB3}" type="sibTrans" cxnId="{CFD0D642-A6F8-472D-B3D1-B892AC314C08}">
      <dgm:prSet/>
      <dgm:spPr/>
      <dgm:t>
        <a:bodyPr/>
        <a:lstStyle/>
        <a:p>
          <a:endParaRPr kumimoji="1" lang="ja-JP" altLang="en-US"/>
        </a:p>
      </dgm:t>
    </dgm:pt>
    <dgm:pt modelId="{B773D038-E837-4718-BCD4-A17AC3FFCC5A}">
      <dgm:prSet phldrT="[テキスト]"/>
      <dgm:spPr/>
      <dgm:t>
        <a:bodyPr/>
        <a:lstStyle/>
        <a:p>
          <a:r>
            <a:rPr kumimoji="1" lang="en-US" altLang="ja-JP"/>
            <a:t>Governance</a:t>
          </a:r>
          <a:endParaRPr kumimoji="1" lang="ja-JP" altLang="en-US"/>
        </a:p>
      </dgm:t>
    </dgm:pt>
    <dgm:pt modelId="{5D21A58D-F425-4503-8251-EA49705B6E6C}" type="parTrans" cxnId="{E4F9DF99-DA56-4956-A009-F96FBBA7AF82}">
      <dgm:prSet/>
      <dgm:spPr/>
      <dgm:t>
        <a:bodyPr/>
        <a:lstStyle/>
        <a:p>
          <a:endParaRPr kumimoji="1" lang="ja-JP" altLang="en-US"/>
        </a:p>
      </dgm:t>
    </dgm:pt>
    <dgm:pt modelId="{43B54176-D1B6-4D5F-B7B1-BF7B2B6BF064}" type="sibTrans" cxnId="{E4F9DF99-DA56-4956-A009-F96FBBA7AF82}">
      <dgm:prSet/>
      <dgm:spPr/>
      <dgm:t>
        <a:bodyPr/>
        <a:lstStyle/>
        <a:p>
          <a:endParaRPr kumimoji="1" lang="ja-JP" altLang="en-US"/>
        </a:p>
      </dgm:t>
    </dgm:pt>
    <dgm:pt modelId="{85EAD881-20BC-449F-A894-2AFC35C9143B}">
      <dgm:prSet phldrT="[テキスト]"/>
      <dgm:spPr/>
      <dgm:t>
        <a:bodyPr/>
        <a:lstStyle/>
        <a:p>
          <a:endParaRPr kumimoji="1" lang="ja-JP" altLang="en-US"/>
        </a:p>
      </dgm:t>
    </dgm:pt>
    <dgm:pt modelId="{1F7990E1-6308-47DC-BBCD-A8BAD93B9BA5}" type="parTrans" cxnId="{8A4CF8A1-8254-47E8-98B6-4488F22AC371}">
      <dgm:prSet/>
      <dgm:spPr/>
      <dgm:t>
        <a:bodyPr/>
        <a:lstStyle/>
        <a:p>
          <a:endParaRPr kumimoji="1" lang="ja-JP" altLang="en-US"/>
        </a:p>
      </dgm:t>
    </dgm:pt>
    <dgm:pt modelId="{26727887-1365-4D93-BCAA-AB421D3720FA}" type="sibTrans" cxnId="{8A4CF8A1-8254-47E8-98B6-4488F22AC371}">
      <dgm:prSet/>
      <dgm:spPr/>
      <dgm:t>
        <a:bodyPr/>
        <a:lstStyle/>
        <a:p>
          <a:endParaRPr kumimoji="1" lang="ja-JP" altLang="en-US"/>
        </a:p>
      </dgm:t>
    </dgm:pt>
    <dgm:pt modelId="{4131F51F-F896-483D-AB19-979D857BFD45}">
      <dgm:prSet phldrT="[テキスト]"/>
      <dgm:spPr/>
      <dgm:t>
        <a:bodyPr/>
        <a:lstStyle/>
        <a:p>
          <a:endParaRPr kumimoji="1" lang="ja-JP" altLang="en-US"/>
        </a:p>
      </dgm:t>
    </dgm:pt>
    <dgm:pt modelId="{13E87F2B-234A-426D-8F3A-7E32DF644EE2}" type="parTrans" cxnId="{F1ADB41F-1D18-4859-BBD6-00ADA364715D}">
      <dgm:prSet/>
      <dgm:spPr/>
      <dgm:t>
        <a:bodyPr/>
        <a:lstStyle/>
        <a:p>
          <a:endParaRPr kumimoji="1" lang="ja-JP" altLang="en-US"/>
        </a:p>
      </dgm:t>
    </dgm:pt>
    <dgm:pt modelId="{70D3FDE1-D8CE-43D6-9B60-D7E4C3CFE579}" type="sibTrans" cxnId="{F1ADB41F-1D18-4859-BBD6-00ADA364715D}">
      <dgm:prSet/>
      <dgm:spPr/>
      <dgm:t>
        <a:bodyPr/>
        <a:lstStyle/>
        <a:p>
          <a:endParaRPr kumimoji="1" lang="ja-JP" altLang="en-US"/>
        </a:p>
      </dgm:t>
    </dgm:pt>
    <dgm:pt modelId="{07D29884-685D-4763-9692-685DD2D18795}">
      <dgm:prSet phldrT="[テキスト]"/>
      <dgm:spPr/>
      <dgm:t>
        <a:bodyPr/>
        <a:lstStyle/>
        <a:p>
          <a:endParaRPr kumimoji="1" lang="ja-JP" altLang="en-US"/>
        </a:p>
      </dgm:t>
    </dgm:pt>
    <dgm:pt modelId="{58929634-18FD-4C3A-B0E7-8B2A466D9A0E}" type="parTrans" cxnId="{4AC15948-6057-4114-89E2-E3B11F91AC61}">
      <dgm:prSet/>
      <dgm:spPr/>
      <dgm:t>
        <a:bodyPr/>
        <a:lstStyle/>
        <a:p>
          <a:endParaRPr kumimoji="1" lang="ja-JP" altLang="en-US"/>
        </a:p>
      </dgm:t>
    </dgm:pt>
    <dgm:pt modelId="{891E282A-6E10-4EA2-AF25-578E007F91A9}" type="sibTrans" cxnId="{4AC15948-6057-4114-89E2-E3B11F91AC61}">
      <dgm:prSet/>
      <dgm:spPr/>
      <dgm:t>
        <a:bodyPr/>
        <a:lstStyle/>
        <a:p>
          <a:endParaRPr kumimoji="1" lang="ja-JP" altLang="en-US"/>
        </a:p>
      </dgm:t>
    </dgm:pt>
    <dgm:pt modelId="{B3D459D2-AD40-4E04-A3C1-1633C946DF08}" type="pres">
      <dgm:prSet presAssocID="{3887EF5D-C4E6-4C4A-B795-9E110C2F300C}" presName="composite" presStyleCnt="0">
        <dgm:presLayoutVars>
          <dgm:chMax val="5"/>
          <dgm:dir/>
          <dgm:animLvl val="ctr"/>
          <dgm:resizeHandles val="exact"/>
        </dgm:presLayoutVars>
      </dgm:prSet>
      <dgm:spPr/>
    </dgm:pt>
    <dgm:pt modelId="{E9642CC4-4CC7-489E-9DF4-3FD7FD0A2569}" type="pres">
      <dgm:prSet presAssocID="{3887EF5D-C4E6-4C4A-B795-9E110C2F300C}" presName="cycle" presStyleCnt="0"/>
      <dgm:spPr/>
    </dgm:pt>
    <dgm:pt modelId="{CB4B4108-DD4D-444D-A5F3-F8979AC6159F}" type="pres">
      <dgm:prSet presAssocID="{3887EF5D-C4E6-4C4A-B795-9E110C2F300C}" presName="centerShape" presStyleCnt="0"/>
      <dgm:spPr/>
    </dgm:pt>
    <dgm:pt modelId="{E94E85AA-C34B-4E38-AE16-7675B8EF8E05}" type="pres">
      <dgm:prSet presAssocID="{3887EF5D-C4E6-4C4A-B795-9E110C2F300C}" presName="connSite" presStyleLbl="node1" presStyleIdx="0" presStyleCnt="4"/>
      <dgm:spPr/>
    </dgm:pt>
    <dgm:pt modelId="{18B27C87-DFD9-4EC6-9307-0543EFF375E4}" type="pres">
      <dgm:prSet presAssocID="{3887EF5D-C4E6-4C4A-B795-9E110C2F300C}" presName="visible" presStyleLbl="node1" presStyleIdx="0" presStyleCnt="4" custScaleX="999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継続的改善 単色塗りつぶし"/>
        </a:ext>
      </dgm:extLst>
    </dgm:pt>
    <dgm:pt modelId="{AFF2D34A-4F07-4DD8-B24E-2070CD5CBCA6}" type="pres">
      <dgm:prSet presAssocID="{A7470F28-06CF-4CC0-A3B3-2770B981267E}" presName="Name25" presStyleLbl="parChTrans1D1" presStyleIdx="0" presStyleCnt="3"/>
      <dgm:spPr/>
    </dgm:pt>
    <dgm:pt modelId="{52D9219D-5FD0-434D-9AFF-77D650A1DC1A}" type="pres">
      <dgm:prSet presAssocID="{3C821DF0-F72E-454D-96CF-BBDB32185E34}" presName="node" presStyleCnt="0"/>
      <dgm:spPr/>
    </dgm:pt>
    <dgm:pt modelId="{8BE19867-4587-4C04-B369-F35B95352AAD}" type="pres">
      <dgm:prSet presAssocID="{3C821DF0-F72E-454D-96CF-BBDB32185E34}" presName="parentNode" presStyleLbl="node1" presStyleIdx="1" presStyleCnt="4">
        <dgm:presLayoutVars>
          <dgm:chMax val="1"/>
          <dgm:bulletEnabled val="1"/>
        </dgm:presLayoutVars>
      </dgm:prSet>
      <dgm:spPr/>
    </dgm:pt>
    <dgm:pt modelId="{4F6CBD1A-A7F4-496E-9966-FDCB6BD7F56B}" type="pres">
      <dgm:prSet presAssocID="{3C821DF0-F72E-454D-96CF-BBDB32185E34}" presName="childNode" presStyleLbl="revTx" presStyleIdx="0" presStyleCnt="3">
        <dgm:presLayoutVars>
          <dgm:bulletEnabled val="1"/>
        </dgm:presLayoutVars>
      </dgm:prSet>
      <dgm:spPr/>
    </dgm:pt>
    <dgm:pt modelId="{981E5873-4C39-4932-9DA5-7187E09236E1}" type="pres">
      <dgm:prSet presAssocID="{55A62C0A-0CB1-4ED3-AD12-87751AEB5104}" presName="Name25" presStyleLbl="parChTrans1D1" presStyleIdx="1" presStyleCnt="3"/>
      <dgm:spPr/>
    </dgm:pt>
    <dgm:pt modelId="{08572074-2FBA-4F33-BB0E-7EC2CB7C22A2}" type="pres">
      <dgm:prSet presAssocID="{8A25B317-F148-4104-B528-7E530E5C417C}" presName="node" presStyleCnt="0"/>
      <dgm:spPr/>
    </dgm:pt>
    <dgm:pt modelId="{35855CD0-89BD-48D0-822E-C7649FF5468E}" type="pres">
      <dgm:prSet presAssocID="{8A25B317-F148-4104-B528-7E530E5C417C}" presName="parentNode" presStyleLbl="node1" presStyleIdx="2" presStyleCnt="4">
        <dgm:presLayoutVars>
          <dgm:chMax val="1"/>
          <dgm:bulletEnabled val="1"/>
        </dgm:presLayoutVars>
      </dgm:prSet>
      <dgm:spPr/>
    </dgm:pt>
    <dgm:pt modelId="{2D11075E-EC05-4766-94D4-F9040463E035}" type="pres">
      <dgm:prSet presAssocID="{8A25B317-F148-4104-B528-7E530E5C417C}" presName="childNode" presStyleLbl="revTx" presStyleIdx="1" presStyleCnt="3">
        <dgm:presLayoutVars>
          <dgm:bulletEnabled val="1"/>
        </dgm:presLayoutVars>
      </dgm:prSet>
      <dgm:spPr/>
    </dgm:pt>
    <dgm:pt modelId="{2A6FA31F-2212-483E-A3E5-869BF3A5B569}" type="pres">
      <dgm:prSet presAssocID="{5D21A58D-F425-4503-8251-EA49705B6E6C}" presName="Name25" presStyleLbl="parChTrans1D1" presStyleIdx="2" presStyleCnt="3"/>
      <dgm:spPr/>
    </dgm:pt>
    <dgm:pt modelId="{6966E1FD-833C-4178-A4FA-6F06DCFD3320}" type="pres">
      <dgm:prSet presAssocID="{B773D038-E837-4718-BCD4-A17AC3FFCC5A}" presName="node" presStyleCnt="0"/>
      <dgm:spPr/>
    </dgm:pt>
    <dgm:pt modelId="{443C96B6-9D8F-44E8-B94F-77DDB3504533}" type="pres">
      <dgm:prSet presAssocID="{B773D038-E837-4718-BCD4-A17AC3FFCC5A}" presName="parentNode" presStyleLbl="node1" presStyleIdx="3" presStyleCnt="4">
        <dgm:presLayoutVars>
          <dgm:chMax val="1"/>
          <dgm:bulletEnabled val="1"/>
        </dgm:presLayoutVars>
      </dgm:prSet>
      <dgm:spPr/>
    </dgm:pt>
    <dgm:pt modelId="{090875C8-D407-4BA0-A025-84EFDE9F3411}" type="pres">
      <dgm:prSet presAssocID="{B773D038-E837-4718-BCD4-A17AC3FFCC5A}" presName="childNode" presStyleLbl="revTx" presStyleIdx="2" presStyleCnt="3">
        <dgm:presLayoutVars>
          <dgm:bulletEnabled val="1"/>
        </dgm:presLayoutVars>
      </dgm:prSet>
      <dgm:spPr/>
    </dgm:pt>
  </dgm:ptLst>
  <dgm:cxnLst>
    <dgm:cxn modelId="{1FF4E602-0A91-4F25-802E-B265340B1085}" type="presOf" srcId="{A7470F28-06CF-4CC0-A3B3-2770B981267E}" destId="{AFF2D34A-4F07-4DD8-B24E-2070CD5CBCA6}" srcOrd="0" destOrd="0" presId="urn:microsoft.com/office/officeart/2005/8/layout/radial2"/>
    <dgm:cxn modelId="{E0881F1B-988D-4C59-84D4-9B44E109B5CA}" srcId="{3887EF5D-C4E6-4C4A-B795-9E110C2F300C}" destId="{3C821DF0-F72E-454D-96CF-BBDB32185E34}" srcOrd="0" destOrd="0" parTransId="{A7470F28-06CF-4CC0-A3B3-2770B981267E}" sibTransId="{6880F682-2B80-44ED-88A1-7E69DE9AFD41}"/>
    <dgm:cxn modelId="{4A9F1A1E-DD97-4DBC-8FD8-DCA5837D8261}" type="presOf" srcId="{4131F51F-F896-483D-AB19-979D857BFD45}" destId="{2D11075E-EC05-4766-94D4-F9040463E035}" srcOrd="0" destOrd="0" presId="urn:microsoft.com/office/officeart/2005/8/layout/radial2"/>
    <dgm:cxn modelId="{F1ADB41F-1D18-4859-BBD6-00ADA364715D}" srcId="{8A25B317-F148-4104-B528-7E530E5C417C}" destId="{4131F51F-F896-483D-AB19-979D857BFD45}" srcOrd="0" destOrd="0" parTransId="{13E87F2B-234A-426D-8F3A-7E32DF644EE2}" sibTransId="{70D3FDE1-D8CE-43D6-9B60-D7E4C3CFE579}"/>
    <dgm:cxn modelId="{B1820231-2EC8-4A0D-BE17-4B42EE308243}" type="presOf" srcId="{3887EF5D-C4E6-4C4A-B795-9E110C2F300C}" destId="{B3D459D2-AD40-4E04-A3C1-1633C946DF08}" srcOrd="0" destOrd="0" presId="urn:microsoft.com/office/officeart/2005/8/layout/radial2"/>
    <dgm:cxn modelId="{C7055C61-AE07-4072-B2D9-7E0160381259}" type="presOf" srcId="{3C821DF0-F72E-454D-96CF-BBDB32185E34}" destId="{8BE19867-4587-4C04-B369-F35B95352AAD}" srcOrd="0" destOrd="0" presId="urn:microsoft.com/office/officeart/2005/8/layout/radial2"/>
    <dgm:cxn modelId="{CFD0D642-A6F8-472D-B3D1-B892AC314C08}" srcId="{3887EF5D-C4E6-4C4A-B795-9E110C2F300C}" destId="{8A25B317-F148-4104-B528-7E530E5C417C}" srcOrd="1" destOrd="0" parTransId="{55A62C0A-0CB1-4ED3-AD12-87751AEB5104}" sibTransId="{4FC097E1-E7E0-4503-9F7C-B327E17A9EB3}"/>
    <dgm:cxn modelId="{4AC15948-6057-4114-89E2-E3B11F91AC61}" srcId="{B773D038-E837-4718-BCD4-A17AC3FFCC5A}" destId="{07D29884-685D-4763-9692-685DD2D18795}" srcOrd="0" destOrd="0" parTransId="{58929634-18FD-4C3A-B0E7-8B2A466D9A0E}" sibTransId="{891E282A-6E10-4EA2-AF25-578E007F91A9}"/>
    <dgm:cxn modelId="{53335278-0A72-4551-B163-A96277621674}" type="presOf" srcId="{85EAD881-20BC-449F-A894-2AFC35C9143B}" destId="{4F6CBD1A-A7F4-496E-9966-FDCB6BD7F56B}" srcOrd="0" destOrd="0" presId="urn:microsoft.com/office/officeart/2005/8/layout/radial2"/>
    <dgm:cxn modelId="{E4F9DF99-DA56-4956-A009-F96FBBA7AF82}" srcId="{3887EF5D-C4E6-4C4A-B795-9E110C2F300C}" destId="{B773D038-E837-4718-BCD4-A17AC3FFCC5A}" srcOrd="2" destOrd="0" parTransId="{5D21A58D-F425-4503-8251-EA49705B6E6C}" sibTransId="{43B54176-D1B6-4D5F-B7B1-BF7B2B6BF064}"/>
    <dgm:cxn modelId="{8A4CF8A1-8254-47E8-98B6-4488F22AC371}" srcId="{3C821DF0-F72E-454D-96CF-BBDB32185E34}" destId="{85EAD881-20BC-449F-A894-2AFC35C9143B}" srcOrd="0" destOrd="0" parTransId="{1F7990E1-6308-47DC-BBCD-A8BAD93B9BA5}" sibTransId="{26727887-1365-4D93-BCAA-AB421D3720FA}"/>
    <dgm:cxn modelId="{B0D9B5AA-3435-486F-8947-A8C82508AC44}" type="presOf" srcId="{5D21A58D-F425-4503-8251-EA49705B6E6C}" destId="{2A6FA31F-2212-483E-A3E5-869BF3A5B569}" srcOrd="0" destOrd="0" presId="urn:microsoft.com/office/officeart/2005/8/layout/radial2"/>
    <dgm:cxn modelId="{19FBE2D9-38BC-4A19-9891-13D63581E011}" type="presOf" srcId="{07D29884-685D-4763-9692-685DD2D18795}" destId="{090875C8-D407-4BA0-A025-84EFDE9F3411}" srcOrd="0" destOrd="0" presId="urn:microsoft.com/office/officeart/2005/8/layout/radial2"/>
    <dgm:cxn modelId="{51CBBAE1-9229-4606-8A87-A7EA400BDB6A}" type="presOf" srcId="{8A25B317-F148-4104-B528-7E530E5C417C}" destId="{35855CD0-89BD-48D0-822E-C7649FF5468E}" srcOrd="0" destOrd="0" presId="urn:microsoft.com/office/officeart/2005/8/layout/radial2"/>
    <dgm:cxn modelId="{D56581F0-91FC-48FB-A267-D5E397561A69}" type="presOf" srcId="{55A62C0A-0CB1-4ED3-AD12-87751AEB5104}" destId="{981E5873-4C39-4932-9DA5-7187E09236E1}" srcOrd="0" destOrd="0" presId="urn:microsoft.com/office/officeart/2005/8/layout/radial2"/>
    <dgm:cxn modelId="{0BAA66FC-6CA1-4716-92F9-CFA3E899DD01}" type="presOf" srcId="{B773D038-E837-4718-BCD4-A17AC3FFCC5A}" destId="{443C96B6-9D8F-44E8-B94F-77DDB3504533}" srcOrd="0" destOrd="0" presId="urn:microsoft.com/office/officeart/2005/8/layout/radial2"/>
    <dgm:cxn modelId="{6B420948-90CB-4508-B5F4-89DAAF85D578}" type="presParOf" srcId="{B3D459D2-AD40-4E04-A3C1-1633C946DF08}" destId="{E9642CC4-4CC7-489E-9DF4-3FD7FD0A2569}" srcOrd="0" destOrd="0" presId="urn:microsoft.com/office/officeart/2005/8/layout/radial2"/>
    <dgm:cxn modelId="{18108A17-7128-4FCC-B232-F052D6E2EF67}" type="presParOf" srcId="{E9642CC4-4CC7-489E-9DF4-3FD7FD0A2569}" destId="{CB4B4108-DD4D-444D-A5F3-F8979AC6159F}" srcOrd="0" destOrd="0" presId="urn:microsoft.com/office/officeart/2005/8/layout/radial2"/>
    <dgm:cxn modelId="{2F06684A-ADCF-4332-A0C2-1B26CCB75429}" type="presParOf" srcId="{CB4B4108-DD4D-444D-A5F3-F8979AC6159F}" destId="{E94E85AA-C34B-4E38-AE16-7675B8EF8E05}" srcOrd="0" destOrd="0" presId="urn:microsoft.com/office/officeart/2005/8/layout/radial2"/>
    <dgm:cxn modelId="{8802A257-1A96-44BC-8EFA-77157EF162D3}" type="presParOf" srcId="{CB4B4108-DD4D-444D-A5F3-F8979AC6159F}" destId="{18B27C87-DFD9-4EC6-9307-0543EFF375E4}" srcOrd="1" destOrd="0" presId="urn:microsoft.com/office/officeart/2005/8/layout/radial2"/>
    <dgm:cxn modelId="{2EA4C3FE-2253-4906-B94E-99EFC846D6C4}" type="presParOf" srcId="{E9642CC4-4CC7-489E-9DF4-3FD7FD0A2569}" destId="{AFF2D34A-4F07-4DD8-B24E-2070CD5CBCA6}" srcOrd="1" destOrd="0" presId="urn:microsoft.com/office/officeart/2005/8/layout/radial2"/>
    <dgm:cxn modelId="{F1F0D5BA-D176-4873-9434-989D363FB813}" type="presParOf" srcId="{E9642CC4-4CC7-489E-9DF4-3FD7FD0A2569}" destId="{52D9219D-5FD0-434D-9AFF-77D650A1DC1A}" srcOrd="2" destOrd="0" presId="urn:microsoft.com/office/officeart/2005/8/layout/radial2"/>
    <dgm:cxn modelId="{2F05B933-B88F-468B-998B-02A956A580A7}" type="presParOf" srcId="{52D9219D-5FD0-434D-9AFF-77D650A1DC1A}" destId="{8BE19867-4587-4C04-B369-F35B95352AAD}" srcOrd="0" destOrd="0" presId="urn:microsoft.com/office/officeart/2005/8/layout/radial2"/>
    <dgm:cxn modelId="{60BB7E4E-267B-4B86-ADB6-891335C3E61C}" type="presParOf" srcId="{52D9219D-5FD0-434D-9AFF-77D650A1DC1A}" destId="{4F6CBD1A-A7F4-496E-9966-FDCB6BD7F56B}" srcOrd="1" destOrd="0" presId="urn:microsoft.com/office/officeart/2005/8/layout/radial2"/>
    <dgm:cxn modelId="{89F9B16D-C1DE-46EB-968D-71688408A256}" type="presParOf" srcId="{E9642CC4-4CC7-489E-9DF4-3FD7FD0A2569}" destId="{981E5873-4C39-4932-9DA5-7187E09236E1}" srcOrd="3" destOrd="0" presId="urn:microsoft.com/office/officeart/2005/8/layout/radial2"/>
    <dgm:cxn modelId="{BB06896F-9818-43AB-83DF-05CC457DC588}" type="presParOf" srcId="{E9642CC4-4CC7-489E-9DF4-3FD7FD0A2569}" destId="{08572074-2FBA-4F33-BB0E-7EC2CB7C22A2}" srcOrd="4" destOrd="0" presId="urn:microsoft.com/office/officeart/2005/8/layout/radial2"/>
    <dgm:cxn modelId="{20110B7F-FB89-434A-84A2-145D59C7A8D1}" type="presParOf" srcId="{08572074-2FBA-4F33-BB0E-7EC2CB7C22A2}" destId="{35855CD0-89BD-48D0-822E-C7649FF5468E}" srcOrd="0" destOrd="0" presId="urn:microsoft.com/office/officeart/2005/8/layout/radial2"/>
    <dgm:cxn modelId="{6B16FE56-EBDD-442C-8B5E-4109ADAABC96}" type="presParOf" srcId="{08572074-2FBA-4F33-BB0E-7EC2CB7C22A2}" destId="{2D11075E-EC05-4766-94D4-F9040463E035}" srcOrd="1" destOrd="0" presId="urn:microsoft.com/office/officeart/2005/8/layout/radial2"/>
    <dgm:cxn modelId="{5772DFB2-55AD-42A1-9D7F-10832F2C49D4}" type="presParOf" srcId="{E9642CC4-4CC7-489E-9DF4-3FD7FD0A2569}" destId="{2A6FA31F-2212-483E-A3E5-869BF3A5B569}" srcOrd="5" destOrd="0" presId="urn:microsoft.com/office/officeart/2005/8/layout/radial2"/>
    <dgm:cxn modelId="{07C44029-0096-4DF9-A597-633D8BED287B}" type="presParOf" srcId="{E9642CC4-4CC7-489E-9DF4-3FD7FD0A2569}" destId="{6966E1FD-833C-4178-A4FA-6F06DCFD3320}" srcOrd="6" destOrd="0" presId="urn:microsoft.com/office/officeart/2005/8/layout/radial2"/>
    <dgm:cxn modelId="{F8731E97-D240-45BB-A1CE-173802C96678}" type="presParOf" srcId="{6966E1FD-833C-4178-A4FA-6F06DCFD3320}" destId="{443C96B6-9D8F-44E8-B94F-77DDB3504533}" srcOrd="0" destOrd="0" presId="urn:microsoft.com/office/officeart/2005/8/layout/radial2"/>
    <dgm:cxn modelId="{6E76AB77-8A72-46DC-B7D1-8BD635AE4B96}" type="presParOf" srcId="{6966E1FD-833C-4178-A4FA-6F06DCFD3320}" destId="{090875C8-D407-4BA0-A025-84EFDE9F341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ja-JP" dirty="0"/>
            <a:t>High-quality data, including standardized and well-structured formats.
Mechanisms to ensure interoperability between systems and services.
A reliable and authoritative "source of truth" for data consistency.</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ja-JP" dirty="0"/>
            <a:t>Enhanced efficiency in downstream processes through better-prepared data.
Greater sustainability and scalability of the overall service architecture.</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10745549-5A6C-463B-9D8E-088CAD01C4A5}">
      <dgm:prSet phldrT="[テキスト]"/>
      <dgm:spPr/>
      <dgm:t>
        <a:bodyPr/>
        <a:lstStyle/>
        <a:p>
          <a:r>
            <a:rPr kumimoji="1" lang="en-US" altLang="ja-JP" dirty="0"/>
            <a:t>Managing existing data and organizing it effectively.
Revising and updating rules and processes to align with current needs.
Leveraging new technologies to optimize data management practices.</a:t>
          </a:r>
          <a:endParaRPr kumimoji="1" lang="ja-JP" altLang="en-US" dirty="0"/>
        </a:p>
      </dgm:t>
    </dgm:pt>
    <dgm:pt modelId="{2A372849-9178-4C0C-B555-13E93A73ACEA}" type="parTrans" cxnId="{CF56B6C6-97D8-4C98-A72C-4D43E8D120C0}">
      <dgm:prSet/>
      <dgm:spPr/>
      <dgm:t>
        <a:bodyPr/>
        <a:lstStyle/>
        <a:p>
          <a:endParaRPr kumimoji="1" lang="ja-JP" altLang="en-US"/>
        </a:p>
      </dgm:t>
    </dgm:pt>
    <dgm:pt modelId="{136D5FEF-9E11-4486-AAD0-C880697387B0}" type="sibTrans" cxnId="{CF56B6C6-97D8-4C98-A72C-4D43E8D120C0}">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BBD1F2B-F1D1-4CBC-947F-EA67740ABE43}" type="presOf" srcId="{10745549-5A6C-463B-9D8E-088CAD01C4A5}" destId="{98A54323-D748-4745-B3F2-E30D3D63614B}"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CF56B6C6-97D8-4C98-A72C-4D43E8D120C0}" srcId="{789123C6-4374-4012-BDA4-83162ADD19A4}" destId="{10745549-5A6C-463B-9D8E-088CAD01C4A5}" srcOrd="0" destOrd="0" parTransId="{2A372849-9178-4C0C-B555-13E93A73ACEA}" sibTransId="{136D5FEF-9E11-4486-AAD0-C880697387B0}"/>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48362FE8-A1D4-4661-B203-FEDA2B099618}">
      <dgm:prSet phldrT="[テキスト]"/>
      <dgm:spPr/>
      <dgm:t>
        <a:bodyPr/>
        <a:lstStyle/>
        <a:p>
          <a:r>
            <a:rPr kumimoji="1" lang="en-US" altLang="en-US" dirty="0"/>
            <a:t>Inclusion of low-quality or inappropriate data during data collection can compromise the reliability of the dataset.</a:t>
          </a:r>
          <a:endParaRPr kumimoji="1" lang="ja-JP" altLang="en-US" dirty="0"/>
        </a:p>
      </dgm:t>
    </dgm:pt>
    <dgm:pt modelId="{BF7E411B-18BB-4049-B224-0B6A9A1D5825}" type="parTrans" cxnId="{57EE7B36-CF5C-4373-9E9F-1C6A41018E56}">
      <dgm:prSet/>
      <dgm:spPr/>
      <dgm:t>
        <a:bodyPr/>
        <a:lstStyle/>
        <a:p>
          <a:endParaRPr kumimoji="1" lang="ja-JP" altLang="en-US"/>
        </a:p>
      </dgm:t>
    </dgm:pt>
    <dgm:pt modelId="{EF876E10-D3CC-435E-889C-4B2F270FA602}" type="sibTrans" cxnId="{57EE7B36-CF5C-4373-9E9F-1C6A41018E56}">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ja-JP" dirty="0"/>
            <a:t>Collect high-quality data efficiently to minimize inaccuracies.
Reduce the need for extensive pre-processing steps such as data cleansing by maintaining quality at the point of acquisition.</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en-US" dirty="0"/>
            <a:t>Reduction in time and costs associated with data preparation and cleaning.
Increased trust in the data, leading to better decision-making and enhanced credibility for AI applications.</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2963F01E-E583-4D19-94B1-2F11972BEED2}">
      <dgm:prSet phldrT="[テキスト]"/>
      <dgm:spPr/>
      <dgm:t>
        <a:bodyPr/>
        <a:lstStyle/>
        <a:p>
          <a:endParaRPr kumimoji="1" lang="ja-JP" altLang="en-US" dirty="0"/>
        </a:p>
      </dgm:t>
    </dgm:pt>
    <dgm:pt modelId="{0FBB7814-7ED9-40B8-8819-DAA17404334F}" type="parTrans" cxnId="{5F3526B9-40FB-47E6-844D-FA1F0786E504}">
      <dgm:prSet/>
      <dgm:spPr/>
      <dgm:t>
        <a:bodyPr/>
        <a:lstStyle/>
        <a:p>
          <a:endParaRPr kumimoji="1" lang="ja-JP" altLang="en-US"/>
        </a:p>
      </dgm:t>
    </dgm:pt>
    <dgm:pt modelId="{44B4E37A-B92E-45FE-A473-CE25ACB00319}" type="sibTrans" cxnId="{5F3526B9-40FB-47E6-844D-FA1F0786E504}">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F295130F-CFD7-4CB0-93CA-A68040EB1E8A}" type="presOf" srcId="{2963F01E-E583-4D19-94B1-2F11972BEED2}" destId="{98A54323-D748-4745-B3F2-E30D3D63614B}" srcOrd="0" destOrd="1" presId="urn:microsoft.com/office/officeart/2005/8/layout/process3"/>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57EE7B36-CF5C-4373-9E9F-1C6A41018E56}" srcId="{789123C6-4374-4012-BDA4-83162ADD19A4}" destId="{48362FE8-A1D4-4661-B203-FEDA2B099618}" srcOrd="0" destOrd="0" parTransId="{BF7E411B-18BB-4049-B224-0B6A9A1D5825}" sibTransId="{EF876E10-D3CC-435E-889C-4B2F270FA602}"/>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5F3526B9-40FB-47E6-844D-FA1F0786E504}" srcId="{789123C6-4374-4012-BDA4-83162ADD19A4}" destId="{2963F01E-E583-4D19-94B1-2F11972BEED2}" srcOrd="1" destOrd="0" parTransId="{0FBB7814-7ED9-40B8-8819-DAA17404334F}" sibTransId="{44B4E37A-B92E-45FE-A473-CE25ACB00319}"/>
    <dgm:cxn modelId="{B4E42EBC-4A64-4B33-A08E-659E41942DF3}" type="presOf" srcId="{48362FE8-A1D4-4661-B203-FEDA2B099618}" destId="{98A54323-D748-4745-B3F2-E30D3D63614B}" srcOrd="0" destOrd="0" presId="urn:microsoft.com/office/officeart/2005/8/layout/process3"/>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A6F01-63FC-44FD-BBB0-41A3061524EB}"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kumimoji="1" lang="ja-JP" altLang="en-US"/>
        </a:p>
      </dgm:t>
    </dgm:pt>
    <dgm:pt modelId="{789123C6-4374-4012-BDA4-83162ADD19A4}">
      <dgm:prSet phldrT="[テキスト]"/>
      <dgm:spPr/>
      <dgm:t>
        <a:bodyPr/>
        <a:lstStyle/>
        <a:p>
          <a:r>
            <a:rPr kumimoji="1" lang="en-US" altLang="ja-JP" dirty="0"/>
            <a:t>Issue</a:t>
          </a:r>
          <a:endParaRPr kumimoji="1" lang="ja-JP" altLang="en-US" dirty="0"/>
        </a:p>
      </dgm:t>
    </dgm:pt>
    <dgm:pt modelId="{C82B9CD4-EA2E-4D30-9E63-04FF50B72C85}" type="parTrans" cxnId="{39335A87-1F68-4A77-AA75-874F98F52E80}">
      <dgm:prSet/>
      <dgm:spPr/>
      <dgm:t>
        <a:bodyPr/>
        <a:lstStyle/>
        <a:p>
          <a:endParaRPr kumimoji="1" lang="ja-JP" altLang="en-US"/>
        </a:p>
      </dgm:t>
    </dgm:pt>
    <dgm:pt modelId="{D1CD33EE-8ACE-400B-AFBB-FFE83673234F}" type="sibTrans" cxnId="{39335A87-1F68-4A77-AA75-874F98F52E80}">
      <dgm:prSet/>
      <dgm:spPr/>
      <dgm:t>
        <a:bodyPr/>
        <a:lstStyle/>
        <a:p>
          <a:endParaRPr kumimoji="1" lang="ja-JP" altLang="en-US"/>
        </a:p>
      </dgm:t>
    </dgm:pt>
    <dgm:pt modelId="{48362FE8-A1D4-4661-B203-FEDA2B099618}">
      <dgm:prSet phldrT="[テキスト]"/>
      <dgm:spPr/>
      <dgm:t>
        <a:bodyPr/>
        <a:lstStyle/>
        <a:p>
          <a:r>
            <a:rPr kumimoji="1" lang="en-US" altLang="ja-JP" dirty="0"/>
            <a:t>The definition and quality of the data need to be refined and standardized.
The data profile may be unclear or incomplete.
Data quality may be insufficient, or key data elements may be missing.</a:t>
          </a:r>
          <a:endParaRPr kumimoji="1" lang="ja-JP" altLang="en-US" dirty="0"/>
        </a:p>
      </dgm:t>
    </dgm:pt>
    <dgm:pt modelId="{BF7E411B-18BB-4049-B224-0B6A9A1D5825}" type="parTrans" cxnId="{57EE7B36-CF5C-4373-9E9F-1C6A41018E56}">
      <dgm:prSet/>
      <dgm:spPr/>
      <dgm:t>
        <a:bodyPr/>
        <a:lstStyle/>
        <a:p>
          <a:endParaRPr kumimoji="1" lang="ja-JP" altLang="en-US"/>
        </a:p>
      </dgm:t>
    </dgm:pt>
    <dgm:pt modelId="{EF876E10-D3CC-435E-889C-4B2F270FA602}" type="sibTrans" cxnId="{57EE7B36-CF5C-4373-9E9F-1C6A41018E56}">
      <dgm:prSet/>
      <dgm:spPr/>
      <dgm:t>
        <a:bodyPr/>
        <a:lstStyle/>
        <a:p>
          <a:endParaRPr kumimoji="1" lang="ja-JP" altLang="en-US"/>
        </a:p>
      </dgm:t>
    </dgm:pt>
    <dgm:pt modelId="{969B7560-A332-4193-96B4-0C23EA6EEEEC}">
      <dgm:prSet phldrT="[テキスト]"/>
      <dgm:spPr/>
      <dgm:t>
        <a:bodyPr/>
        <a:lstStyle/>
        <a:p>
          <a:r>
            <a:rPr kumimoji="1" lang="en-US" altLang="ja-JP" dirty="0"/>
            <a:t>Requirement</a:t>
          </a:r>
          <a:endParaRPr kumimoji="1" lang="ja-JP" altLang="en-US" dirty="0"/>
        </a:p>
      </dgm:t>
    </dgm:pt>
    <dgm:pt modelId="{4E463D84-61BB-4DB8-AF97-3516639CD145}" type="parTrans" cxnId="{D9C5C0A7-44E6-4287-A020-B203DBC0E0A3}">
      <dgm:prSet/>
      <dgm:spPr/>
      <dgm:t>
        <a:bodyPr/>
        <a:lstStyle/>
        <a:p>
          <a:endParaRPr kumimoji="1" lang="ja-JP" altLang="en-US"/>
        </a:p>
      </dgm:t>
    </dgm:pt>
    <dgm:pt modelId="{1B58A692-AD17-470B-B7A0-E488CC86F602}" type="sibTrans" cxnId="{D9C5C0A7-44E6-4287-A020-B203DBC0E0A3}">
      <dgm:prSet/>
      <dgm:spPr/>
      <dgm:t>
        <a:bodyPr/>
        <a:lstStyle/>
        <a:p>
          <a:endParaRPr kumimoji="1" lang="ja-JP" altLang="en-US"/>
        </a:p>
      </dgm:t>
    </dgm:pt>
    <dgm:pt modelId="{FF8F09E1-AF8A-41EA-9557-D7179855AD32}">
      <dgm:prSet phldrT="[テキスト]"/>
      <dgm:spPr/>
      <dgm:t>
        <a:bodyPr/>
        <a:lstStyle/>
        <a:p>
          <a:r>
            <a:rPr kumimoji="1" lang="en-US" altLang="en-US" dirty="0"/>
            <a:t>Data of appropriate quality for intended use.
Comprehensive and accurate metadata about the data.
Provenance information to trace the source and transformation history of the data.
Assurance of data authenticity and reliability.</a:t>
          </a:r>
          <a:endParaRPr kumimoji="1" lang="ja-JP" altLang="en-US" dirty="0"/>
        </a:p>
      </dgm:t>
    </dgm:pt>
    <dgm:pt modelId="{31AC7DBA-BDAB-4690-A959-5E78A823C971}" type="parTrans" cxnId="{54790858-054C-49E7-90B2-AB094C5403E7}">
      <dgm:prSet/>
      <dgm:spPr/>
      <dgm:t>
        <a:bodyPr/>
        <a:lstStyle/>
        <a:p>
          <a:endParaRPr kumimoji="1" lang="ja-JP" altLang="en-US"/>
        </a:p>
      </dgm:t>
    </dgm:pt>
    <dgm:pt modelId="{B4FB6A70-6EFD-4963-8B30-9DF7B74447B8}" type="sibTrans" cxnId="{54790858-054C-49E7-90B2-AB094C5403E7}">
      <dgm:prSet/>
      <dgm:spPr/>
      <dgm:t>
        <a:bodyPr/>
        <a:lstStyle/>
        <a:p>
          <a:endParaRPr kumimoji="1" lang="ja-JP" altLang="en-US"/>
        </a:p>
      </dgm:t>
    </dgm:pt>
    <dgm:pt modelId="{E280B937-8A34-45EC-B7BF-9FEA85459DC5}">
      <dgm:prSet phldrT="[テキスト]"/>
      <dgm:spPr/>
      <dgm:t>
        <a:bodyPr/>
        <a:lstStyle/>
        <a:p>
          <a:r>
            <a:rPr kumimoji="1" lang="en-US" altLang="ja-JP" dirty="0"/>
            <a:t>Value</a:t>
          </a:r>
          <a:endParaRPr kumimoji="1" lang="ja-JP" altLang="en-US" dirty="0"/>
        </a:p>
      </dgm:t>
    </dgm:pt>
    <dgm:pt modelId="{B8FC0B54-B742-417C-9785-1EDC7143DDC7}" type="parTrans" cxnId="{71EB3A5F-6FF0-42C6-A3DF-EDFF451CBF66}">
      <dgm:prSet/>
      <dgm:spPr/>
      <dgm:t>
        <a:bodyPr/>
        <a:lstStyle/>
        <a:p>
          <a:endParaRPr kumimoji="1" lang="ja-JP" altLang="en-US"/>
        </a:p>
      </dgm:t>
    </dgm:pt>
    <dgm:pt modelId="{C77A5E77-1FD5-4165-AC58-2F2780E333EB}" type="sibTrans" cxnId="{71EB3A5F-6FF0-42C6-A3DF-EDFF451CBF66}">
      <dgm:prSet/>
      <dgm:spPr/>
      <dgm:t>
        <a:bodyPr/>
        <a:lstStyle/>
        <a:p>
          <a:endParaRPr kumimoji="1" lang="ja-JP" altLang="en-US"/>
        </a:p>
      </dgm:t>
    </dgm:pt>
    <dgm:pt modelId="{E92C708A-6C15-459C-9A62-153014E44C3B}">
      <dgm:prSet phldrT="[テキスト]"/>
      <dgm:spPr/>
      <dgm:t>
        <a:bodyPr/>
        <a:lstStyle/>
        <a:p>
          <a:r>
            <a:rPr kumimoji="1" lang="en-US" altLang="en-US" dirty="0"/>
            <a:t>Enables accurate and reliable processing by ensuring high-quality input data.
Facilitates data validation, confirmation, and traceability throughout the data life cycle.</a:t>
          </a:r>
          <a:endParaRPr kumimoji="1" lang="ja-JP" altLang="en-US" dirty="0"/>
        </a:p>
      </dgm:t>
    </dgm:pt>
    <dgm:pt modelId="{964D24DF-EAFE-47C6-9E3B-30410EDA8D80}" type="parTrans" cxnId="{0CA8796B-0AD8-4245-A9D9-E8F8C270DC40}">
      <dgm:prSet/>
      <dgm:spPr/>
      <dgm:t>
        <a:bodyPr/>
        <a:lstStyle/>
        <a:p>
          <a:endParaRPr kumimoji="1" lang="ja-JP" altLang="en-US"/>
        </a:p>
      </dgm:t>
    </dgm:pt>
    <dgm:pt modelId="{41280627-55C1-4E12-A19A-9E2383ECA30C}" type="sibTrans" cxnId="{0CA8796B-0AD8-4245-A9D9-E8F8C270DC40}">
      <dgm:prSet/>
      <dgm:spPr/>
      <dgm:t>
        <a:bodyPr/>
        <a:lstStyle/>
        <a:p>
          <a:endParaRPr kumimoji="1" lang="ja-JP" altLang="en-US"/>
        </a:p>
      </dgm:t>
    </dgm:pt>
    <dgm:pt modelId="{B81EACCE-38FA-4522-8C1B-89119A0F8B08}" type="pres">
      <dgm:prSet presAssocID="{EA2A6F01-63FC-44FD-BBB0-41A3061524EB}" presName="linearFlow" presStyleCnt="0">
        <dgm:presLayoutVars>
          <dgm:dir/>
          <dgm:animLvl val="lvl"/>
          <dgm:resizeHandles val="exact"/>
        </dgm:presLayoutVars>
      </dgm:prSet>
      <dgm:spPr/>
    </dgm:pt>
    <dgm:pt modelId="{64650014-B2EC-4395-8534-D8146453045C}" type="pres">
      <dgm:prSet presAssocID="{789123C6-4374-4012-BDA4-83162ADD19A4}" presName="composite" presStyleCnt="0"/>
      <dgm:spPr/>
    </dgm:pt>
    <dgm:pt modelId="{DB86C693-1D91-404A-ADEA-DFD46C0519C1}" type="pres">
      <dgm:prSet presAssocID="{789123C6-4374-4012-BDA4-83162ADD19A4}" presName="parTx" presStyleLbl="node1" presStyleIdx="0" presStyleCnt="3">
        <dgm:presLayoutVars>
          <dgm:chMax val="0"/>
          <dgm:chPref val="0"/>
          <dgm:bulletEnabled val="1"/>
        </dgm:presLayoutVars>
      </dgm:prSet>
      <dgm:spPr/>
    </dgm:pt>
    <dgm:pt modelId="{245AD78F-56F1-4E14-B5F6-8A20A9CFA256}" type="pres">
      <dgm:prSet presAssocID="{789123C6-4374-4012-BDA4-83162ADD19A4}" presName="parSh" presStyleLbl="node1" presStyleIdx="0" presStyleCnt="3"/>
      <dgm:spPr/>
    </dgm:pt>
    <dgm:pt modelId="{98A54323-D748-4745-B3F2-E30D3D63614B}" type="pres">
      <dgm:prSet presAssocID="{789123C6-4374-4012-BDA4-83162ADD19A4}" presName="desTx" presStyleLbl="fgAcc1" presStyleIdx="0" presStyleCnt="3">
        <dgm:presLayoutVars>
          <dgm:bulletEnabled val="1"/>
        </dgm:presLayoutVars>
      </dgm:prSet>
      <dgm:spPr/>
    </dgm:pt>
    <dgm:pt modelId="{A47D5049-5E08-4431-AF6F-8A567BD48D1E}" type="pres">
      <dgm:prSet presAssocID="{D1CD33EE-8ACE-400B-AFBB-FFE83673234F}" presName="sibTrans" presStyleLbl="sibTrans2D1" presStyleIdx="0" presStyleCnt="2"/>
      <dgm:spPr/>
    </dgm:pt>
    <dgm:pt modelId="{741929B5-8127-4334-833D-3FFB5BE24B7B}" type="pres">
      <dgm:prSet presAssocID="{D1CD33EE-8ACE-400B-AFBB-FFE83673234F}" presName="connTx" presStyleLbl="sibTrans2D1" presStyleIdx="0" presStyleCnt="2"/>
      <dgm:spPr/>
    </dgm:pt>
    <dgm:pt modelId="{B98DF559-A5C5-45C8-A914-83F6D6D30356}" type="pres">
      <dgm:prSet presAssocID="{969B7560-A332-4193-96B4-0C23EA6EEEEC}" presName="composite" presStyleCnt="0"/>
      <dgm:spPr/>
    </dgm:pt>
    <dgm:pt modelId="{F4BA4631-32F6-40C1-85B1-006EB9CF10B5}" type="pres">
      <dgm:prSet presAssocID="{969B7560-A332-4193-96B4-0C23EA6EEEEC}" presName="parTx" presStyleLbl="node1" presStyleIdx="0" presStyleCnt="3">
        <dgm:presLayoutVars>
          <dgm:chMax val="0"/>
          <dgm:chPref val="0"/>
          <dgm:bulletEnabled val="1"/>
        </dgm:presLayoutVars>
      </dgm:prSet>
      <dgm:spPr/>
    </dgm:pt>
    <dgm:pt modelId="{DCA38BBF-9CAE-4120-B2B9-006A7325E6B4}" type="pres">
      <dgm:prSet presAssocID="{969B7560-A332-4193-96B4-0C23EA6EEEEC}" presName="parSh" presStyleLbl="node1" presStyleIdx="1" presStyleCnt="3"/>
      <dgm:spPr/>
    </dgm:pt>
    <dgm:pt modelId="{7FD15CE0-B1F5-4B4A-AFD6-D956B0F2BAA7}" type="pres">
      <dgm:prSet presAssocID="{969B7560-A332-4193-96B4-0C23EA6EEEEC}" presName="desTx" presStyleLbl="fgAcc1" presStyleIdx="1" presStyleCnt="3">
        <dgm:presLayoutVars>
          <dgm:bulletEnabled val="1"/>
        </dgm:presLayoutVars>
      </dgm:prSet>
      <dgm:spPr/>
    </dgm:pt>
    <dgm:pt modelId="{8E4476DF-8C77-4CBC-96FC-78FA33F81230}" type="pres">
      <dgm:prSet presAssocID="{1B58A692-AD17-470B-B7A0-E488CC86F602}" presName="sibTrans" presStyleLbl="sibTrans2D1" presStyleIdx="1" presStyleCnt="2"/>
      <dgm:spPr/>
    </dgm:pt>
    <dgm:pt modelId="{31BD8F80-824D-4B6F-9926-C0B952759AD0}" type="pres">
      <dgm:prSet presAssocID="{1B58A692-AD17-470B-B7A0-E488CC86F602}" presName="connTx" presStyleLbl="sibTrans2D1" presStyleIdx="1" presStyleCnt="2"/>
      <dgm:spPr/>
    </dgm:pt>
    <dgm:pt modelId="{D13DDA67-CB6A-4F5F-AB1D-2757B1CF8E97}" type="pres">
      <dgm:prSet presAssocID="{E280B937-8A34-45EC-B7BF-9FEA85459DC5}" presName="composite" presStyleCnt="0"/>
      <dgm:spPr/>
    </dgm:pt>
    <dgm:pt modelId="{EC98BEF2-C38F-48FF-B08F-9EFC03F386B2}" type="pres">
      <dgm:prSet presAssocID="{E280B937-8A34-45EC-B7BF-9FEA85459DC5}" presName="parTx" presStyleLbl="node1" presStyleIdx="1" presStyleCnt="3">
        <dgm:presLayoutVars>
          <dgm:chMax val="0"/>
          <dgm:chPref val="0"/>
          <dgm:bulletEnabled val="1"/>
        </dgm:presLayoutVars>
      </dgm:prSet>
      <dgm:spPr/>
    </dgm:pt>
    <dgm:pt modelId="{B535E234-B098-4329-B290-84B51260B09C}" type="pres">
      <dgm:prSet presAssocID="{E280B937-8A34-45EC-B7BF-9FEA85459DC5}" presName="parSh" presStyleLbl="node1" presStyleIdx="2" presStyleCnt="3"/>
      <dgm:spPr/>
    </dgm:pt>
    <dgm:pt modelId="{9FEF4C9E-0C8B-41D6-8F0C-C285A73E6F1E}" type="pres">
      <dgm:prSet presAssocID="{E280B937-8A34-45EC-B7BF-9FEA85459DC5}" presName="desTx" presStyleLbl="fgAcc1" presStyleIdx="2" presStyleCnt="3">
        <dgm:presLayoutVars>
          <dgm:bulletEnabled val="1"/>
        </dgm:presLayoutVars>
      </dgm:prSet>
      <dgm:spPr/>
    </dgm:pt>
  </dgm:ptLst>
  <dgm:cxnLst>
    <dgm:cxn modelId="{5EE8471A-3C37-4CFF-9D59-FF929EEE79E0}" type="presOf" srcId="{789123C6-4374-4012-BDA4-83162ADD19A4}" destId="{DB86C693-1D91-404A-ADEA-DFD46C0519C1}" srcOrd="0" destOrd="0" presId="urn:microsoft.com/office/officeart/2005/8/layout/process3"/>
    <dgm:cxn modelId="{5742D228-BF74-4593-AC04-BD66536F0B16}" type="presOf" srcId="{D1CD33EE-8ACE-400B-AFBB-FFE83673234F}" destId="{A47D5049-5E08-4431-AF6F-8A567BD48D1E}" srcOrd="0" destOrd="0" presId="urn:microsoft.com/office/officeart/2005/8/layout/process3"/>
    <dgm:cxn modelId="{7D2D0B36-4131-450A-92F5-F1BDA14F89F2}" type="presOf" srcId="{EA2A6F01-63FC-44FD-BBB0-41A3061524EB}" destId="{B81EACCE-38FA-4522-8C1B-89119A0F8B08}" srcOrd="0" destOrd="0" presId="urn:microsoft.com/office/officeart/2005/8/layout/process3"/>
    <dgm:cxn modelId="{57EE7B36-CF5C-4373-9E9F-1C6A41018E56}" srcId="{789123C6-4374-4012-BDA4-83162ADD19A4}" destId="{48362FE8-A1D4-4661-B203-FEDA2B099618}" srcOrd="0" destOrd="0" parTransId="{BF7E411B-18BB-4049-B224-0B6A9A1D5825}" sibTransId="{EF876E10-D3CC-435E-889C-4B2F270FA602}"/>
    <dgm:cxn modelId="{71EB3A5F-6FF0-42C6-A3DF-EDFF451CBF66}" srcId="{EA2A6F01-63FC-44FD-BBB0-41A3061524EB}" destId="{E280B937-8A34-45EC-B7BF-9FEA85459DC5}" srcOrd="2" destOrd="0" parTransId="{B8FC0B54-B742-417C-9785-1EDC7143DDC7}" sibTransId="{C77A5E77-1FD5-4165-AC58-2F2780E333EB}"/>
    <dgm:cxn modelId="{48C31641-01D8-4B26-A479-DA3EDA8DDB08}" type="presOf" srcId="{1B58A692-AD17-470B-B7A0-E488CC86F602}" destId="{31BD8F80-824D-4B6F-9926-C0B952759AD0}" srcOrd="1" destOrd="0" presId="urn:microsoft.com/office/officeart/2005/8/layout/process3"/>
    <dgm:cxn modelId="{E51BAB6A-2474-4967-9AF5-2B447C4F9870}" type="presOf" srcId="{969B7560-A332-4193-96B4-0C23EA6EEEEC}" destId="{F4BA4631-32F6-40C1-85B1-006EB9CF10B5}" srcOrd="0" destOrd="0" presId="urn:microsoft.com/office/officeart/2005/8/layout/process3"/>
    <dgm:cxn modelId="{0CA8796B-0AD8-4245-A9D9-E8F8C270DC40}" srcId="{E280B937-8A34-45EC-B7BF-9FEA85459DC5}" destId="{E92C708A-6C15-459C-9A62-153014E44C3B}" srcOrd="0" destOrd="0" parTransId="{964D24DF-EAFE-47C6-9E3B-30410EDA8D80}" sibTransId="{41280627-55C1-4E12-A19A-9E2383ECA30C}"/>
    <dgm:cxn modelId="{2C1DEA6C-4EA4-4BF7-B971-97D16A6244A8}" type="presOf" srcId="{FF8F09E1-AF8A-41EA-9557-D7179855AD32}" destId="{7FD15CE0-B1F5-4B4A-AFD6-D956B0F2BAA7}" srcOrd="0" destOrd="0" presId="urn:microsoft.com/office/officeart/2005/8/layout/process3"/>
    <dgm:cxn modelId="{408CCF71-7E22-4F8A-B186-25D9710CE3FF}" type="presOf" srcId="{969B7560-A332-4193-96B4-0C23EA6EEEEC}" destId="{DCA38BBF-9CAE-4120-B2B9-006A7325E6B4}" srcOrd="1" destOrd="0" presId="urn:microsoft.com/office/officeart/2005/8/layout/process3"/>
    <dgm:cxn modelId="{80613075-AF08-4438-9F15-82BC0E807D56}" type="presOf" srcId="{E280B937-8A34-45EC-B7BF-9FEA85459DC5}" destId="{B535E234-B098-4329-B290-84B51260B09C}" srcOrd="1" destOrd="0" presId="urn:microsoft.com/office/officeart/2005/8/layout/process3"/>
    <dgm:cxn modelId="{54790858-054C-49E7-90B2-AB094C5403E7}" srcId="{969B7560-A332-4193-96B4-0C23EA6EEEEC}" destId="{FF8F09E1-AF8A-41EA-9557-D7179855AD32}" srcOrd="0" destOrd="0" parTransId="{31AC7DBA-BDAB-4690-A959-5E78A823C971}" sibTransId="{B4FB6A70-6EFD-4963-8B30-9DF7B74447B8}"/>
    <dgm:cxn modelId="{A8971180-3BA8-487C-B784-556A08EDC76C}" type="presOf" srcId="{789123C6-4374-4012-BDA4-83162ADD19A4}" destId="{245AD78F-56F1-4E14-B5F6-8A20A9CFA256}" srcOrd="1" destOrd="0" presId="urn:microsoft.com/office/officeart/2005/8/layout/process3"/>
    <dgm:cxn modelId="{39335A87-1F68-4A77-AA75-874F98F52E80}" srcId="{EA2A6F01-63FC-44FD-BBB0-41A3061524EB}" destId="{789123C6-4374-4012-BDA4-83162ADD19A4}" srcOrd="0" destOrd="0" parTransId="{C82B9CD4-EA2E-4D30-9E63-04FF50B72C85}" sibTransId="{D1CD33EE-8ACE-400B-AFBB-FFE83673234F}"/>
    <dgm:cxn modelId="{E033D08D-44F1-4242-A5E8-57CD3B5FF36F}" type="presOf" srcId="{E92C708A-6C15-459C-9A62-153014E44C3B}" destId="{9FEF4C9E-0C8B-41D6-8F0C-C285A73E6F1E}" srcOrd="0" destOrd="0" presId="urn:microsoft.com/office/officeart/2005/8/layout/process3"/>
    <dgm:cxn modelId="{D9C5C0A7-44E6-4287-A020-B203DBC0E0A3}" srcId="{EA2A6F01-63FC-44FD-BBB0-41A3061524EB}" destId="{969B7560-A332-4193-96B4-0C23EA6EEEEC}" srcOrd="1" destOrd="0" parTransId="{4E463D84-61BB-4DB8-AF97-3516639CD145}" sibTransId="{1B58A692-AD17-470B-B7A0-E488CC86F602}"/>
    <dgm:cxn modelId="{320D80A8-14D5-45D8-A4B5-D5B0853ED767}" type="presOf" srcId="{E280B937-8A34-45EC-B7BF-9FEA85459DC5}" destId="{EC98BEF2-C38F-48FF-B08F-9EFC03F386B2}" srcOrd="0" destOrd="0" presId="urn:microsoft.com/office/officeart/2005/8/layout/process3"/>
    <dgm:cxn modelId="{B4E42EBC-4A64-4B33-A08E-659E41942DF3}" type="presOf" srcId="{48362FE8-A1D4-4661-B203-FEDA2B099618}" destId="{98A54323-D748-4745-B3F2-E30D3D63614B}" srcOrd="0" destOrd="0" presId="urn:microsoft.com/office/officeart/2005/8/layout/process3"/>
    <dgm:cxn modelId="{EDE0FBD4-4EA9-478E-9E10-814A207515DD}" type="presOf" srcId="{1B58A692-AD17-470B-B7A0-E488CC86F602}" destId="{8E4476DF-8C77-4CBC-96FC-78FA33F81230}" srcOrd="0" destOrd="0" presId="urn:microsoft.com/office/officeart/2005/8/layout/process3"/>
    <dgm:cxn modelId="{70061EF9-8D9C-48D7-B96A-F596D0843753}" type="presOf" srcId="{D1CD33EE-8ACE-400B-AFBB-FFE83673234F}" destId="{741929B5-8127-4334-833D-3FFB5BE24B7B}" srcOrd="1" destOrd="0" presId="urn:microsoft.com/office/officeart/2005/8/layout/process3"/>
    <dgm:cxn modelId="{F893752C-4E65-40B2-8235-D5B33E7624B4}" type="presParOf" srcId="{B81EACCE-38FA-4522-8C1B-89119A0F8B08}" destId="{64650014-B2EC-4395-8534-D8146453045C}" srcOrd="0" destOrd="0" presId="urn:microsoft.com/office/officeart/2005/8/layout/process3"/>
    <dgm:cxn modelId="{ED9B0987-0F18-46CB-8F8A-A138626D44D5}" type="presParOf" srcId="{64650014-B2EC-4395-8534-D8146453045C}" destId="{DB86C693-1D91-404A-ADEA-DFD46C0519C1}" srcOrd="0" destOrd="0" presId="urn:microsoft.com/office/officeart/2005/8/layout/process3"/>
    <dgm:cxn modelId="{F33441DF-383E-4EDA-8AA5-006C3FAA20C8}" type="presParOf" srcId="{64650014-B2EC-4395-8534-D8146453045C}" destId="{245AD78F-56F1-4E14-B5F6-8A20A9CFA256}" srcOrd="1" destOrd="0" presId="urn:microsoft.com/office/officeart/2005/8/layout/process3"/>
    <dgm:cxn modelId="{AE935D66-D947-4BE7-8AA4-E703C1A4B586}" type="presParOf" srcId="{64650014-B2EC-4395-8534-D8146453045C}" destId="{98A54323-D748-4745-B3F2-E30D3D63614B}" srcOrd="2" destOrd="0" presId="urn:microsoft.com/office/officeart/2005/8/layout/process3"/>
    <dgm:cxn modelId="{89664677-AFA7-43B6-9E91-D3D122DF8B18}" type="presParOf" srcId="{B81EACCE-38FA-4522-8C1B-89119A0F8B08}" destId="{A47D5049-5E08-4431-AF6F-8A567BD48D1E}" srcOrd="1" destOrd="0" presId="urn:microsoft.com/office/officeart/2005/8/layout/process3"/>
    <dgm:cxn modelId="{DFDB1AAE-AD78-40A1-A94E-7F2404569758}" type="presParOf" srcId="{A47D5049-5E08-4431-AF6F-8A567BD48D1E}" destId="{741929B5-8127-4334-833D-3FFB5BE24B7B}" srcOrd="0" destOrd="0" presId="urn:microsoft.com/office/officeart/2005/8/layout/process3"/>
    <dgm:cxn modelId="{281D9513-C320-43C8-A2B8-ED77EA918F4A}" type="presParOf" srcId="{B81EACCE-38FA-4522-8C1B-89119A0F8B08}" destId="{B98DF559-A5C5-45C8-A914-83F6D6D30356}" srcOrd="2" destOrd="0" presId="urn:microsoft.com/office/officeart/2005/8/layout/process3"/>
    <dgm:cxn modelId="{5AC11BB3-8947-4C56-8EFA-82B1F99A97F4}" type="presParOf" srcId="{B98DF559-A5C5-45C8-A914-83F6D6D30356}" destId="{F4BA4631-32F6-40C1-85B1-006EB9CF10B5}" srcOrd="0" destOrd="0" presId="urn:microsoft.com/office/officeart/2005/8/layout/process3"/>
    <dgm:cxn modelId="{FDA85825-235F-417C-BF39-303E705C1AA1}" type="presParOf" srcId="{B98DF559-A5C5-45C8-A914-83F6D6D30356}" destId="{DCA38BBF-9CAE-4120-B2B9-006A7325E6B4}" srcOrd="1" destOrd="0" presId="urn:microsoft.com/office/officeart/2005/8/layout/process3"/>
    <dgm:cxn modelId="{80A5EBC1-B1EB-4696-8123-3ABC787E7D06}" type="presParOf" srcId="{B98DF559-A5C5-45C8-A914-83F6D6D30356}" destId="{7FD15CE0-B1F5-4B4A-AFD6-D956B0F2BAA7}" srcOrd="2" destOrd="0" presId="urn:microsoft.com/office/officeart/2005/8/layout/process3"/>
    <dgm:cxn modelId="{33880D3A-ABD2-490E-B955-A1A2D6AEE5A5}" type="presParOf" srcId="{B81EACCE-38FA-4522-8C1B-89119A0F8B08}" destId="{8E4476DF-8C77-4CBC-96FC-78FA33F81230}" srcOrd="3" destOrd="0" presId="urn:microsoft.com/office/officeart/2005/8/layout/process3"/>
    <dgm:cxn modelId="{C90BF6EA-E687-4819-8D22-D773B305C4E8}" type="presParOf" srcId="{8E4476DF-8C77-4CBC-96FC-78FA33F81230}" destId="{31BD8F80-824D-4B6F-9926-C0B952759AD0}" srcOrd="0" destOrd="0" presId="urn:microsoft.com/office/officeart/2005/8/layout/process3"/>
    <dgm:cxn modelId="{1389F0DE-0E2A-4CB6-ACBC-F0F4CB5E117A}" type="presParOf" srcId="{B81EACCE-38FA-4522-8C1B-89119A0F8B08}" destId="{D13DDA67-CB6A-4F5F-AB1D-2757B1CF8E97}" srcOrd="4" destOrd="0" presId="urn:microsoft.com/office/officeart/2005/8/layout/process3"/>
    <dgm:cxn modelId="{B1B23742-9569-4782-A42D-E3C2B094F74B}" type="presParOf" srcId="{D13DDA67-CB6A-4F5F-AB1D-2757B1CF8E97}" destId="{EC98BEF2-C38F-48FF-B08F-9EFC03F386B2}" srcOrd="0" destOrd="0" presId="urn:microsoft.com/office/officeart/2005/8/layout/process3"/>
    <dgm:cxn modelId="{E823652F-1942-4DE9-BD31-F36BE7AF730F}" type="presParOf" srcId="{D13DDA67-CB6A-4F5F-AB1D-2757B1CF8E97}" destId="{B535E234-B098-4329-B290-84B51260B09C}" srcOrd="1" destOrd="0" presId="urn:microsoft.com/office/officeart/2005/8/layout/process3"/>
    <dgm:cxn modelId="{1D822A39-3AF5-4540-8A0F-6EC83016A9AD}" type="presParOf" srcId="{D13DDA67-CB6A-4F5F-AB1D-2757B1CF8E97}" destId="{9FEF4C9E-0C8B-41D6-8F0C-C285A73E6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74050-069A-42D0-AA5E-F3770101C71A}">
      <dsp:nvSpPr>
        <dsp:cNvPr id="0" name=""/>
        <dsp:cNvSpPr/>
      </dsp:nvSpPr>
      <dsp:spPr>
        <a:xfrm>
          <a:off x="0" y="36277"/>
          <a:ext cx="5737594"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altLang="ja-JP" sz="1300" u="none" kern="1200" dirty="0"/>
            <a:t>Element of Trust in the data-driven society</a:t>
          </a:r>
          <a:endParaRPr kumimoji="1" lang="ja-JP" altLang="en-US" sz="1300" u="none" kern="1200" dirty="0"/>
        </a:p>
      </dsp:txBody>
      <dsp:txXfrm>
        <a:off x="0" y="36277"/>
        <a:ext cx="5737594" cy="374400"/>
      </dsp:txXfrm>
    </dsp:sp>
    <dsp:sp modelId="{E2ECAEC4-8C28-494F-80EC-E782DE9FBD03}">
      <dsp:nvSpPr>
        <dsp:cNvPr id="0" name=""/>
        <dsp:cNvSpPr/>
      </dsp:nvSpPr>
      <dsp:spPr>
        <a:xfrm>
          <a:off x="0" y="365996"/>
          <a:ext cx="5737594" cy="2497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en-US" altLang="ja-JP" sz="1300" kern="1200" dirty="0"/>
            <a:t>Service quality</a:t>
          </a:r>
        </a:p>
        <a:p>
          <a:pPr marL="114300" lvl="1" indent="-114300" algn="l" defTabSz="577850">
            <a:lnSpc>
              <a:spcPct val="90000"/>
            </a:lnSpc>
            <a:spcBef>
              <a:spcPct val="0"/>
            </a:spcBef>
            <a:spcAft>
              <a:spcPct val="15000"/>
            </a:spcAft>
            <a:buChar char="•"/>
          </a:pPr>
          <a:r>
            <a:rPr lang="en-US" altLang="ja-JP" sz="1300" kern="1200" dirty="0"/>
            <a:t>Ethics</a:t>
          </a:r>
        </a:p>
        <a:p>
          <a:pPr marL="114300" lvl="1" indent="-114300" algn="l" defTabSz="577850">
            <a:lnSpc>
              <a:spcPct val="90000"/>
            </a:lnSpc>
            <a:spcBef>
              <a:spcPct val="0"/>
            </a:spcBef>
            <a:spcAft>
              <a:spcPct val="15000"/>
            </a:spcAft>
            <a:buChar char="•"/>
          </a:pPr>
          <a:r>
            <a:rPr kumimoji="1" lang="en-US" altLang="ja-JP" sz="1300" kern="1200" dirty="0"/>
            <a:t>Transparency</a:t>
          </a:r>
        </a:p>
        <a:p>
          <a:pPr marL="114300" lvl="1" indent="-114300" algn="l" defTabSz="577850">
            <a:lnSpc>
              <a:spcPct val="90000"/>
            </a:lnSpc>
            <a:spcBef>
              <a:spcPct val="0"/>
            </a:spcBef>
            <a:spcAft>
              <a:spcPct val="15000"/>
            </a:spcAft>
            <a:buChar char="•"/>
          </a:pPr>
          <a:r>
            <a:rPr lang="en-US" altLang="ja-JP" sz="1300" kern="1200" dirty="0"/>
            <a:t>Accountability</a:t>
          </a:r>
        </a:p>
        <a:p>
          <a:pPr marL="114300" lvl="1" indent="-114300" algn="l" defTabSz="577850">
            <a:lnSpc>
              <a:spcPct val="90000"/>
            </a:lnSpc>
            <a:spcBef>
              <a:spcPct val="0"/>
            </a:spcBef>
            <a:spcAft>
              <a:spcPct val="15000"/>
            </a:spcAft>
            <a:buChar char="•"/>
          </a:pPr>
          <a:r>
            <a:rPr lang="en-US" altLang="ja-JP" sz="1300" kern="1200" dirty="0"/>
            <a:t>Privacy</a:t>
          </a:r>
          <a:r>
            <a:rPr lang="ja-JP" altLang="en-US" sz="1300" kern="1200" dirty="0"/>
            <a:t> </a:t>
          </a:r>
          <a:r>
            <a:rPr lang="en-US" altLang="ja-JP" sz="1300" kern="1200" dirty="0"/>
            <a:t>protection</a:t>
          </a:r>
        </a:p>
        <a:p>
          <a:pPr marL="114300" lvl="1" indent="-114300" algn="l" defTabSz="577850">
            <a:lnSpc>
              <a:spcPct val="90000"/>
            </a:lnSpc>
            <a:spcBef>
              <a:spcPct val="0"/>
            </a:spcBef>
            <a:spcAft>
              <a:spcPct val="15000"/>
            </a:spcAft>
            <a:buChar char="•"/>
          </a:pPr>
          <a:r>
            <a:rPr lang="en-US" altLang="ja-JP" sz="1300" kern="1200" dirty="0"/>
            <a:t>Security</a:t>
          </a:r>
        </a:p>
        <a:p>
          <a:pPr marL="114300" lvl="1" indent="-114300" algn="l" defTabSz="577850">
            <a:lnSpc>
              <a:spcPct val="90000"/>
            </a:lnSpc>
            <a:spcBef>
              <a:spcPct val="0"/>
            </a:spcBef>
            <a:spcAft>
              <a:spcPct val="15000"/>
            </a:spcAft>
            <a:buChar char="•"/>
          </a:pPr>
          <a:r>
            <a:rPr lang="en-US" altLang="ja-JP" sz="1300" kern="1200" dirty="0">
              <a:solidFill>
                <a:schemeClr val="accent2"/>
              </a:solidFill>
            </a:rPr>
            <a:t>Data quality</a:t>
          </a:r>
        </a:p>
        <a:p>
          <a:pPr marL="114300" lvl="1" indent="-114300" algn="l" defTabSz="577850">
            <a:lnSpc>
              <a:spcPct val="90000"/>
            </a:lnSpc>
            <a:spcBef>
              <a:spcPct val="0"/>
            </a:spcBef>
            <a:spcAft>
              <a:spcPct val="15000"/>
            </a:spcAft>
            <a:buChar char="•"/>
          </a:pPr>
          <a:r>
            <a:rPr lang="en-US" altLang="ja-JP" sz="1300" kern="1200" dirty="0"/>
            <a:t>Partnership and collaboration</a:t>
          </a:r>
        </a:p>
      </dsp:txBody>
      <dsp:txXfrm>
        <a:off x="0" y="365996"/>
        <a:ext cx="5737594" cy="2497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6802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68026"/>
        <a:ext cx="2440594" cy="309507"/>
      </dsp:txXfrm>
    </dsp:sp>
    <dsp:sp modelId="{98A54323-D748-4745-B3F2-E30D3D63614B}">
      <dsp:nvSpPr>
        <dsp:cNvPr id="0" name=""/>
        <dsp:cNvSpPr/>
      </dsp:nvSpPr>
      <dsp:spPr>
        <a:xfrm>
          <a:off x="505248" y="377534"/>
          <a:ext cx="2440594" cy="280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Errors such as data inconsistencies, mismatches, or incomplete records can arise, leading to disruptions in the processing pipeline. </a:t>
          </a:r>
          <a:endParaRPr kumimoji="1" lang="ja-JP" altLang="en-US" sz="1000" kern="1200" dirty="0"/>
        </a:p>
        <a:p>
          <a:pPr marL="57150" lvl="1" indent="-57150" algn="l" defTabSz="444500">
            <a:lnSpc>
              <a:spcPct val="90000"/>
            </a:lnSpc>
            <a:spcBef>
              <a:spcPct val="0"/>
            </a:spcBef>
            <a:spcAft>
              <a:spcPct val="15000"/>
            </a:spcAft>
            <a:buChar char="•"/>
          </a:pPr>
          <a:r>
            <a:rPr kumimoji="1" lang="en-US" altLang="ja-JP" sz="1000" kern="1200" dirty="0"/>
            <a:t>These challenges make it difficult to maintain the reliability and accuracy in processed data. </a:t>
          </a:r>
          <a:endParaRPr kumimoji="1" lang="ja-JP" altLang="en-US" sz="1000" kern="1200" dirty="0"/>
        </a:p>
        <a:p>
          <a:pPr marL="57150" lvl="1" indent="-57150" algn="l" defTabSz="444500">
            <a:lnSpc>
              <a:spcPct val="90000"/>
            </a:lnSpc>
            <a:spcBef>
              <a:spcPct val="0"/>
            </a:spcBef>
            <a:spcAft>
              <a:spcPct val="15000"/>
            </a:spcAft>
            <a:buChar char="•"/>
          </a:pPr>
          <a:r>
            <a:rPr kumimoji="1" lang="en-US" altLang="ja-JP" sz="1000" kern="1200" dirty="0"/>
            <a:t>Additionally, identifying root causes of errors can be time-consuming without robust diagnostic tools or clear process models.</a:t>
          </a:r>
          <a:endParaRPr kumimoji="1" lang="ja-JP" altLang="en-US" sz="1000" kern="1200" dirty="0"/>
        </a:p>
      </dsp:txBody>
      <dsp:txXfrm>
        <a:off x="576731" y="449017"/>
        <a:ext cx="2297628" cy="2665034"/>
      </dsp:txXfrm>
    </dsp:sp>
    <dsp:sp modelId="{A47D5049-5E08-4431-AF6F-8A567BD48D1E}">
      <dsp:nvSpPr>
        <dsp:cNvPr id="0" name=""/>
        <dsp:cNvSpPr/>
      </dsp:nvSpPr>
      <dsp:spPr>
        <a:xfrm>
          <a:off x="2815947" y="-81038"/>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40489"/>
        <a:ext cx="602077" cy="364583"/>
      </dsp:txXfrm>
    </dsp:sp>
    <dsp:sp modelId="{DCA38BBF-9CAE-4120-B2B9-006A7325E6B4}">
      <dsp:nvSpPr>
        <dsp:cNvPr id="0" name=""/>
        <dsp:cNvSpPr/>
      </dsp:nvSpPr>
      <dsp:spPr>
        <a:xfrm>
          <a:off x="3925903" y="6802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68026"/>
        <a:ext cx="2440594" cy="309507"/>
      </dsp:txXfrm>
    </dsp:sp>
    <dsp:sp modelId="{7FD15CE0-B1F5-4B4A-AFD6-D956B0F2BAA7}">
      <dsp:nvSpPr>
        <dsp:cNvPr id="0" name=""/>
        <dsp:cNvSpPr/>
      </dsp:nvSpPr>
      <dsp:spPr>
        <a:xfrm>
          <a:off x="4425784" y="377534"/>
          <a:ext cx="2440594" cy="280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Develop comprehensive processes and robust data models to efficiently identify and address the root causes of errors. </a:t>
          </a:r>
          <a:endParaRPr kumimoji="1" lang="ja-JP" altLang="en-US" sz="1000" kern="1200" dirty="0"/>
        </a:p>
        <a:p>
          <a:pPr marL="57150" lvl="1" indent="-57150" algn="l" defTabSz="444500">
            <a:lnSpc>
              <a:spcPct val="90000"/>
            </a:lnSpc>
            <a:spcBef>
              <a:spcPct val="0"/>
            </a:spcBef>
            <a:spcAft>
              <a:spcPct val="15000"/>
            </a:spcAft>
            <a:buChar char="•"/>
          </a:pPr>
          <a:r>
            <a:rPr kumimoji="1" lang="en-US" altLang="ja-JP" sz="1000" kern="1200" dirty="0"/>
            <a:t>The workflow must support real-time monitoring and diagnostics, enabling quicker error resolution and minimizing service disruptions.</a:t>
          </a:r>
          <a:endParaRPr kumimoji="1" lang="ja-JP" altLang="en-US" sz="1000" kern="1200" dirty="0"/>
        </a:p>
      </dsp:txBody>
      <dsp:txXfrm>
        <a:off x="4497267" y="449017"/>
        <a:ext cx="2297628" cy="2665034"/>
      </dsp:txXfrm>
    </dsp:sp>
    <dsp:sp modelId="{8E4476DF-8C77-4CBC-96FC-78FA33F81230}">
      <dsp:nvSpPr>
        <dsp:cNvPr id="0" name=""/>
        <dsp:cNvSpPr/>
      </dsp:nvSpPr>
      <dsp:spPr>
        <a:xfrm>
          <a:off x="6736483" y="-81038"/>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40489"/>
        <a:ext cx="602077" cy="364583"/>
      </dsp:txXfrm>
    </dsp:sp>
    <dsp:sp modelId="{B535E234-B098-4329-B290-84B51260B09C}">
      <dsp:nvSpPr>
        <dsp:cNvPr id="0" name=""/>
        <dsp:cNvSpPr/>
      </dsp:nvSpPr>
      <dsp:spPr>
        <a:xfrm>
          <a:off x="7846439" y="6802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68026"/>
        <a:ext cx="2440594" cy="309507"/>
      </dsp:txXfrm>
    </dsp:sp>
    <dsp:sp modelId="{9FEF4C9E-0C8B-41D6-8F0C-C285A73E6F1E}">
      <dsp:nvSpPr>
        <dsp:cNvPr id="0" name=""/>
        <dsp:cNvSpPr/>
      </dsp:nvSpPr>
      <dsp:spPr>
        <a:xfrm>
          <a:off x="8346320" y="377534"/>
          <a:ext cx="2440594" cy="280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By addressing errors effectively and ensuring high-quality data processing, this workflow enhances the accuracy and trustworthiness of services. </a:t>
          </a:r>
          <a:endParaRPr kumimoji="1" lang="ja-JP" altLang="en-US" sz="1000" kern="1200" dirty="0"/>
        </a:p>
        <a:p>
          <a:pPr marL="57150" lvl="1" indent="-57150" algn="l" defTabSz="444500">
            <a:lnSpc>
              <a:spcPct val="90000"/>
            </a:lnSpc>
            <a:spcBef>
              <a:spcPct val="0"/>
            </a:spcBef>
            <a:spcAft>
              <a:spcPct val="15000"/>
            </a:spcAft>
            <a:buChar char="•"/>
          </a:pPr>
          <a:r>
            <a:rPr kumimoji="1" lang="en-US" altLang="ja-JP" sz="1000" kern="1200" dirty="0"/>
            <a:t>It builds customer confidence, reduces operational risks, and supports data-driven innovation, ultimately creating greater value for both the organization and its stakeholders.</a:t>
          </a:r>
          <a:endParaRPr kumimoji="1" lang="ja-JP" altLang="en-US" sz="1000" kern="1200" dirty="0"/>
        </a:p>
      </dsp:txBody>
      <dsp:txXfrm>
        <a:off x="8417803" y="449017"/>
        <a:ext cx="2297628" cy="2665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20265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202656"/>
        <a:ext cx="2440594" cy="309507"/>
      </dsp:txXfrm>
    </dsp:sp>
    <dsp:sp modelId="{98A54323-D748-4745-B3F2-E30D3D63614B}">
      <dsp:nvSpPr>
        <dsp:cNvPr id="0" name=""/>
        <dsp:cNvSpPr/>
      </dsp:nvSpPr>
      <dsp:spPr>
        <a:xfrm>
          <a:off x="505248" y="512164"/>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Hallucination: AI models may generate false or inaccurate outputs, particularly when data is limited or unclear.
Outputs may show societal and/or data biases, raising issues of fairness, inclusion, and ethics.
The time, resources, and oversight needed for training and relearning are high, potentially reducing scalability.</a:t>
          </a:r>
          <a:endParaRPr kumimoji="1" lang="ja-JP" altLang="en-US" sz="1000" kern="1200" dirty="0"/>
        </a:p>
      </dsp:txBody>
      <dsp:txXfrm>
        <a:off x="576731" y="583647"/>
        <a:ext cx="2297628" cy="2305034"/>
      </dsp:txXfrm>
    </dsp:sp>
    <dsp:sp modelId="{A47D5049-5E08-4431-AF6F-8A567BD48D1E}">
      <dsp:nvSpPr>
        <dsp:cNvPr id="0" name=""/>
        <dsp:cNvSpPr/>
      </dsp:nvSpPr>
      <dsp:spPr>
        <a:xfrm>
          <a:off x="2815947" y="53591"/>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175118"/>
        <a:ext cx="602077" cy="364583"/>
      </dsp:txXfrm>
    </dsp:sp>
    <dsp:sp modelId="{DCA38BBF-9CAE-4120-B2B9-006A7325E6B4}">
      <dsp:nvSpPr>
        <dsp:cNvPr id="0" name=""/>
        <dsp:cNvSpPr/>
      </dsp:nvSpPr>
      <dsp:spPr>
        <a:xfrm>
          <a:off x="3925903" y="20265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202656"/>
        <a:ext cx="2440594" cy="309507"/>
      </dsp:txXfrm>
    </dsp:sp>
    <dsp:sp modelId="{7FD15CE0-B1F5-4B4A-AFD6-D956B0F2BAA7}">
      <dsp:nvSpPr>
        <dsp:cNvPr id="0" name=""/>
        <dsp:cNvSpPr/>
      </dsp:nvSpPr>
      <dsp:spPr>
        <a:xfrm>
          <a:off x="4425784" y="512164"/>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Accurate and Reliable Answers: AI systems should aim to provide correct and precise responses to user queries.
Supporting Reference Information: Outputs should include verifiable sources or reasoning to build trust and ensure transparency in the decision-making process.</a:t>
          </a:r>
          <a:endParaRPr kumimoji="1" lang="ja-JP" altLang="en-US" sz="1000" kern="1200" dirty="0"/>
        </a:p>
      </dsp:txBody>
      <dsp:txXfrm>
        <a:off x="4497267" y="583647"/>
        <a:ext cx="2297628" cy="2305034"/>
      </dsp:txXfrm>
    </dsp:sp>
    <dsp:sp modelId="{8E4476DF-8C77-4CBC-96FC-78FA33F81230}">
      <dsp:nvSpPr>
        <dsp:cNvPr id="0" name=""/>
        <dsp:cNvSpPr/>
      </dsp:nvSpPr>
      <dsp:spPr>
        <a:xfrm>
          <a:off x="6736483" y="53591"/>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175118"/>
        <a:ext cx="602077" cy="364583"/>
      </dsp:txXfrm>
    </dsp:sp>
    <dsp:sp modelId="{B535E234-B098-4329-B290-84B51260B09C}">
      <dsp:nvSpPr>
        <dsp:cNvPr id="0" name=""/>
        <dsp:cNvSpPr/>
      </dsp:nvSpPr>
      <dsp:spPr>
        <a:xfrm>
          <a:off x="7846439" y="202656"/>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202656"/>
        <a:ext cx="2440594" cy="309507"/>
      </dsp:txXfrm>
    </dsp:sp>
    <dsp:sp modelId="{9FEF4C9E-0C8B-41D6-8F0C-C285A73E6F1E}">
      <dsp:nvSpPr>
        <dsp:cNvPr id="0" name=""/>
        <dsp:cNvSpPr/>
      </dsp:nvSpPr>
      <dsp:spPr>
        <a:xfrm>
          <a:off x="8346320" y="512164"/>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High Service  Level: By providing accurate, fast, and contextually relevant responses, the system can achieve high user satisfaction and operational excellence.
Trust: Delivering reliable, unbiased, and transparent outputs fosters long-term trust in the AI system among users and stakeholders.</a:t>
          </a:r>
          <a:endParaRPr kumimoji="1" lang="ja-JP" altLang="en-US" sz="1000" kern="1200" dirty="0"/>
        </a:p>
      </dsp:txBody>
      <dsp:txXfrm>
        <a:off x="8417803" y="583647"/>
        <a:ext cx="2297628" cy="2305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14112"/>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14112"/>
        <a:ext cx="2440594" cy="309507"/>
      </dsp:txXfrm>
    </dsp:sp>
    <dsp:sp modelId="{98A54323-D748-4745-B3F2-E30D3D63614B}">
      <dsp:nvSpPr>
        <dsp:cNvPr id="0" name=""/>
        <dsp:cNvSpPr/>
      </dsp:nvSpPr>
      <dsp:spPr>
        <a:xfrm>
          <a:off x="505248" y="323619"/>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AI system may produce inaccurate or inappropriate responses, reducing user trust and system reliability. </a:t>
          </a:r>
          <a:endParaRPr kumimoji="1" lang="ja-JP" altLang="en-US" sz="1000" kern="1200" dirty="0"/>
        </a:p>
        <a:p>
          <a:pPr marL="57150" lvl="1" indent="-57150" algn="l" defTabSz="444500">
            <a:lnSpc>
              <a:spcPct val="90000"/>
            </a:lnSpc>
            <a:spcBef>
              <a:spcPct val="0"/>
            </a:spcBef>
            <a:spcAft>
              <a:spcPct val="15000"/>
            </a:spcAft>
            <a:buChar char="•"/>
          </a:pPr>
          <a:r>
            <a:rPr kumimoji="1" lang="en-US" altLang="en-US" sz="1000" kern="1200" dirty="0"/>
            <a:t>Outputs can deviate from authoritative definitions or standards, causing inconsistencies. </a:t>
          </a:r>
          <a:endParaRPr kumimoji="1" lang="ja-JP" altLang="en-US" sz="1000" kern="1200" dirty="0"/>
        </a:p>
        <a:p>
          <a:pPr marL="57150" lvl="1" indent="-57150" algn="l" defTabSz="444500">
            <a:lnSpc>
              <a:spcPct val="90000"/>
            </a:lnSpc>
            <a:spcBef>
              <a:spcPct val="0"/>
            </a:spcBef>
            <a:spcAft>
              <a:spcPct val="15000"/>
            </a:spcAft>
            <a:buChar char="•"/>
          </a:pPr>
          <a:r>
            <a:rPr kumimoji="1" lang="en-US" altLang="en-US" sz="1000" kern="1200" dirty="0"/>
            <a:t>AI system requires robust mechanisms to detect, categorize, and correct errors.</a:t>
          </a:r>
          <a:endParaRPr kumimoji="1" lang="ja-JP" altLang="en-US" sz="1000" kern="1200" dirty="0"/>
        </a:p>
      </dsp:txBody>
      <dsp:txXfrm>
        <a:off x="576731" y="395102"/>
        <a:ext cx="2297628" cy="2305034"/>
      </dsp:txXfrm>
    </dsp:sp>
    <dsp:sp modelId="{A47D5049-5E08-4431-AF6F-8A567BD48D1E}">
      <dsp:nvSpPr>
        <dsp:cNvPr id="0" name=""/>
        <dsp:cNvSpPr/>
      </dsp:nvSpPr>
      <dsp:spPr>
        <a:xfrm>
          <a:off x="2815947" y="-134952"/>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13425"/>
        <a:ext cx="602077" cy="364583"/>
      </dsp:txXfrm>
    </dsp:sp>
    <dsp:sp modelId="{DCA38BBF-9CAE-4120-B2B9-006A7325E6B4}">
      <dsp:nvSpPr>
        <dsp:cNvPr id="0" name=""/>
        <dsp:cNvSpPr/>
      </dsp:nvSpPr>
      <dsp:spPr>
        <a:xfrm>
          <a:off x="3925903" y="14112"/>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14112"/>
        <a:ext cx="2440594" cy="309507"/>
      </dsp:txXfrm>
    </dsp:sp>
    <dsp:sp modelId="{7FD15CE0-B1F5-4B4A-AFD6-D956B0F2BAA7}">
      <dsp:nvSpPr>
        <dsp:cNvPr id="0" name=""/>
        <dsp:cNvSpPr/>
      </dsp:nvSpPr>
      <dsp:spPr>
        <a:xfrm>
          <a:off x="4425784" y="323619"/>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Preventing inaccurate or inappropriate outputs requires robust measures to address accuracy, ethics, and bias. </a:t>
          </a:r>
          <a:endParaRPr kumimoji="1" lang="ja-JP" altLang="en-US" sz="1000" kern="1200" dirty="0"/>
        </a:p>
        <a:p>
          <a:pPr marL="57150" lvl="1" indent="-57150" algn="l" defTabSz="444500">
            <a:lnSpc>
              <a:spcPct val="90000"/>
            </a:lnSpc>
            <a:spcBef>
              <a:spcPct val="0"/>
            </a:spcBef>
            <a:spcAft>
              <a:spcPct val="15000"/>
            </a:spcAft>
            <a:buChar char="•"/>
          </a:pPr>
          <a:r>
            <a:rPr kumimoji="1" lang="en-US" altLang="en-US" sz="1000" kern="1200" dirty="0"/>
            <a:t>Outputs needing user confirmation should be flagged for clarity. Feedback loops are essential to prevent repeated errors and improve system performance.</a:t>
          </a:r>
          <a:endParaRPr kumimoji="1" lang="ja-JP" altLang="en-US" sz="1000" kern="1200" dirty="0"/>
        </a:p>
      </dsp:txBody>
      <dsp:txXfrm>
        <a:off x="4497267" y="395102"/>
        <a:ext cx="2297628" cy="2305034"/>
      </dsp:txXfrm>
    </dsp:sp>
    <dsp:sp modelId="{8E4476DF-8C77-4CBC-96FC-78FA33F81230}">
      <dsp:nvSpPr>
        <dsp:cNvPr id="0" name=""/>
        <dsp:cNvSpPr/>
      </dsp:nvSpPr>
      <dsp:spPr>
        <a:xfrm>
          <a:off x="6736483" y="-134952"/>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13425"/>
        <a:ext cx="602077" cy="364583"/>
      </dsp:txXfrm>
    </dsp:sp>
    <dsp:sp modelId="{B535E234-B098-4329-B290-84B51260B09C}">
      <dsp:nvSpPr>
        <dsp:cNvPr id="0" name=""/>
        <dsp:cNvSpPr/>
      </dsp:nvSpPr>
      <dsp:spPr>
        <a:xfrm>
          <a:off x="7846439" y="14112"/>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14112"/>
        <a:ext cx="2440594" cy="309507"/>
      </dsp:txXfrm>
    </dsp:sp>
    <dsp:sp modelId="{9FEF4C9E-0C8B-41D6-8F0C-C285A73E6F1E}">
      <dsp:nvSpPr>
        <dsp:cNvPr id="0" name=""/>
        <dsp:cNvSpPr/>
      </dsp:nvSpPr>
      <dsp:spPr>
        <a:xfrm>
          <a:off x="8346320" y="323619"/>
          <a:ext cx="2440594" cy="2448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High Service Levels: Deliver outputs that meet or exceed user expectations in terms of reliability, accuracy, and usability.
Trust and Credibility: Foster confidence among users, stakeholders, and society by ensuring ethical and transparent operation of the AI system</a:t>
          </a:r>
          <a:endParaRPr kumimoji="1" lang="ja-JP" altLang="en-US" sz="1000" kern="1200" dirty="0"/>
        </a:p>
      </dsp:txBody>
      <dsp:txXfrm>
        <a:off x="8417803" y="395102"/>
        <a:ext cx="2297628" cy="2305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2847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28474"/>
        <a:ext cx="2440594" cy="309507"/>
      </dsp:txXfrm>
    </dsp:sp>
    <dsp:sp modelId="{98A54323-D748-4745-B3F2-E30D3D63614B}">
      <dsp:nvSpPr>
        <dsp:cNvPr id="0" name=""/>
        <dsp:cNvSpPr/>
      </dsp:nvSpPr>
      <dsp:spPr>
        <a:xfrm>
          <a:off x="505248" y="337981"/>
          <a:ext cx="2440594" cy="266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Misunderstandings: Poorly presented data can lead to misinterpretations or misuse.
Non-machine-readable or non-standardized Interfaces: Inconsistent formatting or lack of standardization can hinder interoperability.
Inappropriate Use of Outputs: Outputs could be misused without proper guidelines or safeguards.</a:t>
          </a:r>
          <a:endParaRPr kumimoji="1" lang="ja-JP" altLang="en-US" sz="1000" kern="1200" dirty="0"/>
        </a:p>
      </dsp:txBody>
      <dsp:txXfrm>
        <a:off x="576731" y="409464"/>
        <a:ext cx="2297628" cy="2521034"/>
      </dsp:txXfrm>
    </dsp:sp>
    <dsp:sp modelId="{A47D5049-5E08-4431-AF6F-8A567BD48D1E}">
      <dsp:nvSpPr>
        <dsp:cNvPr id="0" name=""/>
        <dsp:cNvSpPr/>
      </dsp:nvSpPr>
      <dsp:spPr>
        <a:xfrm>
          <a:off x="2815947" y="-120590"/>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937"/>
        <a:ext cx="602077" cy="364583"/>
      </dsp:txXfrm>
    </dsp:sp>
    <dsp:sp modelId="{DCA38BBF-9CAE-4120-B2B9-006A7325E6B4}">
      <dsp:nvSpPr>
        <dsp:cNvPr id="0" name=""/>
        <dsp:cNvSpPr/>
      </dsp:nvSpPr>
      <dsp:spPr>
        <a:xfrm>
          <a:off x="3925903" y="2847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28474"/>
        <a:ext cx="2440594" cy="309507"/>
      </dsp:txXfrm>
    </dsp:sp>
    <dsp:sp modelId="{7FD15CE0-B1F5-4B4A-AFD6-D956B0F2BAA7}">
      <dsp:nvSpPr>
        <dsp:cNvPr id="0" name=""/>
        <dsp:cNvSpPr/>
      </dsp:nvSpPr>
      <dsp:spPr>
        <a:xfrm>
          <a:off x="4425784" y="337981"/>
          <a:ext cx="2440594" cy="266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Ease of Understanding and Accessibility: Data should be intuitive and user-friendly for diverse audiences.
Data Sovereignty: Ownership and control must be preserved, respecting rights and regulations.
Interoperability: Standardized formats should ensure compatibility across systems.</a:t>
          </a:r>
          <a:endParaRPr kumimoji="1" lang="ja-JP" altLang="en-US" sz="1000" kern="1200" dirty="0"/>
        </a:p>
      </dsp:txBody>
      <dsp:txXfrm>
        <a:off x="4497267" y="409464"/>
        <a:ext cx="2297628" cy="2521034"/>
      </dsp:txXfrm>
    </dsp:sp>
    <dsp:sp modelId="{8E4476DF-8C77-4CBC-96FC-78FA33F81230}">
      <dsp:nvSpPr>
        <dsp:cNvPr id="0" name=""/>
        <dsp:cNvSpPr/>
      </dsp:nvSpPr>
      <dsp:spPr>
        <a:xfrm>
          <a:off x="6736483" y="-120590"/>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937"/>
        <a:ext cx="602077" cy="364583"/>
      </dsp:txXfrm>
    </dsp:sp>
    <dsp:sp modelId="{B535E234-B098-4329-B290-84B51260B09C}">
      <dsp:nvSpPr>
        <dsp:cNvPr id="0" name=""/>
        <dsp:cNvSpPr/>
      </dsp:nvSpPr>
      <dsp:spPr>
        <a:xfrm>
          <a:off x="7846439" y="2847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28474"/>
        <a:ext cx="2440594" cy="309507"/>
      </dsp:txXfrm>
    </dsp:sp>
    <dsp:sp modelId="{9FEF4C9E-0C8B-41D6-8F0C-C285A73E6F1E}">
      <dsp:nvSpPr>
        <dsp:cNvPr id="0" name=""/>
        <dsp:cNvSpPr/>
      </dsp:nvSpPr>
      <dsp:spPr>
        <a:xfrm>
          <a:off x="8346320" y="337981"/>
          <a:ext cx="2440594" cy="266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Clear data sharing maximizes AI’s societal benefits by enabling informed decisions and fostering trust. </a:t>
          </a:r>
          <a:endParaRPr kumimoji="1" lang="ja-JP" altLang="en-US" sz="1000" kern="1200" dirty="0"/>
        </a:p>
        <a:p>
          <a:pPr marL="57150" lvl="1" indent="-57150" algn="l" defTabSz="444500">
            <a:lnSpc>
              <a:spcPct val="90000"/>
            </a:lnSpc>
            <a:spcBef>
              <a:spcPct val="0"/>
            </a:spcBef>
            <a:spcAft>
              <a:spcPct val="15000"/>
            </a:spcAft>
            <a:buChar char="•"/>
          </a:pPr>
          <a:r>
            <a:rPr kumimoji="1" lang="en-US" altLang="ja-JP" sz="1000" kern="1200" dirty="0"/>
            <a:t>This promotes ethical use and sustainable growth in data-driven ecosystems.</a:t>
          </a:r>
          <a:endParaRPr kumimoji="1" lang="ja-JP" altLang="en-US" sz="1000" kern="1200" dirty="0"/>
        </a:p>
      </dsp:txBody>
      <dsp:txXfrm>
        <a:off x="8417803" y="409464"/>
        <a:ext cx="2297628" cy="2521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74725"/>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Issue</a:t>
          </a:r>
          <a:endParaRPr kumimoji="1" lang="ja-JP" altLang="en-US" sz="1100" kern="1200" dirty="0"/>
        </a:p>
      </dsp:txBody>
      <dsp:txXfrm>
        <a:off x="5367" y="74725"/>
        <a:ext cx="2440594" cy="337407"/>
      </dsp:txXfrm>
    </dsp:sp>
    <dsp:sp modelId="{98A54323-D748-4745-B3F2-E30D3D63614B}">
      <dsp:nvSpPr>
        <dsp:cNvPr id="0" name=""/>
        <dsp:cNvSpPr/>
      </dsp:nvSpPr>
      <dsp:spPr>
        <a:xfrm>
          <a:off x="505248" y="412132"/>
          <a:ext cx="2440594" cy="24502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t>Some users may unknowingly use decommissioned or outdated data, leading to inappropriate conclusions or results.</a:t>
          </a:r>
          <a:endParaRPr kumimoji="1" lang="ja-JP" altLang="en-US" sz="1100" kern="1200" dirty="0"/>
        </a:p>
      </dsp:txBody>
      <dsp:txXfrm>
        <a:off x="576731" y="483615"/>
        <a:ext cx="2297628" cy="2307283"/>
      </dsp:txXfrm>
    </dsp:sp>
    <dsp:sp modelId="{A47D5049-5E08-4431-AF6F-8A567BD48D1E}">
      <dsp:nvSpPr>
        <dsp:cNvPr id="0" name=""/>
        <dsp:cNvSpPr/>
      </dsp:nvSpPr>
      <dsp:spPr>
        <a:xfrm>
          <a:off x="2815947" y="-60389"/>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2815947" y="61138"/>
        <a:ext cx="602077" cy="364583"/>
      </dsp:txXfrm>
    </dsp:sp>
    <dsp:sp modelId="{DCA38BBF-9CAE-4120-B2B9-006A7325E6B4}">
      <dsp:nvSpPr>
        <dsp:cNvPr id="0" name=""/>
        <dsp:cNvSpPr/>
      </dsp:nvSpPr>
      <dsp:spPr>
        <a:xfrm>
          <a:off x="3925903" y="74725"/>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Requirement</a:t>
          </a:r>
          <a:endParaRPr kumimoji="1" lang="ja-JP" altLang="en-US" sz="1100" kern="1200" dirty="0"/>
        </a:p>
      </dsp:txBody>
      <dsp:txXfrm>
        <a:off x="3925903" y="74725"/>
        <a:ext cx="2440594" cy="337407"/>
      </dsp:txXfrm>
    </dsp:sp>
    <dsp:sp modelId="{7FD15CE0-B1F5-4B4A-AFD6-D956B0F2BAA7}">
      <dsp:nvSpPr>
        <dsp:cNvPr id="0" name=""/>
        <dsp:cNvSpPr/>
      </dsp:nvSpPr>
      <dsp:spPr>
        <a:xfrm>
          <a:off x="4425784" y="412132"/>
          <a:ext cx="2440594" cy="24502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en-US" sz="1100" kern="1200" dirty="0"/>
            <a:t>It is essential to implement systems and processes that prominently notify users that the data has been decommissioned. </a:t>
          </a:r>
          <a:endParaRPr kumimoji="1" lang="ja-JP" altLang="en-US" sz="1100" kern="1200" dirty="0"/>
        </a:p>
        <a:p>
          <a:pPr marL="57150" lvl="1" indent="-57150" algn="l" defTabSz="488950">
            <a:lnSpc>
              <a:spcPct val="90000"/>
            </a:lnSpc>
            <a:spcBef>
              <a:spcPct val="0"/>
            </a:spcBef>
            <a:spcAft>
              <a:spcPct val="15000"/>
            </a:spcAft>
            <a:buChar char="•"/>
          </a:pPr>
          <a:r>
            <a:rPr kumimoji="1" lang="en-US" altLang="en-US" sz="1100" kern="1200" dirty="0"/>
            <a:t>This includes metadata updates, automated alerts, and clear documentation to ensure no ambiguity remains about the data's status.</a:t>
          </a:r>
          <a:endParaRPr kumimoji="1" lang="ja-JP" altLang="en-US" sz="1100" kern="1200" dirty="0"/>
        </a:p>
      </dsp:txBody>
      <dsp:txXfrm>
        <a:off x="4497267" y="483615"/>
        <a:ext cx="2297628" cy="2307283"/>
      </dsp:txXfrm>
    </dsp:sp>
    <dsp:sp modelId="{8E4476DF-8C77-4CBC-96FC-78FA33F81230}">
      <dsp:nvSpPr>
        <dsp:cNvPr id="0" name=""/>
        <dsp:cNvSpPr/>
      </dsp:nvSpPr>
      <dsp:spPr>
        <a:xfrm>
          <a:off x="6736483" y="-60389"/>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6736483" y="61138"/>
        <a:ext cx="602077" cy="364583"/>
      </dsp:txXfrm>
    </dsp:sp>
    <dsp:sp modelId="{B535E234-B098-4329-B290-84B51260B09C}">
      <dsp:nvSpPr>
        <dsp:cNvPr id="0" name=""/>
        <dsp:cNvSpPr/>
      </dsp:nvSpPr>
      <dsp:spPr>
        <a:xfrm>
          <a:off x="7846439" y="74725"/>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Value</a:t>
          </a:r>
          <a:endParaRPr kumimoji="1" lang="ja-JP" altLang="en-US" sz="1100" kern="1200" dirty="0"/>
        </a:p>
      </dsp:txBody>
      <dsp:txXfrm>
        <a:off x="7846439" y="74725"/>
        <a:ext cx="2440594" cy="337407"/>
      </dsp:txXfrm>
    </dsp:sp>
    <dsp:sp modelId="{9FEF4C9E-0C8B-41D6-8F0C-C285A73E6F1E}">
      <dsp:nvSpPr>
        <dsp:cNvPr id="0" name=""/>
        <dsp:cNvSpPr/>
      </dsp:nvSpPr>
      <dsp:spPr>
        <a:xfrm>
          <a:off x="8346320" y="412132"/>
          <a:ext cx="2440594" cy="24502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en-US" sz="1100" kern="1200" dirty="0"/>
            <a:t>By clearly marking and communicating decommissioned data, errors from outdated data use are minimized. </a:t>
          </a:r>
          <a:endParaRPr kumimoji="1" lang="ja-JP" altLang="en-US" sz="1100" kern="1200" dirty="0"/>
        </a:p>
        <a:p>
          <a:pPr marL="57150" lvl="1" indent="-57150" algn="l" defTabSz="488950">
            <a:lnSpc>
              <a:spcPct val="90000"/>
            </a:lnSpc>
            <a:spcBef>
              <a:spcPct val="0"/>
            </a:spcBef>
            <a:spcAft>
              <a:spcPct val="15000"/>
            </a:spcAft>
            <a:buChar char="•"/>
          </a:pPr>
          <a:r>
            <a:rPr kumimoji="1" lang="en-US" altLang="en-US" sz="1100" kern="1200" dirty="0"/>
            <a:t>This helps maintain AI system reliability and trust. It also boosts efficiency by reducing rework and supports better data governance practices.</a:t>
          </a:r>
          <a:endParaRPr kumimoji="1" lang="ja-JP" altLang="en-US" sz="1100" kern="1200" dirty="0"/>
        </a:p>
      </dsp:txBody>
      <dsp:txXfrm>
        <a:off x="8417803" y="483615"/>
        <a:ext cx="2297628" cy="23072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70790"/>
          <a:ext cx="2440594" cy="5898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kumimoji="1" lang="en-US" altLang="ja-JP" sz="1300" kern="1200" dirty="0"/>
            <a:t>Issue</a:t>
          </a:r>
          <a:endParaRPr kumimoji="1" lang="ja-JP" altLang="en-US" sz="1300" kern="1200" dirty="0"/>
        </a:p>
      </dsp:txBody>
      <dsp:txXfrm>
        <a:off x="5367" y="70790"/>
        <a:ext cx="2440594" cy="393207"/>
      </dsp:txXfrm>
    </dsp:sp>
    <dsp:sp modelId="{98A54323-D748-4745-B3F2-E30D3D63614B}">
      <dsp:nvSpPr>
        <dsp:cNvPr id="0" name=""/>
        <dsp:cNvSpPr/>
      </dsp:nvSpPr>
      <dsp:spPr>
        <a:xfrm>
          <a:off x="505248" y="463997"/>
          <a:ext cx="2440594" cy="15926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kumimoji="1" lang="en-US" altLang="ja-JP" sz="1300" kern="1200" dirty="0"/>
            <a:t>The system or service as a whole is not managed, so it cannot be reviewed or responded to quickly when problems arise.</a:t>
          </a:r>
          <a:endParaRPr kumimoji="1" lang="ja-JP" altLang="en-US" sz="1300" kern="1200" dirty="0"/>
        </a:p>
      </dsp:txBody>
      <dsp:txXfrm>
        <a:off x="551895" y="510644"/>
        <a:ext cx="2347300" cy="1499368"/>
      </dsp:txXfrm>
    </dsp:sp>
    <dsp:sp modelId="{A47D5049-5E08-4431-AF6F-8A567BD48D1E}">
      <dsp:nvSpPr>
        <dsp:cNvPr id="0" name=""/>
        <dsp:cNvSpPr/>
      </dsp:nvSpPr>
      <dsp:spPr>
        <a:xfrm>
          <a:off x="2815947" y="-36424"/>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815947" y="85103"/>
        <a:ext cx="602077" cy="364583"/>
      </dsp:txXfrm>
    </dsp:sp>
    <dsp:sp modelId="{DCA38BBF-9CAE-4120-B2B9-006A7325E6B4}">
      <dsp:nvSpPr>
        <dsp:cNvPr id="0" name=""/>
        <dsp:cNvSpPr/>
      </dsp:nvSpPr>
      <dsp:spPr>
        <a:xfrm>
          <a:off x="3925903" y="70790"/>
          <a:ext cx="2440594" cy="5898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kumimoji="1" lang="en-US" altLang="ja-JP" sz="1300" kern="1200" dirty="0"/>
            <a:t>Requirement</a:t>
          </a:r>
          <a:endParaRPr kumimoji="1" lang="ja-JP" altLang="en-US" sz="1300" kern="1200" dirty="0"/>
        </a:p>
      </dsp:txBody>
      <dsp:txXfrm>
        <a:off x="3925903" y="70790"/>
        <a:ext cx="2440594" cy="393207"/>
      </dsp:txXfrm>
    </dsp:sp>
    <dsp:sp modelId="{7FD15CE0-B1F5-4B4A-AFD6-D956B0F2BAA7}">
      <dsp:nvSpPr>
        <dsp:cNvPr id="0" name=""/>
        <dsp:cNvSpPr/>
      </dsp:nvSpPr>
      <dsp:spPr>
        <a:xfrm>
          <a:off x="4425784" y="463997"/>
          <a:ext cx="2440594" cy="15926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kumimoji="1" lang="en-US" altLang="en-US" sz="1300" kern="1200" dirty="0"/>
            <a:t>Data quality-related information is managed in a system that is easily understood by all
Can be traced</a:t>
          </a:r>
          <a:endParaRPr kumimoji="1" lang="ja-JP" altLang="en-US" sz="1300" kern="1200" dirty="0"/>
        </a:p>
      </dsp:txBody>
      <dsp:txXfrm>
        <a:off x="4472431" y="510644"/>
        <a:ext cx="2347300" cy="1499368"/>
      </dsp:txXfrm>
    </dsp:sp>
    <dsp:sp modelId="{8E4476DF-8C77-4CBC-96FC-78FA33F81230}">
      <dsp:nvSpPr>
        <dsp:cNvPr id="0" name=""/>
        <dsp:cNvSpPr/>
      </dsp:nvSpPr>
      <dsp:spPr>
        <a:xfrm>
          <a:off x="6736483" y="-36424"/>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6736483" y="85103"/>
        <a:ext cx="602077" cy="364583"/>
      </dsp:txXfrm>
    </dsp:sp>
    <dsp:sp modelId="{B535E234-B098-4329-B290-84B51260B09C}">
      <dsp:nvSpPr>
        <dsp:cNvPr id="0" name=""/>
        <dsp:cNvSpPr/>
      </dsp:nvSpPr>
      <dsp:spPr>
        <a:xfrm>
          <a:off x="7846439" y="70790"/>
          <a:ext cx="2440594" cy="5898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kumimoji="1" lang="en-US" altLang="ja-JP" sz="1300" kern="1200" dirty="0"/>
            <a:t>Value</a:t>
          </a:r>
          <a:endParaRPr kumimoji="1" lang="ja-JP" altLang="en-US" sz="1300" kern="1200" dirty="0"/>
        </a:p>
      </dsp:txBody>
      <dsp:txXfrm>
        <a:off x="7846439" y="70790"/>
        <a:ext cx="2440594" cy="393207"/>
      </dsp:txXfrm>
    </dsp:sp>
    <dsp:sp modelId="{9FEF4C9E-0C8B-41D6-8F0C-C285A73E6F1E}">
      <dsp:nvSpPr>
        <dsp:cNvPr id="0" name=""/>
        <dsp:cNvSpPr/>
      </dsp:nvSpPr>
      <dsp:spPr>
        <a:xfrm>
          <a:off x="8346320" y="463997"/>
          <a:ext cx="2440594" cy="15926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kumimoji="1" lang="en-US" altLang="en-US" sz="1300" kern="1200"/>
            <a:t>Improved compliance and transparency</a:t>
          </a:r>
          <a:endParaRPr kumimoji="1" lang="ja-JP" altLang="en-US" sz="1300" kern="1200" dirty="0"/>
        </a:p>
        <a:p>
          <a:pPr marL="114300" lvl="1" indent="-114300" algn="l" defTabSz="577850">
            <a:lnSpc>
              <a:spcPct val="90000"/>
            </a:lnSpc>
            <a:spcBef>
              <a:spcPct val="0"/>
            </a:spcBef>
            <a:spcAft>
              <a:spcPct val="15000"/>
            </a:spcAft>
            <a:buChar char="•"/>
          </a:pPr>
          <a:r>
            <a:rPr kumimoji="1" lang="en-US" altLang="en-US" sz="1300" kern="1200" dirty="0"/>
            <a:t>Ensure trust through improved transparency</a:t>
          </a:r>
          <a:endParaRPr kumimoji="1" lang="ja-JP" altLang="en-US" sz="1300" kern="1200" dirty="0"/>
        </a:p>
        <a:p>
          <a:pPr marL="114300" lvl="1" indent="-114300" algn="l" defTabSz="577850">
            <a:lnSpc>
              <a:spcPct val="90000"/>
            </a:lnSpc>
            <a:spcBef>
              <a:spcPct val="0"/>
            </a:spcBef>
            <a:spcAft>
              <a:spcPct val="15000"/>
            </a:spcAft>
            <a:buChar char="•"/>
          </a:pPr>
          <a:endParaRPr kumimoji="1" lang="ja-JP" altLang="en-US" sz="1300" kern="1200" dirty="0"/>
        </a:p>
      </dsp:txBody>
      <dsp:txXfrm>
        <a:off x="8392967" y="510644"/>
        <a:ext cx="2347300" cy="14993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0B4F9-86FD-4CD3-9829-A0CFD899E55B}">
      <dsp:nvSpPr>
        <dsp:cNvPr id="0" name=""/>
        <dsp:cNvSpPr/>
      </dsp:nvSpPr>
      <dsp:spPr>
        <a:xfrm>
          <a:off x="0" y="25868"/>
          <a:ext cx="1150026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Requirements</a:t>
          </a:r>
          <a:endParaRPr lang="ja-JP" sz="1400" kern="1200" dirty="0"/>
        </a:p>
      </dsp:txBody>
      <dsp:txXfrm>
        <a:off x="20390" y="46258"/>
        <a:ext cx="11459489" cy="376909"/>
      </dsp:txXfrm>
    </dsp:sp>
    <dsp:sp modelId="{FA5B2333-4CEB-42EA-A9E5-7177EAEC06AE}">
      <dsp:nvSpPr>
        <dsp:cNvPr id="0" name=""/>
        <dsp:cNvSpPr/>
      </dsp:nvSpPr>
      <dsp:spPr>
        <a:xfrm>
          <a:off x="0" y="443558"/>
          <a:ext cx="1150026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134"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Identify Business Needs: determine the specific objectives of the AI system and the data needed to achieve them. </a:t>
          </a:r>
          <a:endParaRPr lang="ja-JP" sz="1100" kern="1200" dirty="0"/>
        </a:p>
        <a:p>
          <a:pPr marL="57150" lvl="1" indent="-57150" algn="l" defTabSz="488950">
            <a:lnSpc>
              <a:spcPct val="90000"/>
            </a:lnSpc>
            <a:spcBef>
              <a:spcPct val="0"/>
            </a:spcBef>
            <a:spcAft>
              <a:spcPct val="20000"/>
            </a:spcAft>
            <a:buChar char="•"/>
          </a:pPr>
          <a:r>
            <a:rPr kumimoji="1" lang="en-US" sz="1100" kern="1200" dirty="0"/>
            <a:t>Define Data Quality Dimensions: Establish the critical dimensions (e.g., accuracy, completeness, consistency, timeliness) relevant to the project. </a:t>
          </a:r>
          <a:endParaRPr lang="ja-JP" sz="1100" kern="1200" dirty="0"/>
        </a:p>
        <a:p>
          <a:pPr marL="57150" lvl="1" indent="-57150" algn="l" defTabSz="488950">
            <a:lnSpc>
              <a:spcPct val="90000"/>
            </a:lnSpc>
            <a:spcBef>
              <a:spcPct val="0"/>
            </a:spcBef>
            <a:spcAft>
              <a:spcPct val="20000"/>
            </a:spcAft>
            <a:buChar char="•"/>
          </a:pPr>
          <a:r>
            <a:rPr kumimoji="1" lang="en-US" sz="1100" kern="1200" dirty="0"/>
            <a:t>Assess Current Data: Conduct a gap analysis of existing data to identify areas needing improvement. </a:t>
          </a:r>
          <a:endParaRPr lang="ja-JP" sz="1100" kern="1200" dirty="0"/>
        </a:p>
        <a:p>
          <a:pPr marL="57150" lvl="1" indent="-57150" algn="l" defTabSz="488950">
            <a:lnSpc>
              <a:spcPct val="90000"/>
            </a:lnSpc>
            <a:spcBef>
              <a:spcPct val="0"/>
            </a:spcBef>
            <a:spcAft>
              <a:spcPct val="20000"/>
            </a:spcAft>
            <a:buChar char="•"/>
          </a:pPr>
          <a:r>
            <a:rPr kumimoji="1" lang="en-US" sz="1100" kern="1200" dirty="0"/>
            <a:t>Document Requirements: Clearly document the data quality requirements to guide subsequent processes. </a:t>
          </a:r>
          <a:endParaRPr lang="ja-JP" sz="1100" kern="1200" dirty="0"/>
        </a:p>
      </dsp:txBody>
      <dsp:txXfrm>
        <a:off x="0" y="443558"/>
        <a:ext cx="11500269" cy="1014300"/>
      </dsp:txXfrm>
    </dsp:sp>
    <dsp:sp modelId="{1666D014-95F5-4CEE-89BD-5AEB2C734538}">
      <dsp:nvSpPr>
        <dsp:cNvPr id="0" name=""/>
        <dsp:cNvSpPr/>
      </dsp:nvSpPr>
      <dsp:spPr>
        <a:xfrm>
          <a:off x="0" y="1457859"/>
          <a:ext cx="1150026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Quality Strategy </a:t>
          </a:r>
          <a:endParaRPr lang="ja-JP" sz="1400" kern="1200" dirty="0"/>
        </a:p>
      </dsp:txBody>
      <dsp:txXfrm>
        <a:off x="20390" y="1478249"/>
        <a:ext cx="11459489" cy="376909"/>
      </dsp:txXfrm>
    </dsp:sp>
    <dsp:sp modelId="{D9C948C2-5CE9-4085-B070-56821BCB679E}">
      <dsp:nvSpPr>
        <dsp:cNvPr id="0" name=""/>
        <dsp:cNvSpPr/>
      </dsp:nvSpPr>
      <dsp:spPr>
        <a:xfrm>
          <a:off x="0" y="1875549"/>
          <a:ext cx="1150026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134"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Develop a Vision: Define the long-term goals for data quality aligned with the AI system’s objectives. </a:t>
          </a:r>
          <a:endParaRPr lang="ja-JP" sz="1100" kern="1200" dirty="0"/>
        </a:p>
        <a:p>
          <a:pPr marL="57150" lvl="1" indent="-57150" algn="l" defTabSz="488950">
            <a:lnSpc>
              <a:spcPct val="90000"/>
            </a:lnSpc>
            <a:spcBef>
              <a:spcPct val="0"/>
            </a:spcBef>
            <a:spcAft>
              <a:spcPct val="20000"/>
            </a:spcAft>
            <a:buChar char="•"/>
          </a:pPr>
          <a:r>
            <a:rPr kumimoji="1" lang="en-US" sz="1100" kern="1200" dirty="0"/>
            <a:t>Set Measurable Targets: Establish key performance indicators (KPIs) to evaluate data quality over time. </a:t>
          </a:r>
          <a:endParaRPr lang="ja-JP" sz="1100" kern="1200" dirty="0"/>
        </a:p>
        <a:p>
          <a:pPr marL="57150" lvl="1" indent="-57150" algn="l" defTabSz="488950">
            <a:lnSpc>
              <a:spcPct val="90000"/>
            </a:lnSpc>
            <a:spcBef>
              <a:spcPct val="0"/>
            </a:spcBef>
            <a:spcAft>
              <a:spcPct val="20000"/>
            </a:spcAft>
            <a:buChar char="•"/>
          </a:pPr>
          <a:r>
            <a:rPr kumimoji="1" lang="en-US" sz="1100" kern="1200" dirty="0"/>
            <a:t>Stakeholder Engagement: Ensure alignment with all stakeholders, including data engineers, analysts, and decision-makers. </a:t>
          </a:r>
          <a:endParaRPr lang="ja-JP" sz="1100" kern="1200" dirty="0"/>
        </a:p>
        <a:p>
          <a:pPr marL="57150" lvl="1" indent="-57150" algn="l" defTabSz="488950">
            <a:lnSpc>
              <a:spcPct val="90000"/>
            </a:lnSpc>
            <a:spcBef>
              <a:spcPct val="0"/>
            </a:spcBef>
            <a:spcAft>
              <a:spcPct val="20000"/>
            </a:spcAft>
            <a:buChar char="•"/>
          </a:pPr>
          <a:r>
            <a:rPr kumimoji="1" lang="en-US" sz="1100" kern="1200" dirty="0"/>
            <a:t>Risk Management: Identify and mitigate potential risks associated with low-quality data in AI applications. </a:t>
          </a:r>
          <a:endParaRPr lang="ja-JP" sz="1100" kern="1200" dirty="0"/>
        </a:p>
      </dsp:txBody>
      <dsp:txXfrm>
        <a:off x="0" y="1875549"/>
        <a:ext cx="11500269" cy="1014300"/>
      </dsp:txXfrm>
    </dsp:sp>
    <dsp:sp modelId="{46F831CA-0837-4EF2-8755-3990E5AFE86C}">
      <dsp:nvSpPr>
        <dsp:cNvPr id="0" name=""/>
        <dsp:cNvSpPr/>
      </dsp:nvSpPr>
      <dsp:spPr>
        <a:xfrm>
          <a:off x="0" y="2889849"/>
          <a:ext cx="1150026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Quality Policy/Standards/Procedures </a:t>
          </a:r>
          <a:endParaRPr lang="ja-JP" sz="1400" kern="1200" dirty="0"/>
        </a:p>
      </dsp:txBody>
      <dsp:txXfrm>
        <a:off x="20390" y="2910239"/>
        <a:ext cx="11459489" cy="376909"/>
      </dsp:txXfrm>
    </dsp:sp>
    <dsp:sp modelId="{410EBFA9-D63C-469D-91F0-CC9BA23166E3}">
      <dsp:nvSpPr>
        <dsp:cNvPr id="0" name=""/>
        <dsp:cNvSpPr/>
      </dsp:nvSpPr>
      <dsp:spPr>
        <a:xfrm>
          <a:off x="0" y="3307538"/>
          <a:ext cx="1150026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134"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Define Policies: Establish organizational policies for data governance and quality management. </a:t>
          </a:r>
          <a:endParaRPr lang="ja-JP" sz="1100" kern="1200" dirty="0"/>
        </a:p>
        <a:p>
          <a:pPr marL="57150" lvl="1" indent="-57150" algn="l" defTabSz="488950">
            <a:lnSpc>
              <a:spcPct val="90000"/>
            </a:lnSpc>
            <a:spcBef>
              <a:spcPct val="0"/>
            </a:spcBef>
            <a:spcAft>
              <a:spcPct val="20000"/>
            </a:spcAft>
            <a:buChar char="•"/>
          </a:pPr>
          <a:r>
            <a:rPr kumimoji="1" lang="en-US" sz="1100" kern="1200" dirty="0"/>
            <a:t>Create Standards: Develop specific standards for data collection, storage, processing, and validation to ensure consistency. </a:t>
          </a:r>
          <a:endParaRPr lang="ja-JP" sz="1100" kern="1200" dirty="0"/>
        </a:p>
        <a:p>
          <a:pPr marL="57150" lvl="1" indent="-57150" algn="l" defTabSz="488950">
            <a:lnSpc>
              <a:spcPct val="90000"/>
            </a:lnSpc>
            <a:spcBef>
              <a:spcPct val="0"/>
            </a:spcBef>
            <a:spcAft>
              <a:spcPct val="20000"/>
            </a:spcAft>
            <a:buChar char="•"/>
          </a:pPr>
          <a:r>
            <a:rPr kumimoji="1" lang="en-US" sz="1100" kern="1200" dirty="0"/>
            <a:t>Document Procedures: Outline detailed procedures for maintaining and improving data quality, such as periodic audits and validation protocols. </a:t>
          </a:r>
          <a:endParaRPr lang="ja-JP" sz="1100" kern="1200" dirty="0"/>
        </a:p>
        <a:p>
          <a:pPr marL="57150" lvl="1" indent="-57150" algn="l" defTabSz="488950">
            <a:lnSpc>
              <a:spcPct val="90000"/>
            </a:lnSpc>
            <a:spcBef>
              <a:spcPct val="0"/>
            </a:spcBef>
            <a:spcAft>
              <a:spcPct val="20000"/>
            </a:spcAft>
            <a:buChar char="•"/>
          </a:pPr>
          <a:r>
            <a:rPr kumimoji="1" lang="en-US" sz="1100" kern="1200" dirty="0"/>
            <a:t>Compliance Check: Ensure that all policies and standards align with relevant legal and regulatory requirements. </a:t>
          </a:r>
          <a:endParaRPr lang="ja-JP" sz="1100" kern="1200" dirty="0"/>
        </a:p>
      </dsp:txBody>
      <dsp:txXfrm>
        <a:off x="0" y="3307538"/>
        <a:ext cx="11500269" cy="1014300"/>
      </dsp:txXfrm>
    </dsp:sp>
    <dsp:sp modelId="{3F6639BC-EA5D-4576-8B52-CD831A7C609E}">
      <dsp:nvSpPr>
        <dsp:cNvPr id="0" name=""/>
        <dsp:cNvSpPr/>
      </dsp:nvSpPr>
      <dsp:spPr>
        <a:xfrm>
          <a:off x="0" y="4321839"/>
          <a:ext cx="1150026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Quality Implementation Planning </a:t>
          </a:r>
          <a:endParaRPr lang="ja-JP" sz="1400" kern="1200" dirty="0"/>
        </a:p>
      </dsp:txBody>
      <dsp:txXfrm>
        <a:off x="20390" y="4342229"/>
        <a:ext cx="11459489" cy="376909"/>
      </dsp:txXfrm>
    </dsp:sp>
    <dsp:sp modelId="{E196D6CE-0B7E-4C9C-ABA6-F8E4896F5D38}">
      <dsp:nvSpPr>
        <dsp:cNvPr id="0" name=""/>
        <dsp:cNvSpPr/>
      </dsp:nvSpPr>
      <dsp:spPr>
        <a:xfrm>
          <a:off x="0" y="4739529"/>
          <a:ext cx="1150026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134"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Develop an Action Plan: Create a step-by-step plan for implementing data quality measures, including timelines and responsibilities. </a:t>
          </a:r>
          <a:endParaRPr lang="ja-JP" sz="1100" kern="1200" dirty="0"/>
        </a:p>
        <a:p>
          <a:pPr marL="57150" lvl="1" indent="-57150" algn="l" defTabSz="488950">
            <a:lnSpc>
              <a:spcPct val="90000"/>
            </a:lnSpc>
            <a:spcBef>
              <a:spcPct val="0"/>
            </a:spcBef>
            <a:spcAft>
              <a:spcPct val="20000"/>
            </a:spcAft>
            <a:buChar char="•"/>
          </a:pPr>
          <a:r>
            <a:rPr kumimoji="1" lang="en-US" sz="1100" kern="1200" dirty="0"/>
            <a:t>Assign Roles: Define clear roles and responsibilities for team members involved in data quality management. </a:t>
          </a:r>
          <a:endParaRPr lang="ja-JP" sz="1100" kern="1200" dirty="0"/>
        </a:p>
        <a:p>
          <a:pPr marL="57150" lvl="1" indent="-57150" algn="l" defTabSz="488950">
            <a:lnSpc>
              <a:spcPct val="90000"/>
            </a:lnSpc>
            <a:spcBef>
              <a:spcPct val="0"/>
            </a:spcBef>
            <a:spcAft>
              <a:spcPct val="20000"/>
            </a:spcAft>
            <a:buChar char="•"/>
          </a:pPr>
          <a:r>
            <a:rPr kumimoji="1" lang="en-US" sz="1100" kern="1200" dirty="0"/>
            <a:t>Implement Tools and Processes: Deploy tools for data cleansing, validation, monitoring, and reporting. </a:t>
          </a:r>
          <a:endParaRPr lang="ja-JP" sz="1100" kern="1200" dirty="0"/>
        </a:p>
        <a:p>
          <a:pPr marL="57150" lvl="1" indent="-57150" algn="l" defTabSz="488950">
            <a:lnSpc>
              <a:spcPct val="90000"/>
            </a:lnSpc>
            <a:spcBef>
              <a:spcPct val="0"/>
            </a:spcBef>
            <a:spcAft>
              <a:spcPct val="20000"/>
            </a:spcAft>
            <a:buChar char="•"/>
          </a:pPr>
          <a:r>
            <a:rPr kumimoji="1" lang="en-US" sz="1100" kern="1200" dirty="0"/>
            <a:t>Monitor and Refine :Continuously monitor data quality and refine the implementation plan as needed based on feedback and performance metrics. </a:t>
          </a:r>
          <a:endParaRPr lang="ja-JP" sz="1100" kern="1200" dirty="0"/>
        </a:p>
      </dsp:txBody>
      <dsp:txXfrm>
        <a:off x="0" y="4739529"/>
        <a:ext cx="11500269" cy="1014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6F4E-D27A-4CB8-B1A4-5B54EECCD266}">
      <dsp:nvSpPr>
        <dsp:cNvPr id="0" name=""/>
        <dsp:cNvSpPr/>
      </dsp:nvSpPr>
      <dsp:spPr>
        <a:xfrm>
          <a:off x="0" y="127051"/>
          <a:ext cx="11142470"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Provision of Data Specifications and Work Instructions</a:t>
          </a:r>
          <a:endParaRPr lang="ja-JP" sz="1400" kern="1200" dirty="0"/>
        </a:p>
      </dsp:txBody>
      <dsp:txXfrm>
        <a:off x="20390" y="147441"/>
        <a:ext cx="11101690" cy="376909"/>
      </dsp:txXfrm>
    </dsp:sp>
    <dsp:sp modelId="{FE376ECC-2C0F-45B4-B95D-DE7488C3A9B0}">
      <dsp:nvSpPr>
        <dsp:cNvPr id="0" name=""/>
        <dsp:cNvSpPr/>
      </dsp:nvSpPr>
      <dsp:spPr>
        <a:xfrm>
          <a:off x="0" y="544741"/>
          <a:ext cx="1114247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773"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a:t>Define clear data requirements, including formats, structures, and acceptable value ranges.</a:t>
          </a:r>
          <a:endParaRPr lang="ja-JP" sz="1100" kern="1200"/>
        </a:p>
        <a:p>
          <a:pPr marL="57150" lvl="1" indent="-57150" algn="l" defTabSz="488950">
            <a:lnSpc>
              <a:spcPct val="90000"/>
            </a:lnSpc>
            <a:spcBef>
              <a:spcPct val="0"/>
            </a:spcBef>
            <a:spcAft>
              <a:spcPct val="20000"/>
            </a:spcAft>
            <a:buChar char="•"/>
          </a:pPr>
          <a:r>
            <a:rPr kumimoji="1" lang="en-US" sz="1100" kern="1200" dirty="0"/>
            <a:t>Provide detailed instructions for data collection, labeling, and processing to ensure uniformity.</a:t>
          </a:r>
          <a:endParaRPr lang="ja-JP" sz="1100" kern="1200" dirty="0"/>
        </a:p>
        <a:p>
          <a:pPr marL="57150" lvl="1" indent="-57150" algn="l" defTabSz="488950">
            <a:lnSpc>
              <a:spcPct val="90000"/>
            </a:lnSpc>
            <a:spcBef>
              <a:spcPct val="0"/>
            </a:spcBef>
            <a:spcAft>
              <a:spcPct val="20000"/>
            </a:spcAft>
            <a:buChar char="•"/>
          </a:pPr>
          <a:r>
            <a:rPr kumimoji="1" lang="en-US" sz="1100" kern="1200" dirty="0"/>
            <a:t>Establish guidelines for metadata creation to track data sources, timestamps, and context information.</a:t>
          </a:r>
          <a:endParaRPr lang="ja-JP" sz="1100" kern="1200" dirty="0"/>
        </a:p>
        <a:p>
          <a:pPr marL="57150" lvl="1" indent="-57150" algn="l" defTabSz="488950">
            <a:lnSpc>
              <a:spcPct val="90000"/>
            </a:lnSpc>
            <a:spcBef>
              <a:spcPct val="0"/>
            </a:spcBef>
            <a:spcAft>
              <a:spcPct val="20000"/>
            </a:spcAft>
            <a:buChar char="•"/>
          </a:pPr>
          <a:r>
            <a:rPr kumimoji="1" lang="en-US" sz="1100" kern="1200"/>
            <a:t>Develop a validation checklist for contributors to ensure adherence to data quality standards.</a:t>
          </a:r>
          <a:endParaRPr lang="ja-JP" sz="1100" kern="1200"/>
        </a:p>
      </dsp:txBody>
      <dsp:txXfrm>
        <a:off x="0" y="544741"/>
        <a:ext cx="11142470" cy="1014300"/>
      </dsp:txXfrm>
    </dsp:sp>
    <dsp:sp modelId="{9E24BE8A-1776-4F3A-8E83-08127E8A705A}">
      <dsp:nvSpPr>
        <dsp:cNvPr id="0" name=""/>
        <dsp:cNvSpPr/>
      </dsp:nvSpPr>
      <dsp:spPr>
        <a:xfrm>
          <a:off x="0" y="1559041"/>
          <a:ext cx="11142470"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Processing</a:t>
          </a:r>
          <a:endParaRPr lang="ja-JP" sz="1400" kern="1200" dirty="0"/>
        </a:p>
      </dsp:txBody>
      <dsp:txXfrm>
        <a:off x="20390" y="1579431"/>
        <a:ext cx="11101690" cy="376909"/>
      </dsp:txXfrm>
    </dsp:sp>
    <dsp:sp modelId="{02685B74-A6B3-4C80-91C0-2FA7A09DC553}">
      <dsp:nvSpPr>
        <dsp:cNvPr id="0" name=""/>
        <dsp:cNvSpPr/>
      </dsp:nvSpPr>
      <dsp:spPr>
        <a:xfrm>
          <a:off x="0" y="1976731"/>
          <a:ext cx="11142470"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773"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a:t>Clean and preprocess data to remove inconsistencies, duplicates, and irrelevant information.</a:t>
          </a:r>
          <a:endParaRPr lang="ja-JP" sz="1100" kern="1200"/>
        </a:p>
        <a:p>
          <a:pPr marL="57150" lvl="1" indent="-57150" algn="l" defTabSz="488950">
            <a:lnSpc>
              <a:spcPct val="90000"/>
            </a:lnSpc>
            <a:spcBef>
              <a:spcPct val="0"/>
            </a:spcBef>
            <a:spcAft>
              <a:spcPct val="20000"/>
            </a:spcAft>
            <a:buChar char="•"/>
          </a:pPr>
          <a:r>
            <a:rPr kumimoji="1" lang="en-US" sz="1100" kern="1200"/>
            <a:t>Normalize data to ensure compatibility across systems (e.g., format conversions, scaling).</a:t>
          </a:r>
          <a:endParaRPr lang="ja-JP" sz="1100" kern="1200"/>
        </a:p>
        <a:p>
          <a:pPr marL="57150" lvl="1" indent="-57150" algn="l" defTabSz="488950">
            <a:lnSpc>
              <a:spcPct val="90000"/>
            </a:lnSpc>
            <a:spcBef>
              <a:spcPct val="0"/>
            </a:spcBef>
            <a:spcAft>
              <a:spcPct val="20000"/>
            </a:spcAft>
            <a:buChar char="•"/>
          </a:pPr>
          <a:r>
            <a:rPr kumimoji="1" lang="en-US" sz="1100" kern="1200"/>
            <a:t>Annotate and label data accurately for supervised learning models.</a:t>
          </a:r>
          <a:endParaRPr lang="ja-JP" sz="1100" kern="1200"/>
        </a:p>
        <a:p>
          <a:pPr marL="57150" lvl="1" indent="-57150" algn="l" defTabSz="488950">
            <a:lnSpc>
              <a:spcPct val="90000"/>
            </a:lnSpc>
            <a:spcBef>
              <a:spcPct val="0"/>
            </a:spcBef>
            <a:spcAft>
              <a:spcPct val="20000"/>
            </a:spcAft>
            <a:buChar char="•"/>
          </a:pPr>
          <a:r>
            <a:rPr kumimoji="1" lang="en-US" sz="1100" kern="1200" dirty="0"/>
            <a:t>Implement automated data validation tools to identify anomalies and errors during processing.</a:t>
          </a:r>
          <a:endParaRPr lang="ja-JP" sz="1100" kern="1200" dirty="0"/>
        </a:p>
        <a:p>
          <a:pPr marL="57150" lvl="1" indent="-57150" algn="l" defTabSz="488950">
            <a:lnSpc>
              <a:spcPct val="90000"/>
            </a:lnSpc>
            <a:spcBef>
              <a:spcPct val="0"/>
            </a:spcBef>
            <a:spcAft>
              <a:spcPct val="20000"/>
            </a:spcAft>
            <a:buChar char="•"/>
          </a:pPr>
          <a:r>
            <a:rPr kumimoji="1" lang="en-US" sz="1100" kern="1200" dirty="0"/>
            <a:t>Document each processing step to maintain traceability and reproducibility.</a:t>
          </a:r>
          <a:endParaRPr lang="ja-JP" sz="1100" kern="1200" dirty="0"/>
        </a:p>
      </dsp:txBody>
      <dsp:txXfrm>
        <a:off x="0" y="1976731"/>
        <a:ext cx="11142470" cy="1275120"/>
      </dsp:txXfrm>
    </dsp:sp>
    <dsp:sp modelId="{B8316E79-D3D8-4156-ABA7-50F4D4B91EA7}">
      <dsp:nvSpPr>
        <dsp:cNvPr id="0" name=""/>
        <dsp:cNvSpPr/>
      </dsp:nvSpPr>
      <dsp:spPr>
        <a:xfrm>
          <a:off x="0" y="3251851"/>
          <a:ext cx="11142470"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Quality Monitoring and Control</a:t>
          </a:r>
          <a:endParaRPr lang="ja-JP" sz="1400" kern="1200" dirty="0"/>
        </a:p>
      </dsp:txBody>
      <dsp:txXfrm>
        <a:off x="20390" y="3272241"/>
        <a:ext cx="11101690" cy="376909"/>
      </dsp:txXfrm>
    </dsp:sp>
    <dsp:sp modelId="{CFF006F4-0507-42CB-8A80-D3BFA306230C}">
      <dsp:nvSpPr>
        <dsp:cNvPr id="0" name=""/>
        <dsp:cNvSpPr/>
      </dsp:nvSpPr>
      <dsp:spPr>
        <a:xfrm>
          <a:off x="0" y="3669541"/>
          <a:ext cx="11142470"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773"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a:t>Establish key quality metrics (e.g., accuracy, completeness, consistency, timeliness).</a:t>
          </a:r>
          <a:endParaRPr lang="ja-JP" sz="1100" kern="1200"/>
        </a:p>
        <a:p>
          <a:pPr marL="57150" lvl="1" indent="-57150" algn="l" defTabSz="488950">
            <a:lnSpc>
              <a:spcPct val="90000"/>
            </a:lnSpc>
            <a:spcBef>
              <a:spcPct val="0"/>
            </a:spcBef>
            <a:spcAft>
              <a:spcPct val="20000"/>
            </a:spcAft>
            <a:buChar char="•"/>
          </a:pPr>
          <a:r>
            <a:rPr kumimoji="1" lang="en-US" sz="1100" kern="1200"/>
            <a:t>Implement real-time monitoring systems to detect data quality issues promptly.</a:t>
          </a:r>
          <a:endParaRPr lang="ja-JP" sz="1100" kern="1200"/>
        </a:p>
        <a:p>
          <a:pPr marL="57150" lvl="1" indent="-57150" algn="l" defTabSz="488950">
            <a:lnSpc>
              <a:spcPct val="90000"/>
            </a:lnSpc>
            <a:spcBef>
              <a:spcPct val="0"/>
            </a:spcBef>
            <a:spcAft>
              <a:spcPct val="20000"/>
            </a:spcAft>
            <a:buChar char="•"/>
          </a:pPr>
          <a:r>
            <a:rPr kumimoji="1" lang="en-US" sz="1100" kern="1200" dirty="0"/>
            <a:t>Schedule regular audits to review and validate data integrity.</a:t>
          </a:r>
          <a:endParaRPr lang="ja-JP" sz="1100" kern="1200" dirty="0"/>
        </a:p>
        <a:p>
          <a:pPr marL="57150" lvl="1" indent="-57150" algn="l" defTabSz="488950">
            <a:lnSpc>
              <a:spcPct val="90000"/>
            </a:lnSpc>
            <a:spcBef>
              <a:spcPct val="0"/>
            </a:spcBef>
            <a:spcAft>
              <a:spcPct val="20000"/>
            </a:spcAft>
            <a:buChar char="•"/>
          </a:pPr>
          <a:r>
            <a:rPr kumimoji="1" lang="en-US" sz="1100" kern="1200" dirty="0"/>
            <a:t>Use AI tools to identify patterns of errors or potential biases in datasets.</a:t>
          </a:r>
          <a:endParaRPr lang="ja-JP" sz="1100" kern="1200" dirty="0"/>
        </a:p>
        <a:p>
          <a:pPr marL="57150" lvl="1" indent="-57150" algn="l" defTabSz="488950">
            <a:lnSpc>
              <a:spcPct val="90000"/>
            </a:lnSpc>
            <a:spcBef>
              <a:spcPct val="0"/>
            </a:spcBef>
            <a:spcAft>
              <a:spcPct val="20000"/>
            </a:spcAft>
            <a:buChar char="•"/>
          </a:pPr>
          <a:r>
            <a:rPr kumimoji="1" lang="en-US" sz="1100" kern="1200" dirty="0"/>
            <a:t>Create feedback loops to continuously improve data quality standards based on findings.</a:t>
          </a:r>
          <a:endParaRPr lang="ja-JP" sz="1100" kern="1200" dirty="0"/>
        </a:p>
      </dsp:txBody>
      <dsp:txXfrm>
        <a:off x="0" y="3669541"/>
        <a:ext cx="11142470" cy="1275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5C484-6444-4B90-8943-66A9876BBD78}">
      <dsp:nvSpPr>
        <dsp:cNvPr id="0" name=""/>
        <dsp:cNvSpPr/>
      </dsp:nvSpPr>
      <dsp:spPr>
        <a:xfrm>
          <a:off x="0" y="28747"/>
          <a:ext cx="10264775" cy="447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en-US" sz="1500" kern="1200" dirty="0"/>
            <a:t>Review of Data Quality Issues</a:t>
          </a:r>
          <a:endParaRPr lang="ja-JP" sz="1500" kern="1200" dirty="0"/>
        </a:p>
      </dsp:txBody>
      <dsp:txXfrm>
        <a:off x="21846" y="50593"/>
        <a:ext cx="10221083" cy="403833"/>
      </dsp:txXfrm>
    </dsp:sp>
    <dsp:sp modelId="{185590BA-6B21-44EB-B3C0-441F65EDFA5B}">
      <dsp:nvSpPr>
        <dsp:cNvPr id="0" name=""/>
        <dsp:cNvSpPr/>
      </dsp:nvSpPr>
      <dsp:spPr>
        <a:xfrm>
          <a:off x="0" y="476272"/>
          <a:ext cx="10264775"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en-US" sz="1200" kern="1200" dirty="0"/>
            <a:t>Identify potential issues such as missing values, inconsistencies, inaccuracies, or redundancies in the dataset.</a:t>
          </a:r>
          <a:endParaRPr lang="ja-JP" sz="1200" kern="1200" dirty="0"/>
        </a:p>
        <a:p>
          <a:pPr marL="114300" lvl="1" indent="-114300" algn="l" defTabSz="533400">
            <a:lnSpc>
              <a:spcPct val="90000"/>
            </a:lnSpc>
            <a:spcBef>
              <a:spcPct val="0"/>
            </a:spcBef>
            <a:spcAft>
              <a:spcPct val="20000"/>
            </a:spcAft>
            <a:buChar char="•"/>
          </a:pPr>
          <a:r>
            <a:rPr kumimoji="1" lang="en-US" sz="1200" kern="1200"/>
            <a:t>Analyze root causes of data quality problems, including errors in data collection, processing, or storage.</a:t>
          </a:r>
          <a:endParaRPr lang="ja-JP" sz="1200" kern="1200"/>
        </a:p>
        <a:p>
          <a:pPr marL="114300" lvl="1" indent="-114300" algn="l" defTabSz="533400">
            <a:lnSpc>
              <a:spcPct val="90000"/>
            </a:lnSpc>
            <a:spcBef>
              <a:spcPct val="0"/>
            </a:spcBef>
            <a:spcAft>
              <a:spcPct val="20000"/>
            </a:spcAft>
            <a:buChar char="•"/>
          </a:pPr>
          <a:r>
            <a:rPr kumimoji="1" lang="en-US" sz="1200" kern="1200"/>
            <a:t>Document known issues and assess their potential impact on AI model performance.</a:t>
          </a:r>
          <a:endParaRPr lang="ja-JP" sz="1200" kern="1200"/>
        </a:p>
      </dsp:txBody>
      <dsp:txXfrm>
        <a:off x="0" y="476272"/>
        <a:ext cx="10264775" cy="822825"/>
      </dsp:txXfrm>
    </dsp:sp>
    <dsp:sp modelId="{DAA41F94-E624-47A2-A1F7-06B4C5CB54C5}">
      <dsp:nvSpPr>
        <dsp:cNvPr id="0" name=""/>
        <dsp:cNvSpPr/>
      </dsp:nvSpPr>
      <dsp:spPr>
        <a:xfrm>
          <a:off x="0" y="1299097"/>
          <a:ext cx="10264775" cy="447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en-US" sz="1500" kern="1200" dirty="0"/>
            <a:t>Provision of Measurement Criteria</a:t>
          </a:r>
          <a:endParaRPr lang="ja-JP" sz="1500" kern="1200" dirty="0"/>
        </a:p>
      </dsp:txBody>
      <dsp:txXfrm>
        <a:off x="21846" y="1320943"/>
        <a:ext cx="10221083" cy="403833"/>
      </dsp:txXfrm>
    </dsp:sp>
    <dsp:sp modelId="{AF8AD92A-CCB2-4D68-9F87-75D3D0280060}">
      <dsp:nvSpPr>
        <dsp:cNvPr id="0" name=""/>
        <dsp:cNvSpPr/>
      </dsp:nvSpPr>
      <dsp:spPr>
        <a:xfrm>
          <a:off x="0" y="1746622"/>
          <a:ext cx="10264775"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en-US" sz="1200" kern="1200"/>
            <a:t>Define clear and measurable criteria for data quality attributes (e.g., accuracy, completeness, timeliness, consistency, and validity).</a:t>
          </a:r>
          <a:endParaRPr lang="ja-JP" sz="1200" kern="1200"/>
        </a:p>
        <a:p>
          <a:pPr marL="114300" lvl="1" indent="-114300" algn="l" defTabSz="533400">
            <a:lnSpc>
              <a:spcPct val="90000"/>
            </a:lnSpc>
            <a:spcBef>
              <a:spcPct val="0"/>
            </a:spcBef>
            <a:spcAft>
              <a:spcPct val="20000"/>
            </a:spcAft>
            <a:buChar char="•"/>
          </a:pPr>
          <a:r>
            <a:rPr kumimoji="1" lang="en-US" sz="1200" kern="1200"/>
            <a:t>Establish benchmarks and thresholds that data must meet to be considered suitable for use.</a:t>
          </a:r>
          <a:endParaRPr lang="ja-JP" sz="1200" kern="1200"/>
        </a:p>
        <a:p>
          <a:pPr marL="114300" lvl="1" indent="-114300" algn="l" defTabSz="533400">
            <a:lnSpc>
              <a:spcPct val="90000"/>
            </a:lnSpc>
            <a:spcBef>
              <a:spcPct val="0"/>
            </a:spcBef>
            <a:spcAft>
              <a:spcPct val="20000"/>
            </a:spcAft>
            <a:buChar char="•"/>
          </a:pPr>
          <a:r>
            <a:rPr kumimoji="1" lang="en-US" sz="1200" kern="1200"/>
            <a:t>Align criteria with the specific requirements of AI models and business objectives.</a:t>
          </a:r>
          <a:endParaRPr lang="ja-JP" sz="1200" kern="1200"/>
        </a:p>
      </dsp:txBody>
      <dsp:txXfrm>
        <a:off x="0" y="1746622"/>
        <a:ext cx="10264775" cy="1055700"/>
      </dsp:txXfrm>
    </dsp:sp>
    <dsp:sp modelId="{6F23CC44-A33C-4C33-B262-C86CC6CADD22}">
      <dsp:nvSpPr>
        <dsp:cNvPr id="0" name=""/>
        <dsp:cNvSpPr/>
      </dsp:nvSpPr>
      <dsp:spPr>
        <a:xfrm>
          <a:off x="0" y="2802322"/>
          <a:ext cx="10264775" cy="447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en-US" sz="1500" kern="1200" dirty="0"/>
            <a:t>Measurement of Data Quality and Process Performance</a:t>
          </a:r>
          <a:endParaRPr lang="ja-JP" sz="1500" kern="1200" dirty="0"/>
        </a:p>
      </dsp:txBody>
      <dsp:txXfrm>
        <a:off x="21846" y="2824168"/>
        <a:ext cx="10221083" cy="403833"/>
      </dsp:txXfrm>
    </dsp:sp>
    <dsp:sp modelId="{6FE0C33B-A394-4B38-81C2-C22C6D4E3CCA}">
      <dsp:nvSpPr>
        <dsp:cNvPr id="0" name=""/>
        <dsp:cNvSpPr/>
      </dsp:nvSpPr>
      <dsp:spPr>
        <a:xfrm>
          <a:off x="0" y="3249847"/>
          <a:ext cx="10264775"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en-US" sz="1200" kern="1200"/>
            <a:t>Conduct systematic evaluations of datasets against the established measurement criteria.</a:t>
          </a:r>
          <a:endParaRPr lang="ja-JP" sz="1200" kern="1200"/>
        </a:p>
        <a:p>
          <a:pPr marL="114300" lvl="1" indent="-114300" algn="l" defTabSz="533400">
            <a:lnSpc>
              <a:spcPct val="90000"/>
            </a:lnSpc>
            <a:spcBef>
              <a:spcPct val="0"/>
            </a:spcBef>
            <a:spcAft>
              <a:spcPct val="20000"/>
            </a:spcAft>
            <a:buChar char="•"/>
          </a:pPr>
          <a:r>
            <a:rPr kumimoji="1" lang="en-US" sz="1200" kern="1200"/>
            <a:t>Use data profiling tools to detect anomalies and assess quality attributes.</a:t>
          </a:r>
          <a:endParaRPr lang="ja-JP" sz="1200" kern="1200"/>
        </a:p>
        <a:p>
          <a:pPr marL="114300" lvl="1" indent="-114300" algn="l" defTabSz="533400">
            <a:lnSpc>
              <a:spcPct val="90000"/>
            </a:lnSpc>
            <a:spcBef>
              <a:spcPct val="0"/>
            </a:spcBef>
            <a:spcAft>
              <a:spcPct val="20000"/>
            </a:spcAft>
            <a:buChar char="•"/>
          </a:pPr>
          <a:r>
            <a:rPr kumimoji="1" lang="en-US" sz="1200" kern="1200" dirty="0"/>
            <a:t>Monitor data processing workflows to ensure consistent adherence to quality standards.</a:t>
          </a:r>
          <a:endParaRPr lang="ja-JP" sz="1200" kern="1200" dirty="0"/>
        </a:p>
      </dsp:txBody>
      <dsp:txXfrm>
        <a:off x="0" y="3249847"/>
        <a:ext cx="10264775" cy="822825"/>
      </dsp:txXfrm>
    </dsp:sp>
    <dsp:sp modelId="{B8275890-48F8-4AEB-B311-4D6247D579B6}">
      <dsp:nvSpPr>
        <dsp:cNvPr id="0" name=""/>
        <dsp:cNvSpPr/>
      </dsp:nvSpPr>
      <dsp:spPr>
        <a:xfrm>
          <a:off x="0" y="4072672"/>
          <a:ext cx="10264775" cy="447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en-US" sz="1500" kern="1200" dirty="0"/>
            <a:t>Evaluation of Measurement Results</a:t>
          </a:r>
          <a:endParaRPr lang="ja-JP" sz="1500" kern="1200" dirty="0"/>
        </a:p>
      </dsp:txBody>
      <dsp:txXfrm>
        <a:off x="21846" y="4094518"/>
        <a:ext cx="10221083" cy="403833"/>
      </dsp:txXfrm>
    </dsp:sp>
    <dsp:sp modelId="{D2B70F8D-0AEF-4980-8D89-66159C751A64}">
      <dsp:nvSpPr>
        <dsp:cNvPr id="0" name=""/>
        <dsp:cNvSpPr/>
      </dsp:nvSpPr>
      <dsp:spPr>
        <a:xfrm>
          <a:off x="0" y="4520197"/>
          <a:ext cx="10264775"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en-US" sz="1200" kern="1200" dirty="0"/>
            <a:t>Analyze measurement outcomes to identify gaps and areas for improvement.</a:t>
          </a:r>
          <a:endParaRPr lang="ja-JP" sz="1200" kern="1200" dirty="0"/>
        </a:p>
        <a:p>
          <a:pPr marL="114300" lvl="1" indent="-114300" algn="l" defTabSz="533400">
            <a:lnSpc>
              <a:spcPct val="90000"/>
            </a:lnSpc>
            <a:spcBef>
              <a:spcPct val="0"/>
            </a:spcBef>
            <a:spcAft>
              <a:spcPct val="20000"/>
            </a:spcAft>
            <a:buChar char="•"/>
          </a:pPr>
          <a:r>
            <a:rPr kumimoji="1" lang="en-US" sz="1200" kern="1200"/>
            <a:t>Quantify the impact of data quality issues on AI system performance and decision-making.</a:t>
          </a:r>
          <a:endParaRPr lang="ja-JP" sz="1200" kern="1200"/>
        </a:p>
        <a:p>
          <a:pPr marL="114300" lvl="1" indent="-114300" algn="l" defTabSz="533400">
            <a:lnSpc>
              <a:spcPct val="90000"/>
            </a:lnSpc>
            <a:spcBef>
              <a:spcPct val="0"/>
            </a:spcBef>
            <a:spcAft>
              <a:spcPct val="20000"/>
            </a:spcAft>
            <a:buChar char="•"/>
          </a:pPr>
          <a:r>
            <a:rPr kumimoji="1" lang="en-US" sz="1200" kern="1200"/>
            <a:t>Generate reports and dashboards to communicate findings to stakeholders.</a:t>
          </a:r>
          <a:endParaRPr lang="ja-JP" sz="1200" kern="1200"/>
        </a:p>
      </dsp:txBody>
      <dsp:txXfrm>
        <a:off x="0" y="4520197"/>
        <a:ext cx="10264775" cy="8228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13975-48F4-41A0-A1BE-A2BC68AA369F}">
      <dsp:nvSpPr>
        <dsp:cNvPr id="0" name=""/>
        <dsp:cNvSpPr/>
      </dsp:nvSpPr>
      <dsp:spPr>
        <a:xfrm>
          <a:off x="0" y="82509"/>
          <a:ext cx="10264775"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Root Cause Analysis and Solution Development</a:t>
          </a:r>
          <a:endParaRPr lang="ja-JP" sz="1400" kern="1200" dirty="0"/>
        </a:p>
      </dsp:txBody>
      <dsp:txXfrm>
        <a:off x="20390" y="102899"/>
        <a:ext cx="10223995" cy="376909"/>
      </dsp:txXfrm>
    </dsp:sp>
    <dsp:sp modelId="{2F43B07D-9A59-4D9A-B84D-A9898C7C7A43}">
      <dsp:nvSpPr>
        <dsp:cNvPr id="0" name=""/>
        <dsp:cNvSpPr/>
      </dsp:nvSpPr>
      <dsp:spPr>
        <a:xfrm>
          <a:off x="0" y="500199"/>
          <a:ext cx="10264775"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Identify the Source of Issues: Investigate the underlying causes of data quality problems, such as incorrect data entry, system errors, or outdated data.</a:t>
          </a:r>
          <a:endParaRPr lang="ja-JP" sz="1100" kern="1200" dirty="0"/>
        </a:p>
        <a:p>
          <a:pPr marL="57150" lvl="1" indent="-57150" algn="l" defTabSz="488950">
            <a:lnSpc>
              <a:spcPct val="90000"/>
            </a:lnSpc>
            <a:spcBef>
              <a:spcPct val="0"/>
            </a:spcBef>
            <a:spcAft>
              <a:spcPct val="20000"/>
            </a:spcAft>
            <a:buChar char="•"/>
          </a:pPr>
          <a:r>
            <a:rPr kumimoji="1" lang="en-US" sz="1100" kern="1200" dirty="0"/>
            <a:t>Develop Targeted Solutions: Design and implement specific corrective actions to address identified root causes, such as updating workflows, improving validation rules, or automating data entry processes.</a:t>
          </a:r>
          <a:endParaRPr lang="ja-JP" sz="1100" kern="1200" dirty="0"/>
        </a:p>
        <a:p>
          <a:pPr marL="57150" lvl="1" indent="-57150" algn="l" defTabSz="488950">
            <a:lnSpc>
              <a:spcPct val="90000"/>
            </a:lnSpc>
            <a:spcBef>
              <a:spcPct val="0"/>
            </a:spcBef>
            <a:spcAft>
              <a:spcPct val="20000"/>
            </a:spcAft>
            <a:buChar char="•"/>
          </a:pPr>
          <a:r>
            <a:rPr kumimoji="1" lang="en-US" sz="1100" kern="1200"/>
            <a:t>Monitor and Validate Results: Continuously evaluate the effectiveness of implemented solutions to ensure the issues are resolved and do not reoccur.</a:t>
          </a:r>
          <a:endParaRPr lang="ja-JP" sz="1100" kern="1200"/>
        </a:p>
      </dsp:txBody>
      <dsp:txXfrm>
        <a:off x="0" y="500199"/>
        <a:ext cx="10264775" cy="1391040"/>
      </dsp:txXfrm>
    </dsp:sp>
    <dsp:sp modelId="{12A73147-436F-478B-A7EE-85C4436B5AFB}">
      <dsp:nvSpPr>
        <dsp:cNvPr id="0" name=""/>
        <dsp:cNvSpPr/>
      </dsp:nvSpPr>
      <dsp:spPr>
        <a:xfrm>
          <a:off x="0" y="1891239"/>
          <a:ext cx="10264775"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Cleansing</a:t>
          </a:r>
          <a:endParaRPr lang="ja-JP" sz="1400" kern="1200" dirty="0"/>
        </a:p>
      </dsp:txBody>
      <dsp:txXfrm>
        <a:off x="20390" y="1911629"/>
        <a:ext cx="10223995" cy="376909"/>
      </dsp:txXfrm>
    </dsp:sp>
    <dsp:sp modelId="{FD9DD14D-970E-4C55-B4A8-1C5629944AEC}">
      <dsp:nvSpPr>
        <dsp:cNvPr id="0" name=""/>
        <dsp:cNvSpPr/>
      </dsp:nvSpPr>
      <dsp:spPr>
        <a:xfrm>
          <a:off x="0" y="2308929"/>
          <a:ext cx="10264775"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Identify Inaccuracies: Detect duplicate, incomplete, or inconsistent records within the dataset.</a:t>
          </a:r>
          <a:endParaRPr lang="ja-JP" sz="1100" kern="1200" dirty="0"/>
        </a:p>
        <a:p>
          <a:pPr marL="57150" lvl="1" indent="-57150" algn="l" defTabSz="488950">
            <a:lnSpc>
              <a:spcPct val="90000"/>
            </a:lnSpc>
            <a:spcBef>
              <a:spcPct val="0"/>
            </a:spcBef>
            <a:spcAft>
              <a:spcPct val="20000"/>
            </a:spcAft>
            <a:buChar char="•"/>
          </a:pPr>
          <a:r>
            <a:rPr kumimoji="1" lang="en-US" sz="1100" kern="1200"/>
            <a:t>Standardize Data Formats: Ensure uniformity in data presentation, such as consistent date formats, unit measurements, and naming conventions.</a:t>
          </a:r>
          <a:endParaRPr lang="ja-JP" sz="1100" kern="1200"/>
        </a:p>
        <a:p>
          <a:pPr marL="57150" lvl="1" indent="-57150" algn="l" defTabSz="488950">
            <a:lnSpc>
              <a:spcPct val="90000"/>
            </a:lnSpc>
            <a:spcBef>
              <a:spcPct val="0"/>
            </a:spcBef>
            <a:spcAft>
              <a:spcPct val="20000"/>
            </a:spcAft>
            <a:buChar char="•"/>
          </a:pPr>
          <a:r>
            <a:rPr kumimoji="1" lang="en-US" sz="1100" kern="1200"/>
            <a:t>Correct or Remove Errors: Modify inaccurate entries, fill missing values, or remove irrelevant or outdated data to maintain dataset integrity.</a:t>
          </a:r>
          <a:endParaRPr lang="ja-JP" sz="1100" kern="1200"/>
        </a:p>
        <a:p>
          <a:pPr marL="57150" lvl="1" indent="-57150" algn="l" defTabSz="488950">
            <a:lnSpc>
              <a:spcPct val="90000"/>
            </a:lnSpc>
            <a:spcBef>
              <a:spcPct val="0"/>
            </a:spcBef>
            <a:spcAft>
              <a:spcPct val="20000"/>
            </a:spcAft>
            <a:buChar char="•"/>
          </a:pPr>
          <a:r>
            <a:rPr kumimoji="1" lang="en-US" sz="1100" kern="1200"/>
            <a:t>Automate Cleansing Processes: Leverage tools and algorithms to automate repetitive data cleansing tasks and reduce manual errors.</a:t>
          </a:r>
          <a:endParaRPr lang="ja-JP" sz="1100" kern="1200"/>
        </a:p>
      </dsp:txBody>
      <dsp:txXfrm>
        <a:off x="0" y="2308929"/>
        <a:ext cx="10264775" cy="1217160"/>
      </dsp:txXfrm>
    </dsp:sp>
    <dsp:sp modelId="{6AB15BD1-8743-47CD-B40E-319109B3B1F2}">
      <dsp:nvSpPr>
        <dsp:cNvPr id="0" name=""/>
        <dsp:cNvSpPr/>
      </dsp:nvSpPr>
      <dsp:spPr>
        <a:xfrm>
          <a:off x="0" y="3526089"/>
          <a:ext cx="10264775"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Process Improvement for Data Nonconformity Prevention</a:t>
          </a:r>
          <a:endParaRPr lang="ja-JP" sz="1400" kern="1200" dirty="0"/>
        </a:p>
      </dsp:txBody>
      <dsp:txXfrm>
        <a:off x="20390" y="3546479"/>
        <a:ext cx="10223995" cy="376909"/>
      </dsp:txXfrm>
    </dsp:sp>
    <dsp:sp modelId="{0CBB6B09-A2A4-4F7F-9A94-A4005E386086}">
      <dsp:nvSpPr>
        <dsp:cNvPr id="0" name=""/>
        <dsp:cNvSpPr/>
      </dsp:nvSpPr>
      <dsp:spPr>
        <a:xfrm>
          <a:off x="0" y="3943779"/>
          <a:ext cx="10264775"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a:t>Establish Data Governance Policies: Define and enforce clear policies for data collection, management, and usage to prevent quality issues.</a:t>
          </a:r>
          <a:endParaRPr lang="ja-JP" sz="1100" kern="1200"/>
        </a:p>
        <a:p>
          <a:pPr marL="57150" lvl="1" indent="-57150" algn="l" defTabSz="488950">
            <a:lnSpc>
              <a:spcPct val="90000"/>
            </a:lnSpc>
            <a:spcBef>
              <a:spcPct val="0"/>
            </a:spcBef>
            <a:spcAft>
              <a:spcPct val="20000"/>
            </a:spcAft>
            <a:buChar char="•"/>
          </a:pPr>
          <a:r>
            <a:rPr kumimoji="1" lang="en-US" sz="1100" kern="1200" dirty="0"/>
            <a:t>Enhance Data Validation Mechanisms: Implement real-time validation checks during data entry or ingestion to identify nonconformities early.</a:t>
          </a:r>
          <a:endParaRPr lang="ja-JP" sz="1100" kern="1200" dirty="0"/>
        </a:p>
        <a:p>
          <a:pPr marL="57150" lvl="1" indent="-57150" algn="l" defTabSz="488950">
            <a:lnSpc>
              <a:spcPct val="90000"/>
            </a:lnSpc>
            <a:spcBef>
              <a:spcPct val="0"/>
            </a:spcBef>
            <a:spcAft>
              <a:spcPct val="20000"/>
            </a:spcAft>
            <a:buChar char="•"/>
          </a:pPr>
          <a:r>
            <a:rPr kumimoji="1" lang="en-US" sz="1100" kern="1200" dirty="0"/>
            <a:t>Train Stakeholders: Educate employees and data handlers about best practices for maintaining data quality and the importance of adhering to standards.</a:t>
          </a:r>
          <a:endParaRPr lang="ja-JP" sz="1100" kern="1200" dirty="0"/>
        </a:p>
        <a:p>
          <a:pPr marL="57150" lvl="1" indent="-57150" algn="l" defTabSz="488950">
            <a:lnSpc>
              <a:spcPct val="90000"/>
            </a:lnSpc>
            <a:spcBef>
              <a:spcPct val="0"/>
            </a:spcBef>
            <a:spcAft>
              <a:spcPct val="20000"/>
            </a:spcAft>
            <a:buChar char="•"/>
          </a:pPr>
          <a:r>
            <a:rPr kumimoji="1" lang="en-US" sz="1100" kern="1200" dirty="0"/>
            <a:t>Monitor and Audit Data Processes: Regularly assess data workflows to detect potential sources of nonconformity and ensure compliance with established policies.</a:t>
          </a:r>
          <a:endParaRPr lang="ja-JP" sz="1100" kern="1200" dirty="0"/>
        </a:p>
      </dsp:txBody>
      <dsp:txXfrm>
        <a:off x="0" y="3943779"/>
        <a:ext cx="10264775" cy="14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74050-069A-42D0-AA5E-F3770101C71A}">
      <dsp:nvSpPr>
        <dsp:cNvPr id="0" name=""/>
        <dsp:cNvSpPr/>
      </dsp:nvSpPr>
      <dsp:spPr>
        <a:xfrm>
          <a:off x="0" y="36277"/>
          <a:ext cx="3796111"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0" kern="1200" dirty="0"/>
            <a:t>Elements of Trustworthy AI</a:t>
          </a:r>
          <a:endParaRPr kumimoji="1" lang="ja-JP" altLang="en-US" sz="1300" b="0" u="none" kern="1200" dirty="0"/>
        </a:p>
      </dsp:txBody>
      <dsp:txXfrm>
        <a:off x="0" y="36277"/>
        <a:ext cx="3796111" cy="374400"/>
      </dsp:txXfrm>
    </dsp:sp>
    <dsp:sp modelId="{E2ECAEC4-8C28-494F-80EC-E782DE9FBD03}">
      <dsp:nvSpPr>
        <dsp:cNvPr id="0" name=""/>
        <dsp:cNvSpPr/>
      </dsp:nvSpPr>
      <dsp:spPr>
        <a:xfrm>
          <a:off x="0" y="365996"/>
          <a:ext cx="3796111" cy="2497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solidFill>
                <a:srgbClr val="FF0000"/>
              </a:solidFill>
            </a:rPr>
            <a:t>Accuracy and Reliability</a:t>
          </a:r>
        </a:p>
        <a:p>
          <a:pPr marL="114300" lvl="1" indent="-114300" algn="l" defTabSz="577850">
            <a:lnSpc>
              <a:spcPct val="90000"/>
            </a:lnSpc>
            <a:spcBef>
              <a:spcPct val="0"/>
            </a:spcBef>
            <a:spcAft>
              <a:spcPct val="15000"/>
            </a:spcAft>
            <a:buChar char="•"/>
          </a:pPr>
          <a:r>
            <a:rPr lang="en-US" sz="1300" b="0" kern="1200" dirty="0"/>
            <a:t>Ethics</a:t>
          </a:r>
        </a:p>
        <a:p>
          <a:pPr marL="114300" lvl="1" indent="-114300" algn="l" defTabSz="577850">
            <a:lnSpc>
              <a:spcPct val="90000"/>
            </a:lnSpc>
            <a:spcBef>
              <a:spcPct val="0"/>
            </a:spcBef>
            <a:spcAft>
              <a:spcPct val="15000"/>
            </a:spcAft>
            <a:buChar char="•"/>
          </a:pPr>
          <a:r>
            <a:rPr lang="en-US" sz="1300" b="0" kern="1200" dirty="0"/>
            <a:t>Transparency</a:t>
          </a:r>
        </a:p>
        <a:p>
          <a:pPr marL="114300" lvl="1" indent="-114300" algn="l" defTabSz="577850">
            <a:lnSpc>
              <a:spcPct val="90000"/>
            </a:lnSpc>
            <a:spcBef>
              <a:spcPct val="0"/>
            </a:spcBef>
            <a:spcAft>
              <a:spcPct val="15000"/>
            </a:spcAft>
            <a:buChar char="•"/>
          </a:pPr>
          <a:r>
            <a:rPr lang="en-US" sz="1300" b="0" kern="1200" dirty="0"/>
            <a:t>Accountability</a:t>
          </a:r>
        </a:p>
        <a:p>
          <a:pPr marL="114300" lvl="1" indent="-114300" algn="l" defTabSz="577850">
            <a:lnSpc>
              <a:spcPct val="90000"/>
            </a:lnSpc>
            <a:spcBef>
              <a:spcPct val="0"/>
            </a:spcBef>
            <a:spcAft>
              <a:spcPct val="15000"/>
            </a:spcAft>
            <a:buChar char="•"/>
          </a:pPr>
          <a:r>
            <a:rPr lang="en-US" sz="1300" b="0" kern="1200" dirty="0"/>
            <a:t>User-Centric Design</a:t>
          </a:r>
        </a:p>
        <a:p>
          <a:pPr marL="114300" lvl="1" indent="-114300" algn="l" defTabSz="577850">
            <a:lnSpc>
              <a:spcPct val="90000"/>
            </a:lnSpc>
            <a:spcBef>
              <a:spcPct val="0"/>
            </a:spcBef>
            <a:spcAft>
              <a:spcPct val="15000"/>
            </a:spcAft>
            <a:buChar char="•"/>
          </a:pPr>
          <a:r>
            <a:rPr lang="en-US" sz="1300" b="0" kern="1200" dirty="0"/>
            <a:t>Safety</a:t>
          </a:r>
        </a:p>
        <a:p>
          <a:pPr marL="114300" lvl="1" indent="-114300" algn="l" defTabSz="577850">
            <a:lnSpc>
              <a:spcPct val="90000"/>
            </a:lnSpc>
            <a:spcBef>
              <a:spcPct val="0"/>
            </a:spcBef>
            <a:spcAft>
              <a:spcPct val="15000"/>
            </a:spcAft>
            <a:buChar char="•"/>
          </a:pPr>
          <a:r>
            <a:rPr lang="en-US" sz="1300" b="0" kern="1200" dirty="0"/>
            <a:t>Continuous Improvement</a:t>
          </a:r>
        </a:p>
        <a:p>
          <a:pPr marL="114300" lvl="1" indent="-114300" algn="l" defTabSz="577850">
            <a:lnSpc>
              <a:spcPct val="90000"/>
            </a:lnSpc>
            <a:spcBef>
              <a:spcPct val="0"/>
            </a:spcBef>
            <a:spcAft>
              <a:spcPct val="15000"/>
            </a:spcAft>
            <a:buChar char="•"/>
          </a:pPr>
          <a:endParaRPr lang="en-US" sz="1300" b="0" kern="1200" dirty="0"/>
        </a:p>
      </dsp:txBody>
      <dsp:txXfrm>
        <a:off x="0" y="365996"/>
        <a:ext cx="3796111" cy="24979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059A0-25D9-476F-B526-0D9826CDDC36}">
      <dsp:nvSpPr>
        <dsp:cNvPr id="0" name=""/>
        <dsp:cNvSpPr/>
      </dsp:nvSpPr>
      <dsp:spPr>
        <a:xfrm>
          <a:off x="0" y="208026"/>
          <a:ext cx="11830856"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Architecture Management</a:t>
          </a:r>
          <a:endParaRPr lang="ja-JP" sz="1400" kern="1200" dirty="0"/>
        </a:p>
      </dsp:txBody>
      <dsp:txXfrm>
        <a:off x="20390" y="228416"/>
        <a:ext cx="11790076" cy="376909"/>
      </dsp:txXfrm>
    </dsp:sp>
    <dsp:sp modelId="{946CC4CC-0A6F-4E69-90AF-710B26F88AF5}">
      <dsp:nvSpPr>
        <dsp:cNvPr id="0" name=""/>
        <dsp:cNvSpPr/>
      </dsp:nvSpPr>
      <dsp:spPr>
        <a:xfrm>
          <a:off x="0" y="625716"/>
          <a:ext cx="11830856"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0"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Define data models, schemas, and standards to ensure consistency. Develop and manage metadata repositories to enhance data discoverability and traceability.</a:t>
          </a:r>
          <a:endParaRPr lang="ja-JP" sz="1100" kern="1200" dirty="0"/>
        </a:p>
        <a:p>
          <a:pPr marL="57150" lvl="1" indent="-57150" algn="l" defTabSz="488950">
            <a:lnSpc>
              <a:spcPct val="90000"/>
            </a:lnSpc>
            <a:spcBef>
              <a:spcPct val="0"/>
            </a:spcBef>
            <a:spcAft>
              <a:spcPct val="20000"/>
            </a:spcAft>
            <a:buChar char="•"/>
          </a:pPr>
          <a:r>
            <a:rPr kumimoji="1" lang="en-US" sz="1100" kern="1200" dirty="0"/>
            <a:t>Implement data lineage tracking to monitor the flow and transformation of data.</a:t>
          </a:r>
          <a:endParaRPr lang="ja-JP" sz="1100" kern="1200" dirty="0"/>
        </a:p>
        <a:p>
          <a:pPr marL="57150" lvl="1" indent="-57150" algn="l" defTabSz="488950">
            <a:lnSpc>
              <a:spcPct val="90000"/>
            </a:lnSpc>
            <a:spcBef>
              <a:spcPct val="0"/>
            </a:spcBef>
            <a:spcAft>
              <a:spcPct val="20000"/>
            </a:spcAft>
            <a:buChar char="•"/>
          </a:pPr>
          <a:r>
            <a:rPr kumimoji="1" lang="en-US" sz="1100" kern="1200" dirty="0"/>
            <a:t>Ensure scalability and flexibility to accommodate evolving AI demands. </a:t>
          </a:r>
          <a:endParaRPr lang="ja-JP" sz="1100" kern="1200" dirty="0"/>
        </a:p>
        <a:p>
          <a:pPr marL="57150" lvl="1" indent="-57150" algn="l" defTabSz="488950">
            <a:lnSpc>
              <a:spcPct val="90000"/>
            </a:lnSpc>
            <a:spcBef>
              <a:spcPct val="0"/>
            </a:spcBef>
            <a:spcAft>
              <a:spcPct val="20000"/>
            </a:spcAft>
            <a:buChar char="•"/>
          </a:pPr>
          <a:r>
            <a:rPr kumimoji="1" lang="en-US" sz="1100" kern="1200" dirty="0"/>
            <a:t>Align architecture with organizational goals and compliance requirements.</a:t>
          </a:r>
          <a:endParaRPr lang="ja-JP" sz="1100" kern="1200" dirty="0"/>
        </a:p>
      </dsp:txBody>
      <dsp:txXfrm>
        <a:off x="0" y="625716"/>
        <a:ext cx="11830856" cy="1014300"/>
      </dsp:txXfrm>
    </dsp:sp>
    <dsp:sp modelId="{F7B03713-9540-4712-8C44-FD3A84C11807}">
      <dsp:nvSpPr>
        <dsp:cNvPr id="0" name=""/>
        <dsp:cNvSpPr/>
      </dsp:nvSpPr>
      <dsp:spPr>
        <a:xfrm>
          <a:off x="0" y="1640016"/>
          <a:ext cx="11830856"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Transfer Management</a:t>
          </a:r>
          <a:endParaRPr lang="ja-JP" sz="1400" kern="1200" dirty="0"/>
        </a:p>
      </dsp:txBody>
      <dsp:txXfrm>
        <a:off x="20390" y="1660406"/>
        <a:ext cx="11790076" cy="376909"/>
      </dsp:txXfrm>
    </dsp:sp>
    <dsp:sp modelId="{DD4C948E-6273-4A39-AF54-8E30C6985C05}">
      <dsp:nvSpPr>
        <dsp:cNvPr id="0" name=""/>
        <dsp:cNvSpPr/>
      </dsp:nvSpPr>
      <dsp:spPr>
        <a:xfrm>
          <a:off x="0" y="2057706"/>
          <a:ext cx="11830856"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0"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Establish protocols for secure data transfer (e.g., encryption, VPNs).</a:t>
          </a:r>
          <a:endParaRPr lang="ja-JP" sz="1100" kern="1200" dirty="0"/>
        </a:p>
        <a:p>
          <a:pPr marL="57150" lvl="1" indent="-57150" algn="l" defTabSz="488950">
            <a:lnSpc>
              <a:spcPct val="90000"/>
            </a:lnSpc>
            <a:spcBef>
              <a:spcPct val="0"/>
            </a:spcBef>
            <a:spcAft>
              <a:spcPct val="20000"/>
            </a:spcAft>
            <a:buChar char="•"/>
          </a:pPr>
          <a:r>
            <a:rPr kumimoji="1" lang="en-US" sz="1100" kern="1200" dirty="0"/>
            <a:t>Monitor and optimize data flow to prevent bottlenecks and ensure real-time availability. Maintain logs and audits of data transfers for accountability and traceability.</a:t>
          </a:r>
          <a:endParaRPr lang="ja-JP" sz="1100" kern="1200" dirty="0"/>
        </a:p>
        <a:p>
          <a:pPr marL="57150" lvl="1" indent="-57150" algn="l" defTabSz="488950">
            <a:lnSpc>
              <a:spcPct val="90000"/>
            </a:lnSpc>
            <a:spcBef>
              <a:spcPct val="0"/>
            </a:spcBef>
            <a:spcAft>
              <a:spcPct val="20000"/>
            </a:spcAft>
            <a:buChar char="•"/>
          </a:pPr>
          <a:r>
            <a:rPr kumimoji="1" lang="en-US" sz="1100" kern="1200" dirty="0"/>
            <a:t>Define policies for cross-border data transfers to comply with legal regulations (e.g., GDPR, CCPA).</a:t>
          </a:r>
          <a:endParaRPr lang="ja-JP" sz="1100" kern="1200" dirty="0"/>
        </a:p>
        <a:p>
          <a:pPr marL="57150" lvl="1" indent="-57150" algn="l" defTabSz="488950">
            <a:lnSpc>
              <a:spcPct val="90000"/>
            </a:lnSpc>
            <a:spcBef>
              <a:spcPct val="0"/>
            </a:spcBef>
            <a:spcAft>
              <a:spcPct val="20000"/>
            </a:spcAft>
            <a:buChar char="•"/>
          </a:pPr>
          <a:r>
            <a:rPr kumimoji="1" lang="en-US" sz="1100" kern="1200" dirty="0"/>
            <a:t>Automate data transfer processes where applicable to reduce manual errors.</a:t>
          </a:r>
          <a:endParaRPr lang="ja-JP" sz="1100" kern="1200" dirty="0"/>
        </a:p>
      </dsp:txBody>
      <dsp:txXfrm>
        <a:off x="0" y="2057706"/>
        <a:ext cx="11830856" cy="1014300"/>
      </dsp:txXfrm>
    </dsp:sp>
    <dsp:sp modelId="{F02DA640-2D75-41F1-8FCC-3D7D6B818A0D}">
      <dsp:nvSpPr>
        <dsp:cNvPr id="0" name=""/>
        <dsp:cNvSpPr/>
      </dsp:nvSpPr>
      <dsp:spPr>
        <a:xfrm>
          <a:off x="0" y="3072007"/>
          <a:ext cx="11830856"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Operations Management</a:t>
          </a:r>
          <a:endParaRPr lang="ja-JP" sz="1400" kern="1200" dirty="0"/>
        </a:p>
      </dsp:txBody>
      <dsp:txXfrm>
        <a:off x="20390" y="3092397"/>
        <a:ext cx="11790076" cy="376909"/>
      </dsp:txXfrm>
    </dsp:sp>
    <dsp:sp modelId="{F07D1773-231A-4162-91FE-298AA39F3086}">
      <dsp:nvSpPr>
        <dsp:cNvPr id="0" name=""/>
        <dsp:cNvSpPr/>
      </dsp:nvSpPr>
      <dsp:spPr>
        <a:xfrm>
          <a:off x="0" y="3489696"/>
          <a:ext cx="11830856"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0"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Conduct regular data validation and cleansing to maintain accuracy.</a:t>
          </a:r>
          <a:endParaRPr lang="ja-JP" sz="1100" kern="1200" dirty="0"/>
        </a:p>
        <a:p>
          <a:pPr marL="57150" lvl="1" indent="-57150" algn="l" defTabSz="488950">
            <a:lnSpc>
              <a:spcPct val="90000"/>
            </a:lnSpc>
            <a:spcBef>
              <a:spcPct val="0"/>
            </a:spcBef>
            <a:spcAft>
              <a:spcPct val="20000"/>
            </a:spcAft>
            <a:buChar char="•"/>
          </a:pPr>
          <a:r>
            <a:rPr kumimoji="1" lang="en-US" sz="1100" kern="1200" dirty="0"/>
            <a:t>Manage data storage solutions to ensure accessibility and scalability.</a:t>
          </a:r>
          <a:r>
            <a:rPr kumimoji="1" lang="ja-JP" altLang="en-US" sz="1100" kern="1200" dirty="0"/>
            <a:t>　</a:t>
          </a:r>
          <a:endParaRPr lang="ja-JP" sz="1100" kern="1200" dirty="0"/>
        </a:p>
        <a:p>
          <a:pPr marL="57150" lvl="1" indent="-57150" algn="l" defTabSz="488950">
            <a:lnSpc>
              <a:spcPct val="90000"/>
            </a:lnSpc>
            <a:spcBef>
              <a:spcPct val="0"/>
            </a:spcBef>
            <a:spcAft>
              <a:spcPct val="20000"/>
            </a:spcAft>
            <a:buChar char="•"/>
          </a:pPr>
          <a:r>
            <a:rPr kumimoji="1" lang="en-US" sz="1100" kern="1200" dirty="0"/>
            <a:t>Establish workflows for data ingestion, processing, and integration. Monitor system performance and resolve issues related to data operations.</a:t>
          </a:r>
          <a:endParaRPr lang="ja-JP" sz="1100" kern="1200" dirty="0"/>
        </a:p>
        <a:p>
          <a:pPr marL="57150" lvl="1" indent="-57150" algn="l" defTabSz="488950">
            <a:lnSpc>
              <a:spcPct val="90000"/>
            </a:lnSpc>
            <a:spcBef>
              <a:spcPct val="0"/>
            </a:spcBef>
            <a:spcAft>
              <a:spcPct val="20000"/>
            </a:spcAft>
            <a:buChar char="•"/>
          </a:pPr>
          <a:r>
            <a:rPr kumimoji="1" lang="en-US" sz="1100" kern="1200" dirty="0"/>
            <a:t>Implement version control for datasets to track changes and ensure consistency.</a:t>
          </a:r>
          <a:endParaRPr lang="ja-JP" sz="1100" kern="1200" dirty="0"/>
        </a:p>
      </dsp:txBody>
      <dsp:txXfrm>
        <a:off x="0" y="3489696"/>
        <a:ext cx="11830856" cy="1014300"/>
      </dsp:txXfrm>
    </dsp:sp>
    <dsp:sp modelId="{6D9DB911-E814-4D26-B75A-23B0C875B318}">
      <dsp:nvSpPr>
        <dsp:cNvPr id="0" name=""/>
        <dsp:cNvSpPr/>
      </dsp:nvSpPr>
      <dsp:spPr>
        <a:xfrm>
          <a:off x="0" y="4503997"/>
          <a:ext cx="11830856"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Security Management</a:t>
          </a:r>
          <a:endParaRPr lang="ja-JP" sz="1400" kern="1200" dirty="0"/>
        </a:p>
      </dsp:txBody>
      <dsp:txXfrm>
        <a:off x="20390" y="4524387"/>
        <a:ext cx="11790076" cy="376909"/>
      </dsp:txXfrm>
    </dsp:sp>
    <dsp:sp modelId="{CF38482D-76BF-4971-AC32-3F9953159821}">
      <dsp:nvSpPr>
        <dsp:cNvPr id="0" name=""/>
        <dsp:cNvSpPr/>
      </dsp:nvSpPr>
      <dsp:spPr>
        <a:xfrm>
          <a:off x="0" y="4921686"/>
          <a:ext cx="11830856"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0"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Implement access controls, including role-based permissions and multifactor authentication.</a:t>
          </a:r>
          <a:endParaRPr lang="ja-JP" sz="1100" kern="1200" dirty="0"/>
        </a:p>
        <a:p>
          <a:pPr marL="57150" lvl="1" indent="-57150" algn="l" defTabSz="488950">
            <a:lnSpc>
              <a:spcPct val="90000"/>
            </a:lnSpc>
            <a:spcBef>
              <a:spcPct val="0"/>
            </a:spcBef>
            <a:spcAft>
              <a:spcPct val="20000"/>
            </a:spcAft>
            <a:buChar char="•"/>
          </a:pPr>
          <a:r>
            <a:rPr kumimoji="1" lang="en-US" sz="1100" kern="1200" dirty="0"/>
            <a:t>Conduct regular security audits and vulnerability assessments.</a:t>
          </a:r>
          <a:endParaRPr lang="ja-JP" sz="1100" kern="1200" dirty="0"/>
        </a:p>
        <a:p>
          <a:pPr marL="57150" lvl="1" indent="-57150" algn="l" defTabSz="488950">
            <a:lnSpc>
              <a:spcPct val="90000"/>
            </a:lnSpc>
            <a:spcBef>
              <a:spcPct val="0"/>
            </a:spcBef>
            <a:spcAft>
              <a:spcPct val="20000"/>
            </a:spcAft>
            <a:buChar char="•"/>
          </a:pPr>
          <a:r>
            <a:rPr kumimoji="1" lang="en-US" sz="1100" kern="1200" dirty="0"/>
            <a:t>Deploy encryption protocols for data at rest and in transit. Monitor for suspicious activities and respond to security incidents promptly.</a:t>
          </a:r>
          <a:endParaRPr lang="ja-JP" sz="1100" kern="1200" dirty="0"/>
        </a:p>
        <a:p>
          <a:pPr marL="57150" lvl="1" indent="-57150" algn="l" defTabSz="488950">
            <a:lnSpc>
              <a:spcPct val="90000"/>
            </a:lnSpc>
            <a:spcBef>
              <a:spcPct val="0"/>
            </a:spcBef>
            <a:spcAft>
              <a:spcPct val="20000"/>
            </a:spcAft>
            <a:buChar char="•"/>
          </a:pPr>
          <a:r>
            <a:rPr kumimoji="1" lang="en-US" sz="1100" kern="1200" dirty="0"/>
            <a:t>Ensure compliance with global and local data protection regulations.</a:t>
          </a:r>
          <a:endParaRPr lang="ja-JP" sz="1100" kern="1200" dirty="0"/>
        </a:p>
      </dsp:txBody>
      <dsp:txXfrm>
        <a:off x="0" y="4921686"/>
        <a:ext cx="11830856" cy="10143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7FADD-26C4-4AF7-9E14-4CA85ED6DFB6}">
      <dsp:nvSpPr>
        <dsp:cNvPr id="0" name=""/>
        <dsp:cNvSpPr/>
      </dsp:nvSpPr>
      <dsp:spPr>
        <a:xfrm>
          <a:off x="0" y="18290"/>
          <a:ext cx="10264775"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Data Quality Organization Management</a:t>
          </a:r>
          <a:endParaRPr lang="ja-JP" sz="1400" kern="1200" dirty="0"/>
        </a:p>
      </dsp:txBody>
      <dsp:txXfrm>
        <a:off x="20390" y="38680"/>
        <a:ext cx="10223995" cy="376909"/>
      </dsp:txXfrm>
    </dsp:sp>
    <dsp:sp modelId="{B2A6142C-9EBE-40C3-94A8-2746A4650652}">
      <dsp:nvSpPr>
        <dsp:cNvPr id="0" name=""/>
        <dsp:cNvSpPr/>
      </dsp:nvSpPr>
      <dsp:spPr>
        <a:xfrm>
          <a:off x="0" y="435980"/>
          <a:ext cx="10264775"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a:t>Establishing a dedicated Data Quality Governance team or council.</a:t>
          </a:r>
          <a:endParaRPr lang="ja-JP" sz="1100" kern="1200"/>
        </a:p>
        <a:p>
          <a:pPr marL="57150" lvl="1" indent="-57150" algn="l" defTabSz="488950">
            <a:lnSpc>
              <a:spcPct val="90000"/>
            </a:lnSpc>
            <a:spcBef>
              <a:spcPct val="0"/>
            </a:spcBef>
            <a:spcAft>
              <a:spcPct val="20000"/>
            </a:spcAft>
            <a:buChar char="•"/>
          </a:pPr>
          <a:r>
            <a:rPr kumimoji="1" lang="en-US" sz="1100" kern="1200"/>
            <a:t>Defining roles and responsibilities for data quality management (e.g., Data Stewards, Data Quality Analysts).</a:t>
          </a:r>
          <a:endParaRPr lang="ja-JP" sz="1100" kern="1200"/>
        </a:p>
        <a:p>
          <a:pPr marL="57150" lvl="1" indent="-57150" algn="l" defTabSz="488950">
            <a:lnSpc>
              <a:spcPct val="90000"/>
            </a:lnSpc>
            <a:spcBef>
              <a:spcPct val="0"/>
            </a:spcBef>
            <a:spcAft>
              <a:spcPct val="20000"/>
            </a:spcAft>
            <a:buChar char="•"/>
          </a:pPr>
          <a:r>
            <a:rPr kumimoji="1" lang="en-US" sz="1100" kern="1200"/>
            <a:t>Setting up clear reporting lines and accountability for data quality issues.</a:t>
          </a:r>
          <a:endParaRPr lang="ja-JP" sz="1100" kern="1200"/>
        </a:p>
        <a:p>
          <a:pPr marL="57150" lvl="1" indent="-57150" algn="l" defTabSz="488950">
            <a:lnSpc>
              <a:spcPct val="90000"/>
            </a:lnSpc>
            <a:spcBef>
              <a:spcPct val="0"/>
            </a:spcBef>
            <a:spcAft>
              <a:spcPct val="20000"/>
            </a:spcAft>
            <a:buChar char="•"/>
          </a:pPr>
          <a:r>
            <a:rPr kumimoji="1" lang="en-US" sz="1100" kern="1200" dirty="0"/>
            <a:t>Creating cross-functional collaboration frameworks to involve stakeholders from various departments.</a:t>
          </a:r>
          <a:endParaRPr lang="ja-JP" sz="1100" kern="1200" dirty="0"/>
        </a:p>
        <a:p>
          <a:pPr marL="57150" lvl="1" indent="-57150" algn="l" defTabSz="488950">
            <a:lnSpc>
              <a:spcPct val="90000"/>
            </a:lnSpc>
            <a:spcBef>
              <a:spcPct val="0"/>
            </a:spcBef>
            <a:spcAft>
              <a:spcPct val="20000"/>
            </a:spcAft>
            <a:buChar char="•"/>
          </a:pPr>
          <a:r>
            <a:rPr kumimoji="1" lang="en-US" sz="1100" kern="1200"/>
            <a:t>Regularly reviewing and updating organizational structures to adapt to evolving data and AI needs.</a:t>
          </a:r>
          <a:endParaRPr lang="ja-JP" sz="1100" kern="1200"/>
        </a:p>
      </dsp:txBody>
      <dsp:txXfrm>
        <a:off x="0" y="435980"/>
        <a:ext cx="10264775" cy="1275120"/>
      </dsp:txXfrm>
    </dsp:sp>
    <dsp:sp modelId="{7D3CBBF9-944C-40D2-8F3F-C9E237AF2FC3}">
      <dsp:nvSpPr>
        <dsp:cNvPr id="0" name=""/>
        <dsp:cNvSpPr/>
      </dsp:nvSpPr>
      <dsp:spPr>
        <a:xfrm>
          <a:off x="0" y="1711100"/>
          <a:ext cx="10264775"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Human Resource Management</a:t>
          </a:r>
          <a:endParaRPr lang="ja-JP" sz="1400" kern="1200" dirty="0"/>
        </a:p>
      </dsp:txBody>
      <dsp:txXfrm>
        <a:off x="20390" y="1731490"/>
        <a:ext cx="10223995" cy="376909"/>
      </dsp:txXfrm>
    </dsp:sp>
    <dsp:sp modelId="{A32346BF-5268-4130-9DAA-491532D7D778}">
      <dsp:nvSpPr>
        <dsp:cNvPr id="0" name=""/>
        <dsp:cNvSpPr/>
      </dsp:nvSpPr>
      <dsp:spPr>
        <a:xfrm>
          <a:off x="0" y="2128790"/>
          <a:ext cx="10264775"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07"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Recruiting data quality professionals with expertise in data governance, data architecture, and AI integration.</a:t>
          </a:r>
          <a:endParaRPr lang="ja-JP" sz="1100" kern="1200" dirty="0"/>
        </a:p>
        <a:p>
          <a:pPr marL="57150" lvl="1" indent="-57150" algn="l" defTabSz="488950">
            <a:lnSpc>
              <a:spcPct val="90000"/>
            </a:lnSpc>
            <a:spcBef>
              <a:spcPct val="0"/>
            </a:spcBef>
            <a:spcAft>
              <a:spcPct val="20000"/>
            </a:spcAft>
            <a:buChar char="•"/>
          </a:pPr>
          <a:r>
            <a:rPr kumimoji="1" lang="en-US" sz="1100" kern="1200"/>
            <a:t>Providing training programs to enhance employees’ skills in data quality assessment, cleansing, and validation.</a:t>
          </a:r>
          <a:endParaRPr lang="ja-JP" sz="1100" kern="1200"/>
        </a:p>
        <a:p>
          <a:pPr marL="57150" lvl="1" indent="-57150" algn="l" defTabSz="488950">
            <a:lnSpc>
              <a:spcPct val="90000"/>
            </a:lnSpc>
            <a:spcBef>
              <a:spcPct val="0"/>
            </a:spcBef>
            <a:spcAft>
              <a:spcPct val="20000"/>
            </a:spcAft>
            <a:buChar char="•"/>
          </a:pPr>
          <a:r>
            <a:rPr kumimoji="1" lang="en-US" sz="1100" kern="1200" dirty="0"/>
            <a:t>Defining career paths and development plans for data governance professionals to improve retention.</a:t>
          </a:r>
          <a:endParaRPr lang="ja-JP" sz="1100" kern="1200" dirty="0"/>
        </a:p>
        <a:p>
          <a:pPr marL="57150" lvl="1" indent="-57150" algn="l" defTabSz="488950">
            <a:lnSpc>
              <a:spcPct val="90000"/>
            </a:lnSpc>
            <a:spcBef>
              <a:spcPct val="0"/>
            </a:spcBef>
            <a:spcAft>
              <a:spcPct val="20000"/>
            </a:spcAft>
            <a:buChar char="•"/>
          </a:pPr>
          <a:r>
            <a:rPr kumimoji="1" lang="en-US" sz="1100" kern="1200"/>
            <a:t>Ensuring adequate staffing levels for ongoing data quality monitoring and improvement tasks.</a:t>
          </a:r>
          <a:endParaRPr lang="ja-JP" sz="1100" kern="1200"/>
        </a:p>
        <a:p>
          <a:pPr marL="57150" lvl="1" indent="-57150" algn="l" defTabSz="488950">
            <a:lnSpc>
              <a:spcPct val="90000"/>
            </a:lnSpc>
            <a:spcBef>
              <a:spcPct val="0"/>
            </a:spcBef>
            <a:spcAft>
              <a:spcPct val="20000"/>
            </a:spcAft>
            <a:buChar char="•"/>
          </a:pPr>
          <a:r>
            <a:rPr kumimoji="1" lang="en-US" sz="1100" kern="1200" dirty="0"/>
            <a:t>Promoting a culture of data quality awareness and accountability across the organization.</a:t>
          </a:r>
          <a:endParaRPr lang="ja-JP" sz="1100" kern="1200" dirty="0"/>
        </a:p>
      </dsp:txBody>
      <dsp:txXfrm>
        <a:off x="0" y="2128790"/>
        <a:ext cx="10264775" cy="12751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D371E-BFE7-492A-A93A-ACC4CF6A815A}">
      <dsp:nvSpPr>
        <dsp:cNvPr id="0" name=""/>
        <dsp:cNvSpPr/>
      </dsp:nvSpPr>
      <dsp:spPr>
        <a:xfrm>
          <a:off x="2574263" y="83900"/>
          <a:ext cx="1354196" cy="13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Knowledge</a:t>
          </a:r>
          <a:endParaRPr kumimoji="1" lang="ja-JP" altLang="en-US" sz="1900" kern="1200" dirty="0"/>
        </a:p>
      </dsp:txBody>
      <dsp:txXfrm>
        <a:off x="2574263" y="83900"/>
        <a:ext cx="1354196" cy="1354196"/>
      </dsp:txXfrm>
    </dsp:sp>
    <dsp:sp modelId="{C4F9CCD2-2FF1-40E8-9B18-6FECD11D96DA}">
      <dsp:nvSpPr>
        <dsp:cNvPr id="0" name=""/>
        <dsp:cNvSpPr/>
      </dsp:nvSpPr>
      <dsp:spPr>
        <a:xfrm>
          <a:off x="188205" y="-1546"/>
          <a:ext cx="3825701" cy="3825701"/>
        </a:xfrm>
        <a:prstGeom prst="circularArrow">
          <a:avLst>
            <a:gd name="adj1" fmla="val 6902"/>
            <a:gd name="adj2" fmla="val 465385"/>
            <a:gd name="adj3" fmla="val 549275"/>
            <a:gd name="adj4" fmla="val 20585339"/>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1405B-5AD0-4F41-980C-41390F4029B5}">
      <dsp:nvSpPr>
        <dsp:cNvPr id="0" name=""/>
        <dsp:cNvSpPr/>
      </dsp:nvSpPr>
      <dsp:spPr>
        <a:xfrm>
          <a:off x="2574263" y="2384510"/>
          <a:ext cx="1354196" cy="13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Experience</a:t>
          </a:r>
          <a:endParaRPr kumimoji="1" lang="ja-JP" altLang="en-US" sz="1900" kern="1200" dirty="0"/>
        </a:p>
      </dsp:txBody>
      <dsp:txXfrm>
        <a:off x="2574263" y="2384510"/>
        <a:ext cx="1354196" cy="1354196"/>
      </dsp:txXfrm>
    </dsp:sp>
    <dsp:sp modelId="{1CCE8889-A249-4013-85F2-24DE694FA02B}">
      <dsp:nvSpPr>
        <dsp:cNvPr id="0" name=""/>
        <dsp:cNvSpPr/>
      </dsp:nvSpPr>
      <dsp:spPr>
        <a:xfrm>
          <a:off x="188205" y="-1546"/>
          <a:ext cx="3825701" cy="3825701"/>
        </a:xfrm>
        <a:prstGeom prst="circularArrow">
          <a:avLst>
            <a:gd name="adj1" fmla="val 6902"/>
            <a:gd name="adj2" fmla="val 465385"/>
            <a:gd name="adj3" fmla="val 5949275"/>
            <a:gd name="adj4" fmla="val 4385339"/>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CD1BB-1B90-43AF-92B5-17C6DB497AAA}">
      <dsp:nvSpPr>
        <dsp:cNvPr id="0" name=""/>
        <dsp:cNvSpPr/>
      </dsp:nvSpPr>
      <dsp:spPr>
        <a:xfrm>
          <a:off x="273653" y="2384510"/>
          <a:ext cx="1354196" cy="13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Inspiring</a:t>
          </a:r>
          <a:endParaRPr kumimoji="1" lang="ja-JP" altLang="en-US" sz="1900" kern="1200" dirty="0"/>
        </a:p>
      </dsp:txBody>
      <dsp:txXfrm>
        <a:off x="273653" y="2384510"/>
        <a:ext cx="1354196" cy="1354196"/>
      </dsp:txXfrm>
    </dsp:sp>
    <dsp:sp modelId="{D0004D50-D9B4-4ADD-BA1D-88E7114E2D27}">
      <dsp:nvSpPr>
        <dsp:cNvPr id="0" name=""/>
        <dsp:cNvSpPr/>
      </dsp:nvSpPr>
      <dsp:spPr>
        <a:xfrm>
          <a:off x="188205" y="-1546"/>
          <a:ext cx="3825701" cy="3825701"/>
        </a:xfrm>
        <a:prstGeom prst="circularArrow">
          <a:avLst>
            <a:gd name="adj1" fmla="val 6902"/>
            <a:gd name="adj2" fmla="val 465385"/>
            <a:gd name="adj3" fmla="val 11349275"/>
            <a:gd name="adj4" fmla="val 9785339"/>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B8C15-22B1-4AAD-83FC-1BD9F2B04A23}">
      <dsp:nvSpPr>
        <dsp:cNvPr id="0" name=""/>
        <dsp:cNvSpPr/>
      </dsp:nvSpPr>
      <dsp:spPr>
        <a:xfrm>
          <a:off x="273653" y="83900"/>
          <a:ext cx="1354196" cy="13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kern="1200" dirty="0"/>
            <a:t>Action</a:t>
          </a:r>
          <a:endParaRPr kumimoji="1" lang="ja-JP" altLang="en-US" sz="1900" kern="1200" dirty="0"/>
        </a:p>
      </dsp:txBody>
      <dsp:txXfrm>
        <a:off x="273653" y="83900"/>
        <a:ext cx="1354196" cy="1354196"/>
      </dsp:txXfrm>
    </dsp:sp>
    <dsp:sp modelId="{3E24FBF3-ED17-4A12-ADF5-AF69DD64D405}">
      <dsp:nvSpPr>
        <dsp:cNvPr id="0" name=""/>
        <dsp:cNvSpPr/>
      </dsp:nvSpPr>
      <dsp:spPr>
        <a:xfrm>
          <a:off x="188205" y="-1546"/>
          <a:ext cx="3825701" cy="3825701"/>
        </a:xfrm>
        <a:prstGeom prst="circularArrow">
          <a:avLst>
            <a:gd name="adj1" fmla="val 6902"/>
            <a:gd name="adj2" fmla="val 465385"/>
            <a:gd name="adj3" fmla="val 16749275"/>
            <a:gd name="adj4" fmla="val 15185339"/>
            <a:gd name="adj5" fmla="val 805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26C5C-A062-42B7-8079-AD974FF35E0A}">
      <dsp:nvSpPr>
        <dsp:cNvPr id="0" name=""/>
        <dsp:cNvSpPr/>
      </dsp:nvSpPr>
      <dsp:spPr>
        <a:xfrm>
          <a:off x="0" y="118338"/>
          <a:ext cx="555092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Inherent data quality characteristics</a:t>
          </a:r>
          <a:endParaRPr lang="ja-JP" sz="1400" kern="1200" dirty="0"/>
        </a:p>
      </dsp:txBody>
      <dsp:txXfrm>
        <a:off x="20390" y="138728"/>
        <a:ext cx="5510149" cy="376909"/>
      </dsp:txXfrm>
    </dsp:sp>
    <dsp:sp modelId="{F5BB8A4C-C96F-4ABC-8063-12DE8F23821B}">
      <dsp:nvSpPr>
        <dsp:cNvPr id="0" name=""/>
        <dsp:cNvSpPr/>
      </dsp:nvSpPr>
      <dsp:spPr>
        <a:xfrm>
          <a:off x="0" y="536028"/>
          <a:ext cx="5550929"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242"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Accuracy</a:t>
          </a:r>
          <a:endParaRPr lang="ja-JP" sz="1100" kern="1200" dirty="0"/>
        </a:p>
        <a:p>
          <a:pPr marL="57150" lvl="1" indent="-57150" algn="l" defTabSz="488950">
            <a:lnSpc>
              <a:spcPct val="90000"/>
            </a:lnSpc>
            <a:spcBef>
              <a:spcPct val="0"/>
            </a:spcBef>
            <a:spcAft>
              <a:spcPct val="20000"/>
            </a:spcAft>
            <a:buChar char="•"/>
          </a:pPr>
          <a:r>
            <a:rPr kumimoji="1" lang="en-US" sz="1100" kern="1200" dirty="0"/>
            <a:t>Completeness</a:t>
          </a:r>
          <a:endParaRPr lang="ja-JP" sz="1100" kern="1200" dirty="0"/>
        </a:p>
        <a:p>
          <a:pPr marL="57150" lvl="1" indent="-57150" algn="l" defTabSz="488950">
            <a:lnSpc>
              <a:spcPct val="90000"/>
            </a:lnSpc>
            <a:spcBef>
              <a:spcPct val="0"/>
            </a:spcBef>
            <a:spcAft>
              <a:spcPct val="20000"/>
            </a:spcAft>
            <a:buChar char="•"/>
          </a:pPr>
          <a:r>
            <a:rPr kumimoji="1" lang="en-US" sz="1100" kern="1200" dirty="0"/>
            <a:t>Consistency</a:t>
          </a:r>
          <a:endParaRPr lang="ja-JP" sz="1100" kern="1200" dirty="0"/>
        </a:p>
        <a:p>
          <a:pPr marL="57150" lvl="1" indent="-57150" algn="l" defTabSz="488950">
            <a:lnSpc>
              <a:spcPct val="90000"/>
            </a:lnSpc>
            <a:spcBef>
              <a:spcPct val="0"/>
            </a:spcBef>
            <a:spcAft>
              <a:spcPct val="20000"/>
            </a:spcAft>
            <a:buChar char="•"/>
          </a:pPr>
          <a:r>
            <a:rPr kumimoji="1" lang="en-US" sz="1100" kern="1200" dirty="0"/>
            <a:t>Credibility</a:t>
          </a:r>
          <a:endParaRPr lang="ja-JP" sz="1100" kern="1200" dirty="0"/>
        </a:p>
        <a:p>
          <a:pPr marL="57150" lvl="1" indent="-57150" algn="l" defTabSz="488950">
            <a:lnSpc>
              <a:spcPct val="90000"/>
            </a:lnSpc>
            <a:spcBef>
              <a:spcPct val="0"/>
            </a:spcBef>
            <a:spcAft>
              <a:spcPct val="20000"/>
            </a:spcAft>
            <a:buChar char="•"/>
          </a:pPr>
          <a:r>
            <a:rPr kumimoji="1" lang="en-US" sz="1100" kern="1200" dirty="0"/>
            <a:t>Currentness</a:t>
          </a:r>
          <a:endParaRPr lang="ja-JP" sz="1100" kern="1200" dirty="0"/>
        </a:p>
      </dsp:txBody>
      <dsp:txXfrm>
        <a:off x="0" y="536028"/>
        <a:ext cx="5550929" cy="1275120"/>
      </dsp:txXfrm>
    </dsp:sp>
    <dsp:sp modelId="{30A0E7D6-FF0A-4010-82B6-9EAC5E19C94D}">
      <dsp:nvSpPr>
        <dsp:cNvPr id="0" name=""/>
        <dsp:cNvSpPr/>
      </dsp:nvSpPr>
      <dsp:spPr>
        <a:xfrm>
          <a:off x="0" y="1811148"/>
          <a:ext cx="555092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Inherent and system-dependent data quality characteristics</a:t>
          </a:r>
          <a:endParaRPr lang="ja-JP" sz="1400" kern="1200" dirty="0"/>
        </a:p>
      </dsp:txBody>
      <dsp:txXfrm>
        <a:off x="20390" y="1831538"/>
        <a:ext cx="5510149" cy="376909"/>
      </dsp:txXfrm>
    </dsp:sp>
    <dsp:sp modelId="{FB620D27-4D62-403C-8641-57E2D41DE36A}">
      <dsp:nvSpPr>
        <dsp:cNvPr id="0" name=""/>
        <dsp:cNvSpPr/>
      </dsp:nvSpPr>
      <dsp:spPr>
        <a:xfrm>
          <a:off x="0" y="2228838"/>
          <a:ext cx="5550929"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242"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Accessibility</a:t>
          </a:r>
          <a:endParaRPr lang="ja-JP" sz="1100" kern="1200" dirty="0"/>
        </a:p>
        <a:p>
          <a:pPr marL="57150" lvl="1" indent="-57150" algn="l" defTabSz="488950">
            <a:lnSpc>
              <a:spcPct val="90000"/>
            </a:lnSpc>
            <a:spcBef>
              <a:spcPct val="0"/>
            </a:spcBef>
            <a:spcAft>
              <a:spcPct val="20000"/>
            </a:spcAft>
            <a:buChar char="•"/>
          </a:pPr>
          <a:r>
            <a:rPr kumimoji="1" lang="en-US" sz="1100" kern="1200" dirty="0"/>
            <a:t>Compliance</a:t>
          </a:r>
          <a:endParaRPr lang="ja-JP" sz="1100" kern="1200" dirty="0"/>
        </a:p>
        <a:p>
          <a:pPr marL="57150" lvl="1" indent="-57150" algn="l" defTabSz="488950">
            <a:lnSpc>
              <a:spcPct val="90000"/>
            </a:lnSpc>
            <a:spcBef>
              <a:spcPct val="0"/>
            </a:spcBef>
            <a:spcAft>
              <a:spcPct val="20000"/>
            </a:spcAft>
            <a:buChar char="•"/>
          </a:pPr>
          <a:r>
            <a:rPr lang="en-US" altLang="ja-JP" sz="1100" kern="1200" dirty="0"/>
            <a:t>Confidentiality</a:t>
          </a:r>
          <a:endParaRPr lang="ja-JP" sz="1100" kern="1200" dirty="0"/>
        </a:p>
        <a:p>
          <a:pPr marL="57150" lvl="1" indent="-57150" algn="l" defTabSz="488950">
            <a:lnSpc>
              <a:spcPct val="90000"/>
            </a:lnSpc>
            <a:spcBef>
              <a:spcPct val="0"/>
            </a:spcBef>
            <a:spcAft>
              <a:spcPct val="20000"/>
            </a:spcAft>
            <a:buChar char="•"/>
          </a:pPr>
          <a:r>
            <a:rPr kumimoji="1" lang="en-US" sz="1100" kern="1200" dirty="0"/>
            <a:t>Efficiency</a:t>
          </a:r>
          <a:endParaRPr lang="ja-JP" sz="1100" kern="1200" dirty="0"/>
        </a:p>
        <a:p>
          <a:pPr marL="57150" lvl="1" indent="-57150" algn="l" defTabSz="488950">
            <a:lnSpc>
              <a:spcPct val="90000"/>
            </a:lnSpc>
            <a:spcBef>
              <a:spcPct val="0"/>
            </a:spcBef>
            <a:spcAft>
              <a:spcPct val="20000"/>
            </a:spcAft>
            <a:buChar char="•"/>
          </a:pPr>
          <a:r>
            <a:rPr kumimoji="1" lang="en-US" sz="1100" kern="1200" dirty="0"/>
            <a:t>Precision</a:t>
          </a:r>
          <a:endParaRPr lang="ja-JP" sz="1100" kern="1200" dirty="0"/>
        </a:p>
        <a:p>
          <a:pPr marL="57150" lvl="1" indent="-57150" algn="l" defTabSz="488950">
            <a:lnSpc>
              <a:spcPct val="90000"/>
            </a:lnSpc>
            <a:spcBef>
              <a:spcPct val="0"/>
            </a:spcBef>
            <a:spcAft>
              <a:spcPct val="20000"/>
            </a:spcAft>
            <a:buChar char="•"/>
          </a:pPr>
          <a:r>
            <a:rPr kumimoji="1" lang="en-US" sz="1100" kern="1200" dirty="0"/>
            <a:t>Traceability</a:t>
          </a:r>
          <a:endParaRPr lang="ja-JP" sz="1100" kern="1200" dirty="0"/>
        </a:p>
        <a:p>
          <a:pPr marL="57150" lvl="1" indent="-57150" algn="l" defTabSz="488950">
            <a:lnSpc>
              <a:spcPct val="90000"/>
            </a:lnSpc>
            <a:spcBef>
              <a:spcPct val="0"/>
            </a:spcBef>
            <a:spcAft>
              <a:spcPct val="20000"/>
            </a:spcAft>
            <a:buChar char="•"/>
          </a:pPr>
          <a:r>
            <a:rPr kumimoji="1" lang="en-US" sz="1100" kern="1200" dirty="0"/>
            <a:t>Understandability</a:t>
          </a:r>
          <a:endParaRPr lang="ja-JP" sz="1100" kern="1200" dirty="0"/>
        </a:p>
      </dsp:txBody>
      <dsp:txXfrm>
        <a:off x="0" y="2228838"/>
        <a:ext cx="5550929" cy="1796760"/>
      </dsp:txXfrm>
    </dsp:sp>
    <dsp:sp modelId="{2F6431A5-3226-474B-8EFE-8DCD95C46D59}">
      <dsp:nvSpPr>
        <dsp:cNvPr id="0" name=""/>
        <dsp:cNvSpPr/>
      </dsp:nvSpPr>
      <dsp:spPr>
        <a:xfrm>
          <a:off x="0" y="4025598"/>
          <a:ext cx="5550929"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System-dependent data quality</a:t>
          </a:r>
          <a:endParaRPr lang="ja-JP" sz="1400" kern="1200" dirty="0"/>
        </a:p>
      </dsp:txBody>
      <dsp:txXfrm>
        <a:off x="20390" y="4045988"/>
        <a:ext cx="5510149" cy="376909"/>
      </dsp:txXfrm>
    </dsp:sp>
    <dsp:sp modelId="{5BB3479C-FC6B-4320-B057-C6EA5632E37B}">
      <dsp:nvSpPr>
        <dsp:cNvPr id="0" name=""/>
        <dsp:cNvSpPr/>
      </dsp:nvSpPr>
      <dsp:spPr>
        <a:xfrm>
          <a:off x="0" y="4443288"/>
          <a:ext cx="5550929"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242"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Availability</a:t>
          </a:r>
          <a:endParaRPr lang="ja-JP" sz="1100" kern="1200" dirty="0"/>
        </a:p>
        <a:p>
          <a:pPr marL="57150" lvl="1" indent="-57150" algn="l" defTabSz="488950">
            <a:lnSpc>
              <a:spcPct val="90000"/>
            </a:lnSpc>
            <a:spcBef>
              <a:spcPct val="0"/>
            </a:spcBef>
            <a:spcAft>
              <a:spcPct val="20000"/>
            </a:spcAft>
            <a:buChar char="•"/>
          </a:pPr>
          <a:r>
            <a:rPr kumimoji="1" lang="en-US" sz="1100" kern="1200" dirty="0"/>
            <a:t>Portability</a:t>
          </a:r>
          <a:endParaRPr lang="ja-JP" sz="1100" kern="1200" dirty="0"/>
        </a:p>
        <a:p>
          <a:pPr marL="57150" lvl="1" indent="-57150" algn="l" defTabSz="488950">
            <a:lnSpc>
              <a:spcPct val="90000"/>
            </a:lnSpc>
            <a:spcBef>
              <a:spcPct val="0"/>
            </a:spcBef>
            <a:spcAft>
              <a:spcPct val="20000"/>
            </a:spcAft>
            <a:buChar char="•"/>
          </a:pPr>
          <a:r>
            <a:rPr kumimoji="1" lang="en-US" sz="1100" kern="1200" dirty="0"/>
            <a:t>Recoverability</a:t>
          </a:r>
          <a:endParaRPr lang="ja-JP" sz="1100" kern="1200" dirty="0"/>
        </a:p>
      </dsp:txBody>
      <dsp:txXfrm>
        <a:off x="0" y="4443288"/>
        <a:ext cx="5550929" cy="7679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A05E9-4E32-48D6-89FD-7345BEB7C68E}">
      <dsp:nvSpPr>
        <dsp:cNvPr id="0" name=""/>
        <dsp:cNvSpPr/>
      </dsp:nvSpPr>
      <dsp:spPr>
        <a:xfrm>
          <a:off x="0" y="136248"/>
          <a:ext cx="4811713"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Additional data quality characteristics for AI/ML</a:t>
          </a:r>
          <a:endParaRPr lang="ja-JP" sz="1400" kern="1200" dirty="0"/>
        </a:p>
      </dsp:txBody>
      <dsp:txXfrm>
        <a:off x="20390" y="156638"/>
        <a:ext cx="4770933" cy="376909"/>
      </dsp:txXfrm>
    </dsp:sp>
    <dsp:sp modelId="{0ECDB02E-7370-4BFF-84AD-F5F71A19EA73}">
      <dsp:nvSpPr>
        <dsp:cNvPr id="0" name=""/>
        <dsp:cNvSpPr/>
      </dsp:nvSpPr>
      <dsp:spPr>
        <a:xfrm>
          <a:off x="0" y="553938"/>
          <a:ext cx="4811713"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72" tIns="17780" rIns="99568" bIns="17780" numCol="1" spcCol="1270" anchor="t" anchorCtr="0">
          <a:noAutofit/>
        </a:bodyPr>
        <a:lstStyle/>
        <a:p>
          <a:pPr marL="57150" lvl="1" indent="-57150" algn="l" defTabSz="488950">
            <a:lnSpc>
              <a:spcPct val="90000"/>
            </a:lnSpc>
            <a:spcBef>
              <a:spcPct val="0"/>
            </a:spcBef>
            <a:spcAft>
              <a:spcPct val="20000"/>
            </a:spcAft>
            <a:buChar char="•"/>
          </a:pPr>
          <a:r>
            <a:rPr kumimoji="1" lang="en-US" sz="1100" kern="1200" dirty="0"/>
            <a:t>Auditability</a:t>
          </a:r>
          <a:endParaRPr lang="ja-JP" sz="1100" kern="1200" dirty="0"/>
        </a:p>
        <a:p>
          <a:pPr marL="57150" lvl="1" indent="-57150" algn="l" defTabSz="488950">
            <a:lnSpc>
              <a:spcPct val="90000"/>
            </a:lnSpc>
            <a:spcBef>
              <a:spcPct val="0"/>
            </a:spcBef>
            <a:spcAft>
              <a:spcPct val="20000"/>
            </a:spcAft>
            <a:buChar char="•"/>
          </a:pPr>
          <a:r>
            <a:rPr kumimoji="1" lang="en-US" sz="1100" kern="1200" dirty="0"/>
            <a:t>Balance</a:t>
          </a:r>
          <a:endParaRPr lang="ja-JP" sz="1100" kern="1200" dirty="0"/>
        </a:p>
        <a:p>
          <a:pPr marL="57150" lvl="1" indent="-57150" algn="l" defTabSz="488950">
            <a:lnSpc>
              <a:spcPct val="90000"/>
            </a:lnSpc>
            <a:spcBef>
              <a:spcPct val="0"/>
            </a:spcBef>
            <a:spcAft>
              <a:spcPct val="20000"/>
            </a:spcAft>
            <a:buChar char="•"/>
          </a:pPr>
          <a:r>
            <a:rPr kumimoji="1" lang="en-US" sz="1100" kern="1200" dirty="0"/>
            <a:t>Diversity</a:t>
          </a:r>
          <a:endParaRPr lang="ja-JP" sz="1100" kern="1200" dirty="0"/>
        </a:p>
        <a:p>
          <a:pPr marL="57150" lvl="1" indent="-57150" algn="l" defTabSz="488950">
            <a:lnSpc>
              <a:spcPct val="90000"/>
            </a:lnSpc>
            <a:spcBef>
              <a:spcPct val="0"/>
            </a:spcBef>
            <a:spcAft>
              <a:spcPct val="20000"/>
            </a:spcAft>
            <a:buChar char="•"/>
          </a:pPr>
          <a:r>
            <a:rPr kumimoji="1" lang="en-US" sz="1100" kern="1200" dirty="0"/>
            <a:t>Effectiveness</a:t>
          </a:r>
          <a:endParaRPr lang="ja-JP" sz="1100" kern="1200" dirty="0"/>
        </a:p>
        <a:p>
          <a:pPr marL="57150" lvl="1" indent="-57150" algn="l" defTabSz="488950">
            <a:lnSpc>
              <a:spcPct val="90000"/>
            </a:lnSpc>
            <a:spcBef>
              <a:spcPct val="0"/>
            </a:spcBef>
            <a:spcAft>
              <a:spcPct val="20000"/>
            </a:spcAft>
            <a:buChar char="•"/>
          </a:pPr>
          <a:r>
            <a:rPr kumimoji="1" lang="en-US" sz="1100" kern="1200" dirty="0"/>
            <a:t>Identifiability</a:t>
          </a:r>
          <a:endParaRPr lang="ja-JP" sz="1100" kern="1200" dirty="0"/>
        </a:p>
        <a:p>
          <a:pPr marL="57150" lvl="1" indent="-57150" algn="l" defTabSz="488950">
            <a:lnSpc>
              <a:spcPct val="90000"/>
            </a:lnSpc>
            <a:spcBef>
              <a:spcPct val="0"/>
            </a:spcBef>
            <a:spcAft>
              <a:spcPct val="20000"/>
            </a:spcAft>
            <a:buChar char="•"/>
          </a:pPr>
          <a:r>
            <a:rPr kumimoji="1" lang="en-US" sz="1100" kern="1200" dirty="0"/>
            <a:t>Relevance</a:t>
          </a:r>
          <a:endParaRPr lang="ja-JP" sz="1100" kern="1200" dirty="0"/>
        </a:p>
        <a:p>
          <a:pPr marL="57150" lvl="1" indent="-57150" algn="l" defTabSz="488950">
            <a:lnSpc>
              <a:spcPct val="90000"/>
            </a:lnSpc>
            <a:spcBef>
              <a:spcPct val="0"/>
            </a:spcBef>
            <a:spcAft>
              <a:spcPct val="20000"/>
            </a:spcAft>
            <a:buChar char="•"/>
          </a:pPr>
          <a:r>
            <a:rPr kumimoji="1" lang="en-US" sz="1100" kern="1200" dirty="0"/>
            <a:t>Representativeness</a:t>
          </a:r>
          <a:endParaRPr lang="ja-JP" sz="1100" kern="1200" dirty="0"/>
        </a:p>
        <a:p>
          <a:pPr marL="57150" lvl="1" indent="-57150" algn="l" defTabSz="488950">
            <a:lnSpc>
              <a:spcPct val="90000"/>
            </a:lnSpc>
            <a:spcBef>
              <a:spcPct val="0"/>
            </a:spcBef>
            <a:spcAft>
              <a:spcPct val="20000"/>
            </a:spcAft>
            <a:buChar char="•"/>
          </a:pPr>
          <a:r>
            <a:rPr kumimoji="1" lang="en-US" sz="1100" kern="1200" dirty="0"/>
            <a:t>Similarity</a:t>
          </a:r>
          <a:endParaRPr lang="ja-JP" sz="1100" kern="1200" dirty="0"/>
        </a:p>
        <a:p>
          <a:pPr marL="57150" lvl="1" indent="-57150" algn="l" defTabSz="488950">
            <a:lnSpc>
              <a:spcPct val="90000"/>
            </a:lnSpc>
            <a:spcBef>
              <a:spcPct val="0"/>
            </a:spcBef>
            <a:spcAft>
              <a:spcPct val="20000"/>
            </a:spcAft>
            <a:buChar char="•"/>
          </a:pPr>
          <a:r>
            <a:rPr kumimoji="1" lang="en-US" sz="1100" kern="1200" dirty="0"/>
            <a:t>Timeliness</a:t>
          </a:r>
          <a:endParaRPr lang="ja-JP" sz="1100" kern="1200" dirty="0"/>
        </a:p>
      </dsp:txBody>
      <dsp:txXfrm>
        <a:off x="0" y="553938"/>
        <a:ext cx="4811713" cy="2318400"/>
      </dsp:txXfrm>
    </dsp:sp>
    <dsp:sp modelId="{74A904B6-FF89-4DB1-B817-81291CB79CB7}">
      <dsp:nvSpPr>
        <dsp:cNvPr id="0" name=""/>
        <dsp:cNvSpPr/>
      </dsp:nvSpPr>
      <dsp:spPr>
        <a:xfrm>
          <a:off x="0" y="2872338"/>
          <a:ext cx="4811713" cy="417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Sensor data quality characteristics</a:t>
          </a:r>
          <a:endParaRPr lang="ja-JP" sz="1400" kern="1200" dirty="0"/>
        </a:p>
      </dsp:txBody>
      <dsp:txXfrm>
        <a:off x="20390" y="2892728"/>
        <a:ext cx="4770933" cy="376909"/>
      </dsp:txXfrm>
    </dsp:sp>
    <dsp:sp modelId="{FE4D6DAC-D1F5-4142-BFE5-E203B95CF678}">
      <dsp:nvSpPr>
        <dsp:cNvPr id="0" name=""/>
        <dsp:cNvSpPr/>
      </dsp:nvSpPr>
      <dsp:spPr>
        <a:xfrm>
          <a:off x="0" y="3290028"/>
          <a:ext cx="4811713"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72" tIns="17780" rIns="99568" bIns="1778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kumimoji="1" lang="en-US" sz="1100" kern="1200" dirty="0"/>
            <a:t>Accuracy</a:t>
          </a:r>
          <a:endParaRPr lang="ja-JP" sz="1100" kern="1200" dirty="0"/>
        </a:p>
        <a:p>
          <a:pPr marL="57150" lvl="1" indent="-57150" algn="l" defTabSz="488950">
            <a:lnSpc>
              <a:spcPct val="90000"/>
            </a:lnSpc>
            <a:spcBef>
              <a:spcPct val="0"/>
            </a:spcBef>
            <a:spcAft>
              <a:spcPct val="20000"/>
            </a:spcAft>
            <a:buFont typeface="Arial" panose="020B0604020202020204" pitchFamily="34" charset="0"/>
            <a:buChar char="•"/>
          </a:pPr>
          <a:r>
            <a:rPr kumimoji="1" lang="en-US" sz="1100" kern="1200" dirty="0"/>
            <a:t>Completeness</a:t>
          </a:r>
          <a:endParaRPr lang="ja-JP" sz="1100" kern="1200" dirty="0"/>
        </a:p>
        <a:p>
          <a:pPr marL="57150" lvl="1" indent="-57150" algn="l" defTabSz="488950">
            <a:lnSpc>
              <a:spcPct val="90000"/>
            </a:lnSpc>
            <a:spcBef>
              <a:spcPct val="0"/>
            </a:spcBef>
            <a:spcAft>
              <a:spcPct val="20000"/>
            </a:spcAft>
            <a:buFont typeface="Arial" panose="020B0604020202020204" pitchFamily="34" charset="0"/>
            <a:buChar char="•"/>
          </a:pPr>
          <a:r>
            <a:rPr kumimoji="1" lang="en-US" sz="1100" kern="1200" dirty="0"/>
            <a:t>Consistency</a:t>
          </a:r>
          <a:endParaRPr lang="ja-JP" sz="1100" kern="1200" dirty="0"/>
        </a:p>
        <a:p>
          <a:pPr marL="57150" lvl="1" indent="-57150" algn="l" defTabSz="488950">
            <a:lnSpc>
              <a:spcPct val="90000"/>
            </a:lnSpc>
            <a:spcBef>
              <a:spcPct val="0"/>
            </a:spcBef>
            <a:spcAft>
              <a:spcPct val="20000"/>
            </a:spcAft>
            <a:buFont typeface="Arial" panose="020B0604020202020204" pitchFamily="34" charset="0"/>
            <a:buChar char="•"/>
          </a:pPr>
          <a:r>
            <a:rPr lang="en-US" altLang="ja-JP" sz="1100" kern="1200" dirty="0"/>
            <a:t>Precision</a:t>
          </a:r>
          <a:endParaRPr lang="ja-JP" sz="1100" kern="1200" dirty="0"/>
        </a:p>
        <a:p>
          <a:pPr marL="57150" lvl="1" indent="-57150" algn="l" defTabSz="488950">
            <a:lnSpc>
              <a:spcPct val="90000"/>
            </a:lnSpc>
            <a:spcBef>
              <a:spcPct val="0"/>
            </a:spcBef>
            <a:spcAft>
              <a:spcPct val="20000"/>
            </a:spcAft>
            <a:buNone/>
          </a:pPr>
          <a:endParaRPr lang="ja-JP" sz="1100" kern="1200" dirty="0"/>
        </a:p>
      </dsp:txBody>
      <dsp:txXfrm>
        <a:off x="0" y="3290028"/>
        <a:ext cx="4811713" cy="127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FF6C-5FBC-4160-A660-9F6293EEFB56}">
      <dsp:nvSpPr>
        <dsp:cNvPr id="0" name=""/>
        <dsp:cNvSpPr/>
      </dsp:nvSpPr>
      <dsp:spPr>
        <a:xfrm>
          <a:off x="0" y="7978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a:t>Know your users and their needs.</a:t>
          </a:r>
          <a:endParaRPr lang="ja-JP" sz="1600" b="0" kern="1200"/>
        </a:p>
      </dsp:txBody>
      <dsp:txXfrm>
        <a:off x="23303" y="103085"/>
        <a:ext cx="7130585" cy="430754"/>
      </dsp:txXfrm>
    </dsp:sp>
    <dsp:sp modelId="{80C01E11-6261-46AF-80F0-3F2E4EC70225}">
      <dsp:nvSpPr>
        <dsp:cNvPr id="0" name=""/>
        <dsp:cNvSpPr/>
      </dsp:nvSpPr>
      <dsp:spPr>
        <a:xfrm>
          <a:off x="0" y="60322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dirty="0"/>
            <a:t>Ensure it is </a:t>
          </a:r>
          <a:r>
            <a:rPr kumimoji="1" lang="en-US" altLang="ja-JP" sz="1600" b="0" kern="1200" dirty="0"/>
            <a:t>“</a:t>
          </a:r>
          <a:r>
            <a:rPr kumimoji="1" lang="ja-JP" sz="1600" b="0" kern="1200" dirty="0"/>
            <a:t>fit for purpose</a:t>
          </a:r>
          <a:r>
            <a:rPr kumimoji="1" lang="en-US" altLang="ja-JP" sz="1600" b="0" kern="1200" dirty="0"/>
            <a:t>”</a:t>
          </a:r>
          <a:r>
            <a:rPr kumimoji="1" lang="ja-JP" sz="1600" b="0" kern="1200" dirty="0"/>
            <a:t>.</a:t>
          </a:r>
          <a:endParaRPr lang="ja-JP" sz="1600" b="0" kern="1200" dirty="0"/>
        </a:p>
      </dsp:txBody>
      <dsp:txXfrm>
        <a:off x="23303" y="626525"/>
        <a:ext cx="7130585" cy="430754"/>
      </dsp:txXfrm>
    </dsp:sp>
    <dsp:sp modelId="{C76C3415-DC46-4FBA-AF7D-C580C3830839}">
      <dsp:nvSpPr>
        <dsp:cNvPr id="0" name=""/>
        <dsp:cNvSpPr/>
      </dsp:nvSpPr>
      <dsp:spPr>
        <a:xfrm>
          <a:off x="0" y="112666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dirty="0"/>
            <a:t>Consider trade-offs</a:t>
          </a:r>
          <a:r>
            <a:rPr kumimoji="1" lang="en-US" altLang="ja-JP" sz="1600" b="0" kern="1200" dirty="0"/>
            <a:t> between quality and cost</a:t>
          </a:r>
          <a:r>
            <a:rPr kumimoji="1" lang="ja-JP" sz="1600" b="0" kern="1200" dirty="0"/>
            <a:t>.</a:t>
          </a:r>
          <a:endParaRPr lang="ja-JP" sz="1600" b="0" kern="1200" dirty="0"/>
        </a:p>
      </dsp:txBody>
      <dsp:txXfrm>
        <a:off x="23303" y="1149965"/>
        <a:ext cx="7130585" cy="430754"/>
      </dsp:txXfrm>
    </dsp:sp>
    <dsp:sp modelId="{9C774525-F655-42CE-9CDD-472E4627FA10}">
      <dsp:nvSpPr>
        <dsp:cNvPr id="0" name=""/>
        <dsp:cNvSpPr/>
      </dsp:nvSpPr>
      <dsp:spPr>
        <a:xfrm>
          <a:off x="143" y="1650102"/>
          <a:ext cx="7176903"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dirty="0"/>
            <a:t>Accept that errors will occur</a:t>
          </a:r>
          <a:r>
            <a:rPr kumimoji="1" lang="en-US" altLang="ja-JP" sz="1600" b="0" kern="1200" dirty="0"/>
            <a:t>,</a:t>
          </a:r>
          <a:r>
            <a:rPr kumimoji="1" lang="ja-JP" sz="1600" b="0" kern="1200" dirty="0"/>
            <a:t> don’t pursue perfection.</a:t>
          </a:r>
          <a:endParaRPr lang="ja-JP" sz="1600" b="0" kern="1200" dirty="0"/>
        </a:p>
      </dsp:txBody>
      <dsp:txXfrm>
        <a:off x="23446" y="1673405"/>
        <a:ext cx="7130297" cy="430754"/>
      </dsp:txXfrm>
    </dsp:sp>
    <dsp:sp modelId="{079E6C50-F921-4D84-9FCA-6705E188C858}">
      <dsp:nvSpPr>
        <dsp:cNvPr id="0" name=""/>
        <dsp:cNvSpPr/>
      </dsp:nvSpPr>
      <dsp:spPr>
        <a:xfrm>
          <a:off x="0" y="217354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dirty="0"/>
            <a:t>Review the design and consider the </a:t>
          </a:r>
          <a:r>
            <a:rPr kumimoji="1" lang="en-US" altLang="ja-JP" sz="1600" b="0" kern="1200" dirty="0"/>
            <a:t>life cycle</a:t>
          </a:r>
          <a:r>
            <a:rPr kumimoji="1" lang="ja-JP" sz="1600" b="0" kern="1200" dirty="0"/>
            <a:t>.</a:t>
          </a:r>
          <a:endParaRPr lang="ja-JP" sz="1600" b="0" kern="1200" dirty="0"/>
        </a:p>
      </dsp:txBody>
      <dsp:txXfrm>
        <a:off x="23303" y="2196845"/>
        <a:ext cx="7130585" cy="430754"/>
      </dsp:txXfrm>
    </dsp:sp>
    <dsp:sp modelId="{FA9FC5A4-F881-461F-9B46-90DB66253303}">
      <dsp:nvSpPr>
        <dsp:cNvPr id="0" name=""/>
        <dsp:cNvSpPr/>
      </dsp:nvSpPr>
      <dsp:spPr>
        <a:xfrm>
          <a:off x="0" y="269698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b="0" kern="1200" dirty="0"/>
            <a:t>Use mature services when there are </a:t>
          </a:r>
          <a:r>
            <a:rPr lang="en-US" sz="1600" b="0" kern="1200" dirty="0"/>
            <a:t>pre-existing functionalities</a:t>
          </a:r>
          <a:r>
            <a:rPr kumimoji="1" lang="ja-JP" sz="1600" b="0" kern="1200" dirty="0"/>
            <a:t>.</a:t>
          </a:r>
          <a:endParaRPr lang="ja-JP" sz="1600" b="0" kern="1200" dirty="0"/>
        </a:p>
      </dsp:txBody>
      <dsp:txXfrm>
        <a:off x="23303" y="2720285"/>
        <a:ext cx="7130585" cy="430754"/>
      </dsp:txXfrm>
    </dsp:sp>
    <dsp:sp modelId="{6C019AFC-B0C6-4F78-B82D-1E33B1E6D10E}">
      <dsp:nvSpPr>
        <dsp:cNvPr id="0" name=""/>
        <dsp:cNvSpPr/>
      </dsp:nvSpPr>
      <dsp:spPr>
        <a:xfrm>
          <a:off x="0" y="322042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0" kern="1200"/>
            <a:t>Get feedback from all stakeholders.</a:t>
          </a:r>
          <a:endParaRPr lang="ja-JP" sz="1600" b="0" kern="1200"/>
        </a:p>
      </dsp:txBody>
      <dsp:txXfrm>
        <a:off x="23303" y="3243725"/>
        <a:ext cx="7130585" cy="430754"/>
      </dsp:txXfrm>
    </dsp:sp>
    <dsp:sp modelId="{FE6930D7-A17D-4757-9A74-E01CD7925F1A}">
      <dsp:nvSpPr>
        <dsp:cNvPr id="0" name=""/>
        <dsp:cNvSpPr/>
      </dsp:nvSpPr>
      <dsp:spPr>
        <a:xfrm>
          <a:off x="0" y="3743862"/>
          <a:ext cx="7177191" cy="477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sz="1600" b="0" kern="1200" dirty="0"/>
            <a:t>Visualize for easy confirmation and traceability.</a:t>
          </a:r>
          <a:endParaRPr lang="ja-JP" sz="1600" b="0" kern="1200" dirty="0"/>
        </a:p>
      </dsp:txBody>
      <dsp:txXfrm>
        <a:off x="23303" y="3767165"/>
        <a:ext cx="7130585" cy="43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ED896-380C-4974-A534-9C1519840A6D}">
      <dsp:nvSpPr>
        <dsp:cNvPr id="0" name=""/>
        <dsp:cNvSpPr/>
      </dsp:nvSpPr>
      <dsp:spPr>
        <a:xfrm>
          <a:off x="660622" y="0"/>
          <a:ext cx="3872525" cy="3872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t>Social impact</a:t>
          </a:r>
          <a:endParaRPr kumimoji="1" lang="ja-JP" altLang="en-US" sz="1200" kern="1200" dirty="0"/>
        </a:p>
      </dsp:txBody>
      <dsp:txXfrm>
        <a:off x="1870787" y="193626"/>
        <a:ext cx="1452196" cy="387252"/>
      </dsp:txXfrm>
    </dsp:sp>
    <dsp:sp modelId="{18D710A1-82ED-41FD-B8B8-DFF52EA5B68C}">
      <dsp:nvSpPr>
        <dsp:cNvPr id="0" name=""/>
        <dsp:cNvSpPr/>
      </dsp:nvSpPr>
      <dsp:spPr>
        <a:xfrm>
          <a:off x="951062" y="580878"/>
          <a:ext cx="3291646" cy="32916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t>Human interaction</a:t>
          </a:r>
          <a:endParaRPr kumimoji="1" lang="ja-JP" altLang="en-US" sz="1200" kern="1200" dirty="0"/>
        </a:p>
      </dsp:txBody>
      <dsp:txXfrm>
        <a:off x="1887124" y="770148"/>
        <a:ext cx="1419522" cy="378539"/>
      </dsp:txXfrm>
    </dsp:sp>
    <dsp:sp modelId="{F4F1195E-6E61-4600-9AB6-E9F2D0E2002C}">
      <dsp:nvSpPr>
        <dsp:cNvPr id="0" name=""/>
        <dsp:cNvSpPr/>
      </dsp:nvSpPr>
      <dsp:spPr>
        <a:xfrm>
          <a:off x="1241501" y="1161757"/>
          <a:ext cx="2710767" cy="2710767"/>
        </a:xfrm>
        <a:prstGeom prst="ellipse">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t>AI system</a:t>
          </a:r>
          <a:endParaRPr kumimoji="1" lang="ja-JP" altLang="en-US" sz="1200" kern="1200" dirty="0"/>
        </a:p>
      </dsp:txBody>
      <dsp:txXfrm>
        <a:off x="1895474" y="1348800"/>
        <a:ext cx="1402822" cy="374085"/>
      </dsp:txXfrm>
    </dsp:sp>
    <dsp:sp modelId="{8D2AD872-9769-479E-AEBC-BD06CC810433}">
      <dsp:nvSpPr>
        <dsp:cNvPr id="0" name=""/>
        <dsp:cNvSpPr/>
      </dsp:nvSpPr>
      <dsp:spPr>
        <a:xfrm>
          <a:off x="1531941" y="1742636"/>
          <a:ext cx="2129888" cy="2129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t>system</a:t>
          </a:r>
          <a:endParaRPr kumimoji="1" lang="ja-JP" altLang="en-US" sz="1200" kern="1200" dirty="0"/>
        </a:p>
      </dsp:txBody>
      <dsp:txXfrm>
        <a:off x="2021815" y="1934326"/>
        <a:ext cx="1150139" cy="383379"/>
      </dsp:txXfrm>
    </dsp:sp>
    <dsp:sp modelId="{CA19E3C9-FA3A-4245-A8C6-762EB1F81F0B}">
      <dsp:nvSpPr>
        <dsp:cNvPr id="0" name=""/>
        <dsp:cNvSpPr/>
      </dsp:nvSpPr>
      <dsp:spPr>
        <a:xfrm>
          <a:off x="1822380" y="2323514"/>
          <a:ext cx="1549010" cy="1549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dirty="0"/>
            <a:t>Data</a:t>
          </a:r>
          <a:endParaRPr kumimoji="1" lang="ja-JP" altLang="en-US" sz="1200" kern="1200" dirty="0"/>
        </a:p>
      </dsp:txBody>
      <dsp:txXfrm>
        <a:off x="2049227" y="2710767"/>
        <a:ext cx="1095315" cy="774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AB53-8484-4EDC-813C-0922AFC17D3F}">
      <dsp:nvSpPr>
        <dsp:cNvPr id="0" name=""/>
        <dsp:cNvSpPr/>
      </dsp:nvSpPr>
      <dsp:spPr>
        <a:xfrm>
          <a:off x="3055" y="848"/>
          <a:ext cx="1837531" cy="6110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altLang="ja-JP" sz="1300" kern="1200" dirty="0"/>
            <a:t>Make high-quality data</a:t>
          </a:r>
          <a:endParaRPr kumimoji="1" lang="ja-JP" altLang="en-US" sz="1300" kern="1200" dirty="0"/>
        </a:p>
      </dsp:txBody>
      <dsp:txXfrm>
        <a:off x="3055" y="848"/>
        <a:ext cx="1837531" cy="611051"/>
      </dsp:txXfrm>
    </dsp:sp>
    <dsp:sp modelId="{71669280-0E2F-48DE-AEA5-53BE7EB8B944}">
      <dsp:nvSpPr>
        <dsp:cNvPr id="0" name=""/>
        <dsp:cNvSpPr/>
      </dsp:nvSpPr>
      <dsp:spPr>
        <a:xfrm>
          <a:off x="3055" y="611900"/>
          <a:ext cx="1837531"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altLang="ja-JP" sz="1300" kern="1200" dirty="0"/>
            <a:t>Sophisticated data design</a:t>
          </a:r>
        </a:p>
        <a:p>
          <a:pPr marL="228600" lvl="2" indent="-114300" algn="l" defTabSz="577850">
            <a:lnSpc>
              <a:spcPct val="90000"/>
            </a:lnSpc>
            <a:spcBef>
              <a:spcPct val="0"/>
            </a:spcBef>
            <a:spcAft>
              <a:spcPct val="15000"/>
            </a:spcAft>
            <a:buChar char="•"/>
          </a:pPr>
          <a:r>
            <a:rPr kumimoji="1" lang="en-US" altLang="ja-JP" sz="1300" kern="1200" dirty="0"/>
            <a:t>Reference model</a:t>
          </a:r>
          <a:endParaRPr lang="en-US" altLang="ja-JP" sz="1300" kern="1200" dirty="0"/>
        </a:p>
        <a:p>
          <a:pPr marL="228600" lvl="2" indent="-114300" algn="l" defTabSz="577850">
            <a:lnSpc>
              <a:spcPct val="90000"/>
            </a:lnSpc>
            <a:spcBef>
              <a:spcPct val="0"/>
            </a:spcBef>
            <a:spcAft>
              <a:spcPct val="15000"/>
            </a:spcAft>
            <a:buChar char="•"/>
          </a:pPr>
          <a:r>
            <a:rPr kumimoji="1" lang="en-US" altLang="ja-JP" sz="1300" kern="1200" dirty="0"/>
            <a:t>Data modeler</a:t>
          </a:r>
          <a:endParaRPr kumimoji="1" lang="ja-JP" altLang="ja-JP" sz="1300" kern="1200" dirty="0"/>
        </a:p>
        <a:p>
          <a:pPr marL="114300" lvl="1" indent="-114300" algn="l" defTabSz="577850">
            <a:lnSpc>
              <a:spcPct val="90000"/>
            </a:lnSpc>
            <a:spcBef>
              <a:spcPct val="0"/>
            </a:spcBef>
            <a:spcAft>
              <a:spcPct val="15000"/>
            </a:spcAft>
            <a:buChar char="•"/>
          </a:pPr>
          <a:r>
            <a:rPr lang="en-US" altLang="ja-JP" sz="1300" kern="1200" dirty="0"/>
            <a:t>No manual intervention</a:t>
          </a:r>
        </a:p>
        <a:p>
          <a:pPr marL="114300" lvl="1" indent="-114300" algn="l" defTabSz="577850">
            <a:lnSpc>
              <a:spcPct val="90000"/>
            </a:lnSpc>
            <a:spcBef>
              <a:spcPct val="0"/>
            </a:spcBef>
            <a:spcAft>
              <a:spcPct val="15000"/>
            </a:spcAft>
            <a:buChar char="•"/>
          </a:pPr>
          <a:r>
            <a:rPr lang="en-US" altLang="ja-JP" sz="1300" kern="1200"/>
            <a:t>Validation at intermediate stages</a:t>
          </a:r>
          <a:endParaRPr lang="en-US" altLang="ja-JP" sz="1300" kern="1200" dirty="0"/>
        </a:p>
      </dsp:txBody>
      <dsp:txXfrm>
        <a:off x="3055" y="611900"/>
        <a:ext cx="1837531" cy="2569320"/>
      </dsp:txXfrm>
    </dsp:sp>
    <dsp:sp modelId="{A07D3FB3-5C01-442C-AC80-CA2CC80A08F2}">
      <dsp:nvSpPr>
        <dsp:cNvPr id="0" name=""/>
        <dsp:cNvSpPr/>
      </dsp:nvSpPr>
      <dsp:spPr>
        <a:xfrm>
          <a:off x="2097841" y="848"/>
          <a:ext cx="1837531" cy="6110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altLang="ja-JP" sz="1300" kern="1200"/>
            <a:t>Prevent low-quality data</a:t>
          </a:r>
          <a:endParaRPr lang="en-US" altLang="ja-JP" sz="1300" kern="1200" dirty="0"/>
        </a:p>
      </dsp:txBody>
      <dsp:txXfrm>
        <a:off x="2097841" y="848"/>
        <a:ext cx="1837531" cy="611051"/>
      </dsp:txXfrm>
    </dsp:sp>
    <dsp:sp modelId="{684FACFF-E0BE-4926-9DC3-888837C3E4CC}">
      <dsp:nvSpPr>
        <dsp:cNvPr id="0" name=""/>
        <dsp:cNvSpPr/>
      </dsp:nvSpPr>
      <dsp:spPr>
        <a:xfrm>
          <a:off x="2097841" y="611900"/>
          <a:ext cx="1837531"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altLang="ja-JP" sz="1300" kern="1200" dirty="0"/>
            <a:t>Validation (Input, Output)</a:t>
          </a:r>
        </a:p>
        <a:p>
          <a:pPr marL="228600" lvl="2" indent="-114300" algn="l" defTabSz="577850">
            <a:lnSpc>
              <a:spcPct val="90000"/>
            </a:lnSpc>
            <a:spcBef>
              <a:spcPct val="0"/>
            </a:spcBef>
            <a:spcAft>
              <a:spcPct val="15000"/>
            </a:spcAft>
            <a:buChar char="•"/>
          </a:pPr>
          <a:r>
            <a:rPr kumimoji="1" lang="en-US" altLang="ja-JP" sz="1300" kern="1200" dirty="0"/>
            <a:t>Validator</a:t>
          </a:r>
          <a:endParaRPr lang="en-US" altLang="ja-JP" sz="1300" kern="1200" dirty="0"/>
        </a:p>
        <a:p>
          <a:pPr marL="228600" lvl="2" indent="-114300" algn="l" defTabSz="577850">
            <a:lnSpc>
              <a:spcPct val="90000"/>
            </a:lnSpc>
            <a:spcBef>
              <a:spcPct val="0"/>
            </a:spcBef>
            <a:spcAft>
              <a:spcPct val="15000"/>
            </a:spcAft>
            <a:buChar char="•"/>
          </a:pPr>
          <a:r>
            <a:rPr kumimoji="1" lang="en-US" altLang="ja-JP" sz="1300" kern="1200" dirty="0"/>
            <a:t>Detector</a:t>
          </a:r>
          <a:endParaRPr kumimoji="1" lang="ja-JP" altLang="ja-JP" sz="1300" kern="1200" dirty="0"/>
        </a:p>
        <a:p>
          <a:pPr marL="228600" lvl="2" indent="-114300" algn="l" defTabSz="577850">
            <a:lnSpc>
              <a:spcPct val="90000"/>
            </a:lnSpc>
            <a:spcBef>
              <a:spcPct val="0"/>
            </a:spcBef>
            <a:spcAft>
              <a:spcPct val="15000"/>
            </a:spcAft>
            <a:buChar char="•"/>
          </a:pPr>
          <a:r>
            <a:rPr kumimoji="1" lang="en-US" altLang="ja-JP" sz="1300" kern="1200" dirty="0"/>
            <a:t>Converter</a:t>
          </a:r>
          <a:endParaRPr kumimoji="1" lang="ja-JP" altLang="ja-JP" sz="1300" kern="1200" dirty="0"/>
        </a:p>
        <a:p>
          <a:pPr marL="228600" lvl="2" indent="-114300" algn="l" defTabSz="577850">
            <a:lnSpc>
              <a:spcPct val="90000"/>
            </a:lnSpc>
            <a:spcBef>
              <a:spcPct val="0"/>
            </a:spcBef>
            <a:spcAft>
              <a:spcPct val="15000"/>
            </a:spcAft>
            <a:buChar char="•"/>
          </a:pPr>
          <a:r>
            <a:rPr kumimoji="1" lang="en-US" altLang="ja-JP" sz="1300" kern="1200" dirty="0"/>
            <a:t>Cleansing tool</a:t>
          </a:r>
          <a:endParaRPr kumimoji="1" lang="ja-JP" altLang="ja-JP" sz="1300" kern="1200" dirty="0"/>
        </a:p>
        <a:p>
          <a:pPr marL="114300" lvl="1" indent="-114300" algn="l" defTabSz="577850">
            <a:lnSpc>
              <a:spcPct val="90000"/>
            </a:lnSpc>
            <a:spcBef>
              <a:spcPct val="0"/>
            </a:spcBef>
            <a:spcAft>
              <a:spcPct val="15000"/>
            </a:spcAft>
            <a:buChar char="•"/>
          </a:pPr>
          <a:r>
            <a:rPr lang="en-US" altLang="ja-JP" sz="1300" kern="1200" dirty="0"/>
            <a:t>Human check</a:t>
          </a:r>
        </a:p>
      </dsp:txBody>
      <dsp:txXfrm>
        <a:off x="2097841" y="611900"/>
        <a:ext cx="1837531" cy="2569320"/>
      </dsp:txXfrm>
    </dsp:sp>
    <dsp:sp modelId="{CBCCADF2-CF03-4439-B2BC-47F7830B0F0A}">
      <dsp:nvSpPr>
        <dsp:cNvPr id="0" name=""/>
        <dsp:cNvSpPr/>
      </dsp:nvSpPr>
      <dsp:spPr>
        <a:xfrm>
          <a:off x="4192627" y="848"/>
          <a:ext cx="1837531" cy="6110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en-US" altLang="en-US" sz="1300" kern="1200" dirty="0"/>
            <a:t>Build trust</a:t>
          </a:r>
          <a:endParaRPr kumimoji="1" lang="ja-JP" altLang="en-US" sz="1300" kern="1200" dirty="0"/>
        </a:p>
      </dsp:txBody>
      <dsp:txXfrm>
        <a:off x="4192627" y="848"/>
        <a:ext cx="1837531" cy="611051"/>
      </dsp:txXfrm>
    </dsp:sp>
    <dsp:sp modelId="{8EFBDD74-6111-42F8-974C-3D960F7FA7A9}">
      <dsp:nvSpPr>
        <dsp:cNvPr id="0" name=""/>
        <dsp:cNvSpPr/>
      </dsp:nvSpPr>
      <dsp:spPr>
        <a:xfrm>
          <a:off x="4192627" y="611900"/>
          <a:ext cx="1837531"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altLang="ja-JP" sz="1300" kern="1200" dirty="0"/>
            <a:t>Verification of Provenance</a:t>
          </a:r>
          <a:endParaRPr kumimoji="1" lang="ja-JP" altLang="en-US" sz="1300" kern="1200" dirty="0"/>
        </a:p>
        <a:p>
          <a:pPr marL="114300" lvl="1" indent="-114300" algn="l" defTabSz="577850">
            <a:lnSpc>
              <a:spcPct val="90000"/>
            </a:lnSpc>
            <a:spcBef>
              <a:spcPct val="0"/>
            </a:spcBef>
            <a:spcAft>
              <a:spcPct val="15000"/>
            </a:spcAft>
            <a:buChar char="•"/>
          </a:pPr>
          <a:r>
            <a:rPr kumimoji="1" lang="en-US" altLang="ja-JP" sz="1300" kern="1200" dirty="0"/>
            <a:t>Digital content transparency technology</a:t>
          </a:r>
          <a:endParaRPr kumimoji="1" lang="ja-JP" altLang="en-US" sz="1300" kern="1200" dirty="0"/>
        </a:p>
        <a:p>
          <a:pPr marL="228600" lvl="2" indent="-114300" algn="l" defTabSz="577850">
            <a:lnSpc>
              <a:spcPct val="90000"/>
            </a:lnSpc>
            <a:spcBef>
              <a:spcPct val="0"/>
            </a:spcBef>
            <a:spcAft>
              <a:spcPct val="15000"/>
            </a:spcAft>
            <a:buChar char="•"/>
          </a:pPr>
          <a:r>
            <a:rPr kumimoji="1" lang="en-US" altLang="ja-JP" sz="1300" kern="1200" dirty="0"/>
            <a:t>Watermark</a:t>
          </a:r>
          <a:endParaRPr kumimoji="1" lang="ja-JP" altLang="en-US" sz="1300" kern="1200" dirty="0"/>
        </a:p>
      </dsp:txBody>
      <dsp:txXfrm>
        <a:off x="4192627" y="611900"/>
        <a:ext cx="1837531" cy="2569320"/>
      </dsp:txXfrm>
    </dsp:sp>
    <dsp:sp modelId="{5D5C857F-EFB1-42B6-A127-E53680EFB5A9}">
      <dsp:nvSpPr>
        <dsp:cNvPr id="0" name=""/>
        <dsp:cNvSpPr/>
      </dsp:nvSpPr>
      <dsp:spPr>
        <a:xfrm>
          <a:off x="6287412" y="848"/>
          <a:ext cx="1837531" cy="6110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en-US" altLang="en-US" sz="1300" kern="1200" dirty="0"/>
            <a:t>Use it right</a:t>
          </a:r>
          <a:endParaRPr kumimoji="1" lang="ja-JP" altLang="en-US" sz="1300" kern="1200" dirty="0"/>
        </a:p>
      </dsp:txBody>
      <dsp:txXfrm>
        <a:off x="6287412" y="848"/>
        <a:ext cx="1837531" cy="611051"/>
      </dsp:txXfrm>
    </dsp:sp>
    <dsp:sp modelId="{B4214A25-7A4A-46F0-9398-2314429F8226}">
      <dsp:nvSpPr>
        <dsp:cNvPr id="0" name=""/>
        <dsp:cNvSpPr/>
      </dsp:nvSpPr>
      <dsp:spPr>
        <a:xfrm>
          <a:off x="6287412" y="611900"/>
          <a:ext cx="1837531"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en-US" altLang="ja-JP" sz="1300" kern="1200" dirty="0"/>
            <a:t>Training</a:t>
          </a:r>
          <a:endParaRPr kumimoji="1" lang="ja-JP" altLang="en-US" sz="1300" kern="1200" dirty="0"/>
        </a:p>
        <a:p>
          <a:pPr marL="114300" lvl="1" indent="-114300" algn="l" defTabSz="577850">
            <a:lnSpc>
              <a:spcPct val="90000"/>
            </a:lnSpc>
            <a:spcBef>
              <a:spcPct val="0"/>
            </a:spcBef>
            <a:spcAft>
              <a:spcPct val="15000"/>
            </a:spcAft>
            <a:buChar char="•"/>
          </a:pPr>
          <a:r>
            <a:rPr kumimoji="1" lang="en-US" altLang="ja-JP" sz="1300" kern="1200" dirty="0"/>
            <a:t>UI/UX</a:t>
          </a:r>
          <a:endParaRPr kumimoji="1" lang="ja-JP" altLang="en-US" sz="1300" kern="1200" dirty="0"/>
        </a:p>
        <a:p>
          <a:pPr marL="114300" lvl="1" indent="-114300" algn="l" defTabSz="577850">
            <a:lnSpc>
              <a:spcPct val="90000"/>
            </a:lnSpc>
            <a:spcBef>
              <a:spcPct val="0"/>
            </a:spcBef>
            <a:spcAft>
              <a:spcPct val="15000"/>
            </a:spcAft>
            <a:buChar char="•"/>
          </a:pPr>
          <a:r>
            <a:rPr lang="en-US" altLang="ja-JP" sz="1300" kern="1200" dirty="0"/>
            <a:t>SSOT</a:t>
          </a:r>
          <a:r>
            <a:rPr lang="ja-JP" altLang="en-US" sz="1300" kern="1200" dirty="0"/>
            <a:t> </a:t>
          </a:r>
          <a:r>
            <a:rPr lang="en-US" altLang="ja-JP" sz="1300" kern="1200" dirty="0"/>
            <a:t>&amp;</a:t>
          </a:r>
          <a:r>
            <a:rPr lang="ja-JP" altLang="en-US" sz="1300" kern="1200" dirty="0"/>
            <a:t> </a:t>
          </a:r>
          <a:r>
            <a:rPr lang="en-US" altLang="ja-JP" sz="1300" kern="1200" dirty="0"/>
            <a:t>ASOT</a:t>
          </a:r>
          <a:endParaRPr kumimoji="1" lang="ja-JP" altLang="en-US" sz="1300" kern="1200" dirty="0"/>
        </a:p>
        <a:p>
          <a:pPr marL="114300" lvl="1" indent="-114300" algn="l" defTabSz="577850">
            <a:lnSpc>
              <a:spcPct val="90000"/>
            </a:lnSpc>
            <a:spcBef>
              <a:spcPct val="0"/>
            </a:spcBef>
            <a:spcAft>
              <a:spcPct val="15000"/>
            </a:spcAft>
            <a:buChar char="•"/>
          </a:pPr>
          <a:r>
            <a:rPr kumimoji="1" lang="en-US" altLang="ja-JP" sz="1300" kern="1200" dirty="0"/>
            <a:t>Labeling</a:t>
          </a:r>
          <a:endParaRPr kumimoji="1" lang="ja-JP" altLang="en-US" sz="1300" kern="1200" dirty="0"/>
        </a:p>
      </dsp:txBody>
      <dsp:txXfrm>
        <a:off x="6287412" y="611900"/>
        <a:ext cx="1837531" cy="2569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FA31F-2212-483E-A3E5-869BF3A5B569}">
      <dsp:nvSpPr>
        <dsp:cNvPr id="0" name=""/>
        <dsp:cNvSpPr/>
      </dsp:nvSpPr>
      <dsp:spPr>
        <a:xfrm rot="2562392">
          <a:off x="1776827" y="3307554"/>
          <a:ext cx="692161" cy="65214"/>
        </a:xfrm>
        <a:custGeom>
          <a:avLst/>
          <a:gdLst/>
          <a:ahLst/>
          <a:cxnLst/>
          <a:rect l="0" t="0" r="0" b="0"/>
          <a:pathLst>
            <a:path>
              <a:moveTo>
                <a:pt x="0" y="32607"/>
              </a:moveTo>
              <a:lnTo>
                <a:pt x="692161"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E5873-4C39-4932-9DA5-7187E09236E1}">
      <dsp:nvSpPr>
        <dsp:cNvPr id="0" name=""/>
        <dsp:cNvSpPr/>
      </dsp:nvSpPr>
      <dsp:spPr>
        <a:xfrm>
          <a:off x="1868595" y="2362591"/>
          <a:ext cx="769696" cy="65214"/>
        </a:xfrm>
        <a:custGeom>
          <a:avLst/>
          <a:gdLst/>
          <a:ahLst/>
          <a:cxnLst/>
          <a:rect l="0" t="0" r="0" b="0"/>
          <a:pathLst>
            <a:path>
              <a:moveTo>
                <a:pt x="0" y="32607"/>
              </a:moveTo>
              <a:lnTo>
                <a:pt x="769696"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2D34A-4F07-4DD8-B24E-2070CD5CBCA6}">
      <dsp:nvSpPr>
        <dsp:cNvPr id="0" name=""/>
        <dsp:cNvSpPr/>
      </dsp:nvSpPr>
      <dsp:spPr>
        <a:xfrm rot="19037608">
          <a:off x="1776827" y="1417628"/>
          <a:ext cx="692161" cy="65214"/>
        </a:xfrm>
        <a:custGeom>
          <a:avLst/>
          <a:gdLst/>
          <a:ahLst/>
          <a:cxnLst/>
          <a:rect l="0" t="0" r="0" b="0"/>
          <a:pathLst>
            <a:path>
              <a:moveTo>
                <a:pt x="0" y="32607"/>
              </a:moveTo>
              <a:lnTo>
                <a:pt x="692161"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27C87-DFD9-4EC6-9307-0543EFF375E4}">
      <dsp:nvSpPr>
        <dsp:cNvPr id="0" name=""/>
        <dsp:cNvSpPr/>
      </dsp:nvSpPr>
      <dsp:spPr>
        <a:xfrm>
          <a:off x="228" y="1295914"/>
          <a:ext cx="2197734" cy="21985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19867-4587-4C04-B369-F35B95352AAD}">
      <dsp:nvSpPr>
        <dsp:cNvPr id="0" name=""/>
        <dsp:cNvSpPr/>
      </dsp:nvSpPr>
      <dsp:spPr>
        <a:xfrm>
          <a:off x="2202327" y="108587"/>
          <a:ext cx="1319141" cy="1319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dirty="0"/>
            <a:t>Data characteristics</a:t>
          </a:r>
          <a:endParaRPr kumimoji="1" lang="ja-JP" altLang="en-US" sz="1000" kern="1200" dirty="0"/>
        </a:p>
      </dsp:txBody>
      <dsp:txXfrm>
        <a:off x="2395511" y="301771"/>
        <a:ext cx="932773" cy="932773"/>
      </dsp:txXfrm>
    </dsp:sp>
    <dsp:sp modelId="{4F6CBD1A-A7F4-496E-9966-FDCB6BD7F56B}">
      <dsp:nvSpPr>
        <dsp:cNvPr id="0" name=""/>
        <dsp:cNvSpPr/>
      </dsp:nvSpPr>
      <dsp:spPr>
        <a:xfrm>
          <a:off x="3653384" y="108587"/>
          <a:ext cx="1978712" cy="13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kumimoji="1" lang="ja-JP" altLang="en-US" sz="6500" kern="1200"/>
        </a:p>
      </dsp:txBody>
      <dsp:txXfrm>
        <a:off x="3653384" y="108587"/>
        <a:ext cx="1978712" cy="1319141"/>
      </dsp:txXfrm>
    </dsp:sp>
    <dsp:sp modelId="{35855CD0-89BD-48D0-822E-C7649FF5468E}">
      <dsp:nvSpPr>
        <dsp:cNvPr id="0" name=""/>
        <dsp:cNvSpPr/>
      </dsp:nvSpPr>
      <dsp:spPr>
        <a:xfrm>
          <a:off x="2638292" y="1735628"/>
          <a:ext cx="1319141" cy="1319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a:t>Process</a:t>
          </a:r>
          <a:endParaRPr kumimoji="1" lang="ja-JP" altLang="en-US" sz="1000" kern="1200"/>
        </a:p>
      </dsp:txBody>
      <dsp:txXfrm>
        <a:off x="2831476" y="1928812"/>
        <a:ext cx="932773" cy="932773"/>
      </dsp:txXfrm>
    </dsp:sp>
    <dsp:sp modelId="{2D11075E-EC05-4766-94D4-F9040463E035}">
      <dsp:nvSpPr>
        <dsp:cNvPr id="0" name=""/>
        <dsp:cNvSpPr/>
      </dsp:nvSpPr>
      <dsp:spPr>
        <a:xfrm>
          <a:off x="4089348" y="1735628"/>
          <a:ext cx="1978712" cy="13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kumimoji="1" lang="ja-JP" altLang="en-US" sz="6500" kern="1200"/>
        </a:p>
      </dsp:txBody>
      <dsp:txXfrm>
        <a:off x="4089348" y="1735628"/>
        <a:ext cx="1978712" cy="1319141"/>
      </dsp:txXfrm>
    </dsp:sp>
    <dsp:sp modelId="{443C96B6-9D8F-44E8-B94F-77DDB3504533}">
      <dsp:nvSpPr>
        <dsp:cNvPr id="0" name=""/>
        <dsp:cNvSpPr/>
      </dsp:nvSpPr>
      <dsp:spPr>
        <a:xfrm>
          <a:off x="2202327" y="3362668"/>
          <a:ext cx="1319141" cy="13191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a:t>Governance</a:t>
          </a:r>
          <a:endParaRPr kumimoji="1" lang="ja-JP" altLang="en-US" sz="1000" kern="1200"/>
        </a:p>
      </dsp:txBody>
      <dsp:txXfrm>
        <a:off x="2395511" y="3555852"/>
        <a:ext cx="932773" cy="932773"/>
      </dsp:txXfrm>
    </dsp:sp>
    <dsp:sp modelId="{090875C8-D407-4BA0-A025-84EFDE9F3411}">
      <dsp:nvSpPr>
        <dsp:cNvPr id="0" name=""/>
        <dsp:cNvSpPr/>
      </dsp:nvSpPr>
      <dsp:spPr>
        <a:xfrm>
          <a:off x="3653384" y="3362668"/>
          <a:ext cx="1978712" cy="131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kumimoji="1" lang="ja-JP" altLang="en-US" sz="6500" kern="1200"/>
        </a:p>
      </dsp:txBody>
      <dsp:txXfrm>
        <a:off x="3653384" y="3362668"/>
        <a:ext cx="1978712" cy="1319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71478"/>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Issue</a:t>
          </a:r>
          <a:endParaRPr kumimoji="1" lang="ja-JP" altLang="en-US" sz="1100" kern="1200" dirty="0"/>
        </a:p>
      </dsp:txBody>
      <dsp:txXfrm>
        <a:off x="5367" y="71478"/>
        <a:ext cx="2440594" cy="337407"/>
      </dsp:txXfrm>
    </dsp:sp>
    <dsp:sp modelId="{98A54323-D748-4745-B3F2-E30D3D63614B}">
      <dsp:nvSpPr>
        <dsp:cNvPr id="0" name=""/>
        <dsp:cNvSpPr/>
      </dsp:nvSpPr>
      <dsp:spPr>
        <a:xfrm>
          <a:off x="505248" y="408886"/>
          <a:ext cx="2440594" cy="22720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t>Managing existing data and organizing it effectively.
Revising and updating rules and processes to align with current needs.
Leveraging new technologies to optimize data management practices.</a:t>
          </a:r>
          <a:endParaRPr kumimoji="1" lang="ja-JP" altLang="en-US" sz="1100" kern="1200" dirty="0"/>
        </a:p>
      </dsp:txBody>
      <dsp:txXfrm>
        <a:off x="571794" y="475432"/>
        <a:ext cx="2307502" cy="2138958"/>
      </dsp:txXfrm>
    </dsp:sp>
    <dsp:sp modelId="{A47D5049-5E08-4431-AF6F-8A567BD48D1E}">
      <dsp:nvSpPr>
        <dsp:cNvPr id="0" name=""/>
        <dsp:cNvSpPr/>
      </dsp:nvSpPr>
      <dsp:spPr>
        <a:xfrm>
          <a:off x="2815947" y="-63636"/>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2815947" y="57891"/>
        <a:ext cx="602077" cy="364583"/>
      </dsp:txXfrm>
    </dsp:sp>
    <dsp:sp modelId="{DCA38BBF-9CAE-4120-B2B9-006A7325E6B4}">
      <dsp:nvSpPr>
        <dsp:cNvPr id="0" name=""/>
        <dsp:cNvSpPr/>
      </dsp:nvSpPr>
      <dsp:spPr>
        <a:xfrm>
          <a:off x="3925903" y="71478"/>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Requirement</a:t>
          </a:r>
          <a:endParaRPr kumimoji="1" lang="ja-JP" altLang="en-US" sz="1100" kern="1200" dirty="0"/>
        </a:p>
      </dsp:txBody>
      <dsp:txXfrm>
        <a:off x="3925903" y="71478"/>
        <a:ext cx="2440594" cy="337407"/>
      </dsp:txXfrm>
    </dsp:sp>
    <dsp:sp modelId="{7FD15CE0-B1F5-4B4A-AFD6-D956B0F2BAA7}">
      <dsp:nvSpPr>
        <dsp:cNvPr id="0" name=""/>
        <dsp:cNvSpPr/>
      </dsp:nvSpPr>
      <dsp:spPr>
        <a:xfrm>
          <a:off x="4425784" y="408886"/>
          <a:ext cx="2440594" cy="22720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t>High-quality data, including standardized and well-structured formats.
Mechanisms to ensure interoperability between systems and services.
A reliable and authoritative "source of truth" for data consistency.</a:t>
          </a:r>
          <a:endParaRPr kumimoji="1" lang="ja-JP" altLang="en-US" sz="1100" kern="1200" dirty="0"/>
        </a:p>
      </dsp:txBody>
      <dsp:txXfrm>
        <a:off x="4492330" y="475432"/>
        <a:ext cx="2307502" cy="2138958"/>
      </dsp:txXfrm>
    </dsp:sp>
    <dsp:sp modelId="{8E4476DF-8C77-4CBC-96FC-78FA33F81230}">
      <dsp:nvSpPr>
        <dsp:cNvPr id="0" name=""/>
        <dsp:cNvSpPr/>
      </dsp:nvSpPr>
      <dsp:spPr>
        <a:xfrm>
          <a:off x="6736483" y="-63636"/>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6736483" y="57891"/>
        <a:ext cx="602077" cy="364583"/>
      </dsp:txXfrm>
    </dsp:sp>
    <dsp:sp modelId="{B535E234-B098-4329-B290-84B51260B09C}">
      <dsp:nvSpPr>
        <dsp:cNvPr id="0" name=""/>
        <dsp:cNvSpPr/>
      </dsp:nvSpPr>
      <dsp:spPr>
        <a:xfrm>
          <a:off x="7846439" y="71478"/>
          <a:ext cx="2440594" cy="5061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kumimoji="1" lang="en-US" altLang="ja-JP" sz="1100" kern="1200" dirty="0"/>
            <a:t>Value</a:t>
          </a:r>
          <a:endParaRPr kumimoji="1" lang="ja-JP" altLang="en-US" sz="1100" kern="1200" dirty="0"/>
        </a:p>
      </dsp:txBody>
      <dsp:txXfrm>
        <a:off x="7846439" y="71478"/>
        <a:ext cx="2440594" cy="337407"/>
      </dsp:txXfrm>
    </dsp:sp>
    <dsp:sp modelId="{9FEF4C9E-0C8B-41D6-8F0C-C285A73E6F1E}">
      <dsp:nvSpPr>
        <dsp:cNvPr id="0" name=""/>
        <dsp:cNvSpPr/>
      </dsp:nvSpPr>
      <dsp:spPr>
        <a:xfrm>
          <a:off x="8346320" y="408886"/>
          <a:ext cx="2440594" cy="22720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en-US" altLang="ja-JP" sz="1100" kern="1200" dirty="0"/>
            <a:t>Enhanced efficiency in downstream processes through better-prepared data.
Greater sustainability and scalability of the overall service architecture.</a:t>
          </a:r>
          <a:endParaRPr kumimoji="1" lang="ja-JP" altLang="en-US" sz="1100" kern="1200" dirty="0"/>
        </a:p>
      </dsp:txBody>
      <dsp:txXfrm>
        <a:off x="8412866" y="475432"/>
        <a:ext cx="2307502" cy="2138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197441"/>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197441"/>
        <a:ext cx="2440594" cy="309507"/>
      </dsp:txXfrm>
    </dsp:sp>
    <dsp:sp modelId="{98A54323-D748-4745-B3F2-E30D3D63614B}">
      <dsp:nvSpPr>
        <dsp:cNvPr id="0" name=""/>
        <dsp:cNvSpPr/>
      </dsp:nvSpPr>
      <dsp:spPr>
        <a:xfrm>
          <a:off x="505248" y="506948"/>
          <a:ext cx="2440594" cy="1592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Inclusion of low-quality or inappropriate data during data collection can compromise the reliability of the dataset.</a:t>
          </a:r>
          <a:endParaRPr kumimoji="1" lang="ja-JP" altLang="en-US" sz="1000" kern="1200" dirty="0"/>
        </a:p>
        <a:p>
          <a:pPr marL="57150" lvl="1" indent="-57150" algn="l" defTabSz="444500">
            <a:lnSpc>
              <a:spcPct val="90000"/>
            </a:lnSpc>
            <a:spcBef>
              <a:spcPct val="0"/>
            </a:spcBef>
            <a:spcAft>
              <a:spcPct val="15000"/>
            </a:spcAft>
            <a:buChar char="•"/>
          </a:pPr>
          <a:endParaRPr kumimoji="1" lang="ja-JP" altLang="en-US" sz="1000" kern="1200" dirty="0"/>
        </a:p>
      </dsp:txBody>
      <dsp:txXfrm>
        <a:off x="551881" y="553581"/>
        <a:ext cx="2347328" cy="1498890"/>
      </dsp:txXfrm>
    </dsp:sp>
    <dsp:sp modelId="{A47D5049-5E08-4431-AF6F-8A567BD48D1E}">
      <dsp:nvSpPr>
        <dsp:cNvPr id="0" name=""/>
        <dsp:cNvSpPr/>
      </dsp:nvSpPr>
      <dsp:spPr>
        <a:xfrm>
          <a:off x="2815947" y="48376"/>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169903"/>
        <a:ext cx="602077" cy="364583"/>
      </dsp:txXfrm>
    </dsp:sp>
    <dsp:sp modelId="{DCA38BBF-9CAE-4120-B2B9-006A7325E6B4}">
      <dsp:nvSpPr>
        <dsp:cNvPr id="0" name=""/>
        <dsp:cNvSpPr/>
      </dsp:nvSpPr>
      <dsp:spPr>
        <a:xfrm>
          <a:off x="3925903" y="197441"/>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197441"/>
        <a:ext cx="2440594" cy="309507"/>
      </dsp:txXfrm>
    </dsp:sp>
    <dsp:sp modelId="{7FD15CE0-B1F5-4B4A-AFD6-D956B0F2BAA7}">
      <dsp:nvSpPr>
        <dsp:cNvPr id="0" name=""/>
        <dsp:cNvSpPr/>
      </dsp:nvSpPr>
      <dsp:spPr>
        <a:xfrm>
          <a:off x="4425784" y="506948"/>
          <a:ext cx="2440594" cy="1592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Collect high-quality data efficiently to minimize inaccuracies.
Reduce the need for extensive pre-processing steps such as data cleansing by maintaining quality at the point of acquisition.</a:t>
          </a:r>
          <a:endParaRPr kumimoji="1" lang="ja-JP" altLang="en-US" sz="1000" kern="1200" dirty="0"/>
        </a:p>
      </dsp:txBody>
      <dsp:txXfrm>
        <a:off x="4472417" y="553581"/>
        <a:ext cx="2347328" cy="1498890"/>
      </dsp:txXfrm>
    </dsp:sp>
    <dsp:sp modelId="{8E4476DF-8C77-4CBC-96FC-78FA33F81230}">
      <dsp:nvSpPr>
        <dsp:cNvPr id="0" name=""/>
        <dsp:cNvSpPr/>
      </dsp:nvSpPr>
      <dsp:spPr>
        <a:xfrm>
          <a:off x="6736483" y="48376"/>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169903"/>
        <a:ext cx="602077" cy="364583"/>
      </dsp:txXfrm>
    </dsp:sp>
    <dsp:sp modelId="{B535E234-B098-4329-B290-84B51260B09C}">
      <dsp:nvSpPr>
        <dsp:cNvPr id="0" name=""/>
        <dsp:cNvSpPr/>
      </dsp:nvSpPr>
      <dsp:spPr>
        <a:xfrm>
          <a:off x="7846439" y="197441"/>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197441"/>
        <a:ext cx="2440594" cy="309507"/>
      </dsp:txXfrm>
    </dsp:sp>
    <dsp:sp modelId="{9FEF4C9E-0C8B-41D6-8F0C-C285A73E6F1E}">
      <dsp:nvSpPr>
        <dsp:cNvPr id="0" name=""/>
        <dsp:cNvSpPr/>
      </dsp:nvSpPr>
      <dsp:spPr>
        <a:xfrm>
          <a:off x="8346320" y="506948"/>
          <a:ext cx="2440594" cy="1592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Reduction in time and costs associated with data preparation and cleaning.
Increased trust in the data, leading to better decision-making and enhanced credibility for AI applications.</a:t>
          </a:r>
          <a:endParaRPr kumimoji="1" lang="ja-JP" altLang="en-US" sz="1000" kern="1200" dirty="0"/>
        </a:p>
      </dsp:txBody>
      <dsp:txXfrm>
        <a:off x="8392953" y="553581"/>
        <a:ext cx="2347328" cy="1498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D78F-56F1-4E14-B5F6-8A20A9CFA256}">
      <dsp:nvSpPr>
        <dsp:cNvPr id="0" name=""/>
        <dsp:cNvSpPr/>
      </dsp:nvSpPr>
      <dsp:spPr>
        <a:xfrm>
          <a:off x="5367" y="8612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Issue</a:t>
          </a:r>
          <a:endParaRPr kumimoji="1" lang="ja-JP" altLang="en-US" sz="1000" kern="1200" dirty="0"/>
        </a:p>
      </dsp:txBody>
      <dsp:txXfrm>
        <a:off x="5367" y="86124"/>
        <a:ext cx="2440594" cy="309507"/>
      </dsp:txXfrm>
    </dsp:sp>
    <dsp:sp modelId="{98A54323-D748-4745-B3F2-E30D3D63614B}">
      <dsp:nvSpPr>
        <dsp:cNvPr id="0" name=""/>
        <dsp:cNvSpPr/>
      </dsp:nvSpPr>
      <dsp:spPr>
        <a:xfrm>
          <a:off x="505248" y="395632"/>
          <a:ext cx="2440594" cy="2065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ja-JP" sz="1000" kern="1200" dirty="0"/>
            <a:t>The definition and quality of the data need to be refined and standardized.
The data profile may be unclear or incomplete.
Data quality may be insufficient, or key data elements may be missing.</a:t>
          </a:r>
          <a:endParaRPr kumimoji="1" lang="ja-JP" altLang="en-US" sz="1000" kern="1200" dirty="0"/>
        </a:p>
      </dsp:txBody>
      <dsp:txXfrm>
        <a:off x="565744" y="456128"/>
        <a:ext cx="2319602" cy="1944508"/>
      </dsp:txXfrm>
    </dsp:sp>
    <dsp:sp modelId="{A47D5049-5E08-4431-AF6F-8A567BD48D1E}">
      <dsp:nvSpPr>
        <dsp:cNvPr id="0" name=""/>
        <dsp:cNvSpPr/>
      </dsp:nvSpPr>
      <dsp:spPr>
        <a:xfrm>
          <a:off x="2815947" y="-62940"/>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15947" y="58587"/>
        <a:ext cx="602077" cy="364583"/>
      </dsp:txXfrm>
    </dsp:sp>
    <dsp:sp modelId="{DCA38BBF-9CAE-4120-B2B9-006A7325E6B4}">
      <dsp:nvSpPr>
        <dsp:cNvPr id="0" name=""/>
        <dsp:cNvSpPr/>
      </dsp:nvSpPr>
      <dsp:spPr>
        <a:xfrm>
          <a:off x="3925903" y="8612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Requirement</a:t>
          </a:r>
          <a:endParaRPr kumimoji="1" lang="ja-JP" altLang="en-US" sz="1000" kern="1200" dirty="0"/>
        </a:p>
      </dsp:txBody>
      <dsp:txXfrm>
        <a:off x="3925903" y="86124"/>
        <a:ext cx="2440594" cy="309507"/>
      </dsp:txXfrm>
    </dsp:sp>
    <dsp:sp modelId="{7FD15CE0-B1F5-4B4A-AFD6-D956B0F2BAA7}">
      <dsp:nvSpPr>
        <dsp:cNvPr id="0" name=""/>
        <dsp:cNvSpPr/>
      </dsp:nvSpPr>
      <dsp:spPr>
        <a:xfrm>
          <a:off x="4425784" y="395632"/>
          <a:ext cx="2440594" cy="2065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Data of appropriate quality for intended use.
Comprehensive and accurate metadata about the data.
Provenance information to trace the source and transformation history of the data.
Assurance of data authenticity and reliability.</a:t>
          </a:r>
          <a:endParaRPr kumimoji="1" lang="ja-JP" altLang="en-US" sz="1000" kern="1200" dirty="0"/>
        </a:p>
      </dsp:txBody>
      <dsp:txXfrm>
        <a:off x="4486280" y="456128"/>
        <a:ext cx="2319602" cy="1944508"/>
      </dsp:txXfrm>
    </dsp:sp>
    <dsp:sp modelId="{8E4476DF-8C77-4CBC-96FC-78FA33F81230}">
      <dsp:nvSpPr>
        <dsp:cNvPr id="0" name=""/>
        <dsp:cNvSpPr/>
      </dsp:nvSpPr>
      <dsp:spPr>
        <a:xfrm>
          <a:off x="6736483" y="-62940"/>
          <a:ext cx="784368" cy="6076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6736483" y="58587"/>
        <a:ext cx="602077" cy="364583"/>
      </dsp:txXfrm>
    </dsp:sp>
    <dsp:sp modelId="{B535E234-B098-4329-B290-84B51260B09C}">
      <dsp:nvSpPr>
        <dsp:cNvPr id="0" name=""/>
        <dsp:cNvSpPr/>
      </dsp:nvSpPr>
      <dsp:spPr>
        <a:xfrm>
          <a:off x="7846439" y="86124"/>
          <a:ext cx="2440594" cy="464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kumimoji="1" lang="en-US" altLang="ja-JP" sz="1000" kern="1200" dirty="0"/>
            <a:t>Value</a:t>
          </a:r>
          <a:endParaRPr kumimoji="1" lang="ja-JP" altLang="en-US" sz="1000" kern="1200" dirty="0"/>
        </a:p>
      </dsp:txBody>
      <dsp:txXfrm>
        <a:off x="7846439" y="86124"/>
        <a:ext cx="2440594" cy="309507"/>
      </dsp:txXfrm>
    </dsp:sp>
    <dsp:sp modelId="{9FEF4C9E-0C8B-41D6-8F0C-C285A73E6F1E}">
      <dsp:nvSpPr>
        <dsp:cNvPr id="0" name=""/>
        <dsp:cNvSpPr/>
      </dsp:nvSpPr>
      <dsp:spPr>
        <a:xfrm>
          <a:off x="8346320" y="395632"/>
          <a:ext cx="2440594" cy="2065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en-US" altLang="en-US" sz="1000" kern="1200" dirty="0"/>
            <a:t>Enables accurate and reliable processing by ensuring high-quality input data.
Facilitates data validation, confirmation, and traceability throughout the data life cycle.</a:t>
          </a:r>
          <a:endParaRPr kumimoji="1" lang="ja-JP" altLang="en-US" sz="1000" kern="1200" dirty="0"/>
        </a:p>
      </dsp:txBody>
      <dsp:txXfrm>
        <a:off x="8406816" y="456128"/>
        <a:ext cx="2319602" cy="19445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8693"/>
          </a:xfrm>
          <a:prstGeom prst="rect">
            <a:avLst/>
          </a:prstGeom>
        </p:spPr>
        <p:txBody>
          <a:bodyPr vert="horz" lIns="91422" tIns="45710" rIns="91422" bIns="45710" rtlCol="0"/>
          <a:lstStyle>
            <a:lvl1pPr algn="r">
              <a:defRPr sz="1200"/>
            </a:lvl1pPr>
          </a:lstStyle>
          <a:p>
            <a:fld id="{A0B70AD0-0B19-4E45-9096-808A6B714750}"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2" tIns="45710" rIns="91422" bIns="4571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2" tIns="45710" rIns="91422"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22" tIns="45710" rIns="91422"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2" tIns="45710" rIns="91422" bIns="4571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24</a:t>
            </a:fld>
            <a:endParaRPr kumimoji="1" lang="ja-JP" altLang="en-US"/>
          </a:p>
        </p:txBody>
      </p:sp>
    </p:spTree>
    <p:extLst>
      <p:ext uri="{BB962C8B-B14F-4D97-AF65-F5344CB8AC3E}">
        <p14:creationId xmlns:p14="http://schemas.microsoft.com/office/powerpoint/2010/main" val="252030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71</a:t>
            </a:fld>
            <a:endParaRPr kumimoji="1" lang="ja-JP" altLang="en-US"/>
          </a:p>
        </p:txBody>
      </p:sp>
    </p:spTree>
    <p:extLst>
      <p:ext uri="{BB962C8B-B14F-4D97-AF65-F5344CB8AC3E}">
        <p14:creationId xmlns:p14="http://schemas.microsoft.com/office/powerpoint/2010/main" val="112928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702E13C0-B3D0-9464-3C22-E05D0578960B}"/>
              </a:ext>
            </a:extLst>
          </p:cNvPr>
          <p:cNvSpPr txBox="1"/>
          <p:nvPr userDrawn="1"/>
        </p:nvSpPr>
        <p:spPr>
          <a:xfrm>
            <a:off x="4273196" y="5841580"/>
            <a:ext cx="2362754" cy="1200329"/>
          </a:xfrm>
          <a:prstGeom prst="rect">
            <a:avLst/>
          </a:prstGeom>
          <a:noFill/>
        </p:spPr>
        <p:txBody>
          <a:bodyPr wrap="square">
            <a:spAutoFit/>
          </a:bodyPr>
          <a:lstStyle/>
          <a:p>
            <a:r>
              <a:rPr kumimoji="1" lang="en-US" altLang="ja-JP" sz="72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72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3" name="テキスト ボックス 2">
            <a:extLst>
              <a:ext uri="{FF2B5EF4-FFF2-40B4-BE49-F238E27FC236}">
                <a16:creationId xmlns:a16="http://schemas.microsoft.com/office/drawing/2014/main" id="{9BE80EA4-AFAC-B80F-DCD0-E43C849E02AB}"/>
              </a:ext>
            </a:extLst>
          </p:cNvPr>
          <p:cNvSpPr txBox="1"/>
          <p:nvPr userDrawn="1"/>
        </p:nvSpPr>
        <p:spPr>
          <a:xfrm>
            <a:off x="5993420" y="6095917"/>
            <a:ext cx="3313331" cy="707886"/>
          </a:xfrm>
          <a:prstGeom prst="rect">
            <a:avLst/>
          </a:prstGeom>
          <a:noFill/>
        </p:spPr>
        <p:txBody>
          <a:bodyPr wrap="square">
            <a:spAutoFit/>
          </a:bodyPr>
          <a:lstStyle/>
          <a:p>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endPar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a:p>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4" name="正方形/長方形 3">
            <a:extLst>
              <a:ext uri="{FF2B5EF4-FFF2-40B4-BE49-F238E27FC236}">
                <a16:creationId xmlns:a16="http://schemas.microsoft.com/office/drawing/2014/main" id="{D5ACCFD2-C85C-3D5B-16EA-81F674B808E8}"/>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375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
        <p:nvSpPr>
          <p:cNvPr id="2" name="正方形/長方形 1">
            <a:extLst>
              <a:ext uri="{FF2B5EF4-FFF2-40B4-BE49-F238E27FC236}">
                <a16:creationId xmlns:a16="http://schemas.microsoft.com/office/drawing/2014/main" id="{094237DF-4DF3-49E5-6257-8471EFA6C8C4}"/>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640BDE3-65B3-A390-AD34-1AB9967D12E8}"/>
              </a:ext>
            </a:extLst>
          </p:cNvPr>
          <p:cNvSpPr txBox="1"/>
          <p:nvPr userDrawn="1"/>
        </p:nvSpPr>
        <p:spPr>
          <a:xfrm>
            <a:off x="4914623" y="2667059"/>
            <a:ext cx="2362754" cy="1200329"/>
          </a:xfrm>
          <a:prstGeom prst="rect">
            <a:avLst/>
          </a:prstGeom>
          <a:noFill/>
        </p:spPr>
        <p:txBody>
          <a:bodyPr wrap="square">
            <a:spAutoFit/>
          </a:bodyPr>
          <a:lstStyle/>
          <a:p>
            <a:pPr algn="ctr"/>
            <a:r>
              <a:rPr kumimoji="1" lang="en-US" altLang="ja-JP" sz="72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72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3" name="テキスト ボックス 2">
            <a:extLst>
              <a:ext uri="{FF2B5EF4-FFF2-40B4-BE49-F238E27FC236}">
                <a16:creationId xmlns:a16="http://schemas.microsoft.com/office/drawing/2014/main" id="{375025BE-792D-5279-7FCF-0F4841304E90}"/>
              </a:ext>
            </a:extLst>
          </p:cNvPr>
          <p:cNvSpPr txBox="1"/>
          <p:nvPr userDrawn="1"/>
        </p:nvSpPr>
        <p:spPr>
          <a:xfrm>
            <a:off x="4439334" y="3667333"/>
            <a:ext cx="3313331" cy="400110"/>
          </a:xfrm>
          <a:prstGeom prst="rect">
            <a:avLst/>
          </a:prstGeom>
          <a:noFill/>
        </p:spPr>
        <p:txBody>
          <a:bodyPr wrap="square">
            <a:spAutoFit/>
          </a:bodyPr>
          <a:lstStyle/>
          <a:p>
            <a:pPr algn="ct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4" name="正方形/長方形 3">
            <a:extLst>
              <a:ext uri="{FF2B5EF4-FFF2-40B4-BE49-F238E27FC236}">
                <a16:creationId xmlns:a16="http://schemas.microsoft.com/office/drawing/2014/main" id="{6D496DBD-11C9-BCFF-7EDF-0119092667AE}"/>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46758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
        <p:nvSpPr>
          <p:cNvPr id="3" name="テキスト ボックス 2">
            <a:extLst>
              <a:ext uri="{FF2B5EF4-FFF2-40B4-BE49-F238E27FC236}">
                <a16:creationId xmlns:a16="http://schemas.microsoft.com/office/drawing/2014/main" id="{E80736F7-3749-759A-4ED7-727B8A28DBB2}"/>
              </a:ext>
            </a:extLst>
          </p:cNvPr>
          <p:cNvSpPr txBox="1"/>
          <p:nvPr userDrawn="1"/>
        </p:nvSpPr>
        <p:spPr>
          <a:xfrm>
            <a:off x="1653838" y="2727444"/>
            <a:ext cx="2362754" cy="1200329"/>
          </a:xfrm>
          <a:prstGeom prst="rect">
            <a:avLst/>
          </a:prstGeom>
          <a:noFill/>
        </p:spPr>
        <p:txBody>
          <a:bodyPr wrap="square">
            <a:spAutoFit/>
          </a:bodyPr>
          <a:lstStyle/>
          <a:p>
            <a:pPr algn="ctr"/>
            <a:r>
              <a:rPr kumimoji="1" lang="en-US" altLang="ja-JP" sz="72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72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4" name="テキスト ボックス 3">
            <a:extLst>
              <a:ext uri="{FF2B5EF4-FFF2-40B4-BE49-F238E27FC236}">
                <a16:creationId xmlns:a16="http://schemas.microsoft.com/office/drawing/2014/main" id="{A15ED965-9171-F0FA-E353-3D2E07E79EA9}"/>
              </a:ext>
            </a:extLst>
          </p:cNvPr>
          <p:cNvSpPr txBox="1"/>
          <p:nvPr userDrawn="1"/>
        </p:nvSpPr>
        <p:spPr>
          <a:xfrm>
            <a:off x="1178549" y="3727718"/>
            <a:ext cx="3313331" cy="400110"/>
          </a:xfrm>
          <a:prstGeom prst="rect">
            <a:avLst/>
          </a:prstGeom>
          <a:noFill/>
        </p:spPr>
        <p:txBody>
          <a:bodyPr wrap="square">
            <a:spAutoFit/>
          </a:bodyPr>
          <a:lstStyle/>
          <a:p>
            <a:pPr algn="ct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2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5" name="正方形/長方形 4">
            <a:extLst>
              <a:ext uri="{FF2B5EF4-FFF2-40B4-BE49-F238E27FC236}">
                <a16:creationId xmlns:a16="http://schemas.microsoft.com/office/drawing/2014/main" id="{5C232B16-C818-BEAA-F008-3D93BDDC7B3F}"/>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7248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77352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936627"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a:xfrm>
            <a:off x="641213" y="313754"/>
            <a:ext cx="9912487" cy="676276"/>
          </a:xfrm>
        </p:spPr>
        <p:txBody>
          <a:bodyPr/>
          <a:lstStyle>
            <a:lvl1pPr>
              <a:defRPr>
                <a:latin typeface="Meiryo UI" panose="020B0604030504040204" pitchFamily="34" charset="-128"/>
                <a:ea typeface="Meiryo UI" panose="020B0604030504040204" pitchFamily="34" charset="-128"/>
              </a:defRPr>
            </a:lvl1pPr>
          </a:lstStyle>
          <a:p>
            <a:r>
              <a:rPr lang="ja-JP" altLang="en-US" dirty="0"/>
              <a:t>タイトルを入力タイトルを入力</a:t>
            </a:r>
            <a:endParaRPr kumimoji="1" lang="ja-JP" altLang="en-US" dirty="0"/>
          </a:p>
        </p:txBody>
      </p:sp>
    </p:spTree>
    <p:extLst>
      <p:ext uri="{BB962C8B-B14F-4D97-AF65-F5344CB8AC3E}">
        <p14:creationId xmlns:p14="http://schemas.microsoft.com/office/powerpoint/2010/main" val="258775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033C9-DF52-5328-17DD-8B5C21725812}"/>
              </a:ext>
            </a:extLst>
          </p:cNvPr>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スライド番号プレースホルダー 2">
            <a:extLst>
              <a:ext uri="{FF2B5EF4-FFF2-40B4-BE49-F238E27FC236}">
                <a16:creationId xmlns:a16="http://schemas.microsoft.com/office/drawing/2014/main" id="{4E212948-03A8-3F57-3E08-2CDF4334DD80}"/>
              </a:ext>
            </a:extLst>
          </p:cNvPr>
          <p:cNvSpPr>
            <a:spLocks noGrp="1"/>
          </p:cNvSpPr>
          <p:nvPr>
            <p:ph type="sldNum" sz="quarter" idx="10"/>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360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rgbClr val="FF0000"/>
                </a:solidFill>
              </a:defRPr>
            </a:lvl1pPr>
          </a:lstStyle>
          <a:p>
            <a:fld id="{DBFB1F43-6F2E-4538-AABB-23AEDF146290}" type="slidenum">
              <a:rPr lang="ja-JP" altLang="en-US" smtClean="0"/>
              <a:pPr/>
              <a:t>‹#›</a:t>
            </a:fld>
            <a:endParaRPr lang="ja-JP" altLang="en-US"/>
          </a:p>
        </p:txBody>
      </p:sp>
      <p:sp>
        <p:nvSpPr>
          <p:cNvPr id="4" name="テキスト ボックス 3">
            <a:extLst>
              <a:ext uri="{FF2B5EF4-FFF2-40B4-BE49-F238E27FC236}">
                <a16:creationId xmlns:a16="http://schemas.microsoft.com/office/drawing/2014/main" id="{E5BED012-0D4B-CF5B-7BA1-C148DFA70A4E}"/>
              </a:ext>
            </a:extLst>
          </p:cNvPr>
          <p:cNvSpPr txBox="1"/>
          <p:nvPr userDrawn="1"/>
        </p:nvSpPr>
        <p:spPr>
          <a:xfrm rot="16200000">
            <a:off x="-169244" y="5431635"/>
            <a:ext cx="1107929" cy="769441"/>
          </a:xfrm>
          <a:prstGeom prst="rect">
            <a:avLst/>
          </a:prstGeom>
          <a:noFill/>
        </p:spPr>
        <p:txBody>
          <a:bodyPr wrap="square">
            <a:spAutoFit/>
          </a:bodyPr>
          <a:lstStyle/>
          <a:p>
            <a:pPr algn="ctr"/>
            <a:r>
              <a:rPr kumimoji="1" lang="en-US" altLang="ja-JP" sz="4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44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5" name="テキスト ボックス 4">
            <a:extLst>
              <a:ext uri="{FF2B5EF4-FFF2-40B4-BE49-F238E27FC236}">
                <a16:creationId xmlns:a16="http://schemas.microsoft.com/office/drawing/2014/main" id="{4FB13980-CF7B-C000-D3CC-193A601A0410}"/>
              </a:ext>
            </a:extLst>
          </p:cNvPr>
          <p:cNvSpPr txBox="1"/>
          <p:nvPr userDrawn="1"/>
        </p:nvSpPr>
        <p:spPr>
          <a:xfrm rot="16200000">
            <a:off x="-1758192" y="2417595"/>
            <a:ext cx="4285823" cy="461665"/>
          </a:xfrm>
          <a:prstGeom prst="rect">
            <a:avLst/>
          </a:prstGeom>
          <a:noFill/>
        </p:spPr>
        <p:txBody>
          <a:bodyPr wrap="square">
            <a:spAutoFit/>
          </a:bodyPr>
          <a:lstStyle/>
          <a:p>
            <a:pPr algn="ctr"/>
            <a:r>
              <a:rPr kumimoji="1" lang="en-US" altLang="ja-JP"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24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24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cxnSp>
        <p:nvCxnSpPr>
          <p:cNvPr id="6" name="直線コネクタ 5">
            <a:extLst>
              <a:ext uri="{FF2B5EF4-FFF2-40B4-BE49-F238E27FC236}">
                <a16:creationId xmlns:a16="http://schemas.microsoft.com/office/drawing/2014/main" id="{D7E1618C-99FA-F0E4-ACA1-088159ECA8C4}"/>
              </a:ext>
            </a:extLst>
          </p:cNvPr>
          <p:cNvCxnSpPr/>
          <p:nvPr userDrawn="1"/>
        </p:nvCxnSpPr>
        <p:spPr>
          <a:xfrm>
            <a:off x="687674" y="124097"/>
            <a:ext cx="0" cy="66098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D729233-589E-7212-7654-1311788B5EBA}"/>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857050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8" y="1412878"/>
            <a:ext cx="5457042" cy="5275002"/>
          </a:xfrm>
        </p:spPr>
        <p:txBody>
          <a:bodyPr/>
          <a:lstStyle>
            <a:lvl1pPr>
              <a:buFont typeface="+mj-lt"/>
              <a:buAutoNum type="arabicPeriod"/>
              <a:defRPr sz="1800">
                <a:solidFill>
                  <a:srgbClr val="24235C"/>
                </a:solidFill>
                <a:latin typeface="Meiryo UI" panose="020B0604030504040204" pitchFamily="34" charset="-128"/>
                <a:ea typeface="Meiryo UI" panose="020B0604030504040204" pitchFamily="34" charset="-128"/>
              </a:defRPr>
            </a:lvl1pPr>
            <a:lvl2pPr marL="542925" indent="-85725">
              <a:defRPr sz="1800">
                <a:latin typeface="Meiryo UI" panose="020B0604030504040204" pitchFamily="34" charset="-128"/>
                <a:ea typeface="Meiryo UI" panose="020B0604030504040204" pitchFamily="34" charset="-128"/>
              </a:defRPr>
            </a:lvl2pPr>
            <a:lvl3pPr marL="808038" indent="-74613">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6197602" y="1412878"/>
            <a:ext cx="5457042" cy="5275002"/>
          </a:xfrm>
        </p:spPr>
        <p:txBody>
          <a:bodyPr/>
          <a:lstStyle>
            <a:lvl1pPr>
              <a:buFont typeface="Wingdings" panose="05000000000000000000" pitchFamily="2" charset="2"/>
              <a:buChar char="p"/>
              <a:defRPr sz="1800">
                <a:solidFill>
                  <a:srgbClr val="24235C"/>
                </a:solidFill>
                <a:latin typeface="Meiryo UI" panose="020B0604030504040204" pitchFamily="34" charset="-128"/>
                <a:ea typeface="Meiryo UI" panose="020B0604030504040204" pitchFamily="34" charset="-128"/>
              </a:defRPr>
            </a:lvl1pPr>
            <a:lvl2pPr marL="542925" indent="-85725">
              <a:defRPr sz="1800">
                <a:latin typeface="Meiryo UI" panose="020B0604030504040204" pitchFamily="34" charset="-128"/>
                <a:ea typeface="Meiryo UI" panose="020B0604030504040204" pitchFamily="34" charset="-128"/>
              </a:defRPr>
            </a:lvl2pPr>
            <a:lvl3pPr marL="808038" indent="-74613">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E509320C-5C55-0232-D847-59F7B6B102B6}"/>
              </a:ext>
            </a:extLst>
          </p:cNvPr>
          <p:cNvSpPr txBox="1"/>
          <p:nvPr userDrawn="1"/>
        </p:nvSpPr>
        <p:spPr>
          <a:xfrm>
            <a:off x="638958" y="1016788"/>
            <a:ext cx="1316386" cy="369332"/>
          </a:xfrm>
          <a:prstGeom prst="rect">
            <a:avLst/>
          </a:prstGeom>
          <a:noFill/>
        </p:spPr>
        <p:txBody>
          <a:bodyPr wrap="none" rtlCol="0">
            <a:spAutoFit/>
          </a:bodyPr>
          <a:lstStyle/>
          <a:p>
            <a:r>
              <a:rPr kumimoji="1" lang="en-US" altLang="ja-JP" dirty="0"/>
              <a:t>Procedure</a:t>
            </a:r>
            <a:endParaRPr kumimoji="1" lang="ja-JP" altLang="en-US" dirty="0"/>
          </a:p>
        </p:txBody>
      </p:sp>
      <p:sp>
        <p:nvSpPr>
          <p:cNvPr id="6" name="テキスト ボックス 5">
            <a:extLst>
              <a:ext uri="{FF2B5EF4-FFF2-40B4-BE49-F238E27FC236}">
                <a16:creationId xmlns:a16="http://schemas.microsoft.com/office/drawing/2014/main" id="{1567B6A6-021C-1BA4-E31C-47A3906A3234}"/>
              </a:ext>
            </a:extLst>
          </p:cNvPr>
          <p:cNvSpPr txBox="1"/>
          <p:nvPr userDrawn="1"/>
        </p:nvSpPr>
        <p:spPr>
          <a:xfrm>
            <a:off x="6158749" y="1021903"/>
            <a:ext cx="1428596" cy="369332"/>
          </a:xfrm>
          <a:prstGeom prst="rect">
            <a:avLst/>
          </a:prstGeom>
          <a:noFill/>
        </p:spPr>
        <p:txBody>
          <a:bodyPr wrap="none" rtlCol="0">
            <a:spAutoFit/>
          </a:bodyPr>
          <a:lstStyle/>
          <a:p>
            <a:r>
              <a:rPr kumimoji="1" lang="en-US" altLang="ja-JP" dirty="0"/>
              <a:t>Checkpoint</a:t>
            </a:r>
            <a:endParaRPr kumimoji="1" lang="ja-JP" altLang="en-US" dirty="0"/>
          </a:p>
        </p:txBody>
      </p:sp>
    </p:spTree>
    <p:extLst>
      <p:ext uri="{BB962C8B-B14F-4D97-AF65-F5344CB8AC3E}">
        <p14:creationId xmlns:p14="http://schemas.microsoft.com/office/powerpoint/2010/main" val="294445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6D192A6-E03E-1997-04D1-7F1AE39C5894}"/>
              </a:ext>
            </a:extLst>
          </p:cNvPr>
          <p:cNvSpPr/>
          <p:nvPr userDrawn="1"/>
        </p:nvSpPr>
        <p:spPr>
          <a:xfrm>
            <a:off x="600075" y="1047180"/>
            <a:ext cx="11016000" cy="5688000"/>
          </a:xfrm>
          <a:prstGeom prst="rect">
            <a:avLst/>
          </a:prstGeom>
          <a:solidFill>
            <a:schemeClr val="bg1">
              <a:alpha val="0"/>
            </a:schemeClr>
          </a:solidFill>
          <a:ln w="9525" cmpd="sng">
            <a:solidFill>
              <a:schemeClr val="tx1"/>
            </a:solidFill>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rgbClr val="000066"/>
              </a:buClr>
              <a:buFont typeface="Arial" panose="020B0604020202020204" pitchFamily="34" charset="0"/>
              <a:buChar char="•"/>
            </a:pPr>
            <a:endParaRPr lang="ja-JP" altLang="en-US" sz="2400" dirty="0">
              <a:solidFill>
                <a:srgbClr val="24235C"/>
              </a:solidFill>
              <a:latin typeface="Meiryo UI" panose="020B0604030504040204" pitchFamily="34" charset="-128"/>
              <a:ea typeface="Meiryo UI" panose="020B0604030504040204" pitchFamily="34" charset="-128"/>
            </a:endParaRPr>
          </a:p>
        </p:txBody>
      </p:sp>
      <p:sp>
        <p:nvSpPr>
          <p:cNvPr id="2" name="タイトル 1"/>
          <p:cNvSpPr>
            <a:spLocks noGrp="1"/>
          </p:cNvSpPr>
          <p:nvPr>
            <p:ph type="title" hasCustomPrompt="1"/>
          </p:nvPr>
        </p:nvSpPr>
        <p:spPr>
          <a:xfrm>
            <a:off x="641213" y="313754"/>
            <a:ext cx="9899787" cy="676276"/>
          </a:xfrm>
        </p:spPr>
        <p:txBody>
          <a:bodyPr anchor="b"/>
          <a:lstStyle>
            <a:lvl1pPr>
              <a:defRPr>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3" name="コンテンツ プレースホルダ 2"/>
          <p:cNvSpPr>
            <a:spLocks noGrp="1"/>
          </p:cNvSpPr>
          <p:nvPr>
            <p:ph sz="half" idx="1"/>
          </p:nvPr>
        </p:nvSpPr>
        <p:spPr>
          <a:xfrm>
            <a:off x="638958" y="1079500"/>
            <a:ext cx="10939898" cy="5608380"/>
          </a:xfrm>
          <a:ln w="9525" cmpd="sng">
            <a:solidFill>
              <a:schemeClr val="tx1"/>
            </a:solidFill>
          </a:ln>
        </p:spPr>
        <p:txBody>
          <a:bodyPr/>
          <a:lstStyle>
            <a:lvl1pPr marL="342900" indent="-342900">
              <a:buFont typeface="Arial" panose="020B0604020202020204" pitchFamily="34" charset="0"/>
              <a:buChar char="•"/>
              <a:defRPr sz="2400">
                <a:solidFill>
                  <a:srgbClr val="24235C"/>
                </a:solidFill>
                <a:latin typeface="Meiryo UI" panose="020B0604030504040204" pitchFamily="34" charset="-128"/>
                <a:ea typeface="Meiryo UI" panose="020B0604030504040204" pitchFamily="34" charset="-128"/>
              </a:defRPr>
            </a:lvl1pPr>
            <a:lvl2pPr marL="723900" indent="-266700">
              <a:defRPr sz="2400">
                <a:latin typeface="Meiryo UI" panose="020B0604030504040204" pitchFamily="34" charset="-128"/>
                <a:ea typeface="Meiryo UI" panose="020B0604030504040204" pitchFamily="34" charset="-128"/>
              </a:defRPr>
            </a:lvl2pPr>
            <a:lvl3pPr marL="990600" indent="-257175">
              <a:defRPr sz="2400">
                <a:latin typeface="Meiryo UI" panose="020B0604030504040204" pitchFamily="34" charset="-128"/>
                <a:ea typeface="Meiryo UI" panose="020B0604030504040204" pitchFamily="34" charset="-128"/>
              </a:defRPr>
            </a:lvl3pPr>
            <a:lvl4pPr>
              <a:defRPr sz="2400">
                <a:latin typeface="Meiryo UI" panose="020B0604030504040204" pitchFamily="34" charset="-128"/>
                <a:ea typeface="Meiryo UI" panose="020B0604030504040204" pitchFamily="34" charset="-128"/>
              </a:defRPr>
            </a:lvl4pPr>
            <a:lvl5pPr>
              <a:defRPr sz="24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2621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白紙マーク付き">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
        <p:nvSpPr>
          <p:cNvPr id="3" name="正方形/長方形 2">
            <a:extLst>
              <a:ext uri="{FF2B5EF4-FFF2-40B4-BE49-F238E27FC236}">
                <a16:creationId xmlns:a16="http://schemas.microsoft.com/office/drawing/2014/main" id="{31B7FF5E-D5E2-6DE4-B983-BBE143CE1389}"/>
              </a:ext>
            </a:extLst>
          </p:cNvPr>
          <p:cNvSpPr/>
          <p:nvPr userDrawn="1"/>
        </p:nvSpPr>
        <p:spPr>
          <a:xfrm>
            <a:off x="10498347" y="165700"/>
            <a:ext cx="1693653" cy="6796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AA9312-C010-ADD4-EA87-85147C707238}"/>
              </a:ext>
            </a:extLst>
          </p:cNvPr>
          <p:cNvSpPr txBox="1"/>
          <p:nvPr userDrawn="1"/>
        </p:nvSpPr>
        <p:spPr>
          <a:xfrm>
            <a:off x="10566312" y="147654"/>
            <a:ext cx="1012544" cy="707886"/>
          </a:xfrm>
          <a:prstGeom prst="rect">
            <a:avLst/>
          </a:prstGeom>
          <a:noFill/>
        </p:spPr>
        <p:txBody>
          <a:bodyPr wrap="square">
            <a:spAutoFit/>
          </a:bodyPr>
          <a:lstStyle/>
          <a:p>
            <a:pPr algn="ctr"/>
            <a:r>
              <a:rPr kumimoji="1" lang="en-US" altLang="ja-JP" sz="4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4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6" name="テキスト ボックス 5">
            <a:extLst>
              <a:ext uri="{FF2B5EF4-FFF2-40B4-BE49-F238E27FC236}">
                <a16:creationId xmlns:a16="http://schemas.microsoft.com/office/drawing/2014/main" id="{42DADF58-BC00-0268-4663-2E1597ACAE2D}"/>
              </a:ext>
            </a:extLst>
          </p:cNvPr>
          <p:cNvSpPr txBox="1"/>
          <p:nvPr userDrawn="1"/>
        </p:nvSpPr>
        <p:spPr>
          <a:xfrm>
            <a:off x="11440892" y="242117"/>
            <a:ext cx="707744" cy="507831"/>
          </a:xfrm>
          <a:prstGeom prst="rect">
            <a:avLst/>
          </a:prstGeom>
          <a:noFill/>
        </p:spPr>
        <p:txBody>
          <a:bodyPr wrap="square">
            <a:spAutoFit/>
          </a:bodyPr>
          <a:lstStyle/>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endPar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endPar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Tree>
    <p:extLst>
      <p:ext uri="{BB962C8B-B14F-4D97-AF65-F5344CB8AC3E}">
        <p14:creationId xmlns:p14="http://schemas.microsoft.com/office/powerpoint/2010/main" val="11444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FF0000"/>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
        <p:nvSpPr>
          <p:cNvPr id="2" name="テキスト ボックス 1">
            <a:extLst>
              <a:ext uri="{FF2B5EF4-FFF2-40B4-BE49-F238E27FC236}">
                <a16:creationId xmlns:a16="http://schemas.microsoft.com/office/drawing/2014/main" id="{110A9F4E-D53A-EF00-DB51-D713921C18BE}"/>
              </a:ext>
            </a:extLst>
          </p:cNvPr>
          <p:cNvSpPr txBox="1"/>
          <p:nvPr userDrawn="1"/>
        </p:nvSpPr>
        <p:spPr>
          <a:xfrm>
            <a:off x="10566312" y="147654"/>
            <a:ext cx="1012544" cy="707886"/>
          </a:xfrm>
          <a:prstGeom prst="rect">
            <a:avLst/>
          </a:prstGeom>
          <a:noFill/>
        </p:spPr>
        <p:txBody>
          <a:bodyPr wrap="square">
            <a:spAutoFit/>
          </a:bodyPr>
          <a:lstStyle/>
          <a:p>
            <a:pPr algn="ctr"/>
            <a:r>
              <a:rPr kumimoji="1" lang="en-US" altLang="ja-JP" sz="4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4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4" name="テキスト ボックス 3">
            <a:extLst>
              <a:ext uri="{FF2B5EF4-FFF2-40B4-BE49-F238E27FC236}">
                <a16:creationId xmlns:a16="http://schemas.microsoft.com/office/drawing/2014/main" id="{BEC0F68B-708A-23C0-D3EE-706EB1769A9B}"/>
              </a:ext>
            </a:extLst>
          </p:cNvPr>
          <p:cNvSpPr txBox="1"/>
          <p:nvPr userDrawn="1"/>
        </p:nvSpPr>
        <p:spPr>
          <a:xfrm>
            <a:off x="11440892" y="242117"/>
            <a:ext cx="707744" cy="507831"/>
          </a:xfrm>
          <a:prstGeom prst="rect">
            <a:avLst/>
          </a:prstGeom>
          <a:noFill/>
        </p:spPr>
        <p:txBody>
          <a:bodyPr wrap="square">
            <a:spAutoFit/>
          </a:bodyPr>
          <a:lstStyle/>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Japan</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endPar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Safety</a:t>
            </a:r>
            <a:r>
              <a:rPr kumimoji="1"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 </a:t>
            </a:r>
            <a:endPar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a:p>
            <a:pPr algn="l"/>
            <a:r>
              <a:rPr kumimoji="1" lang="en-US" altLang="ja-JP" sz="900" dirty="0">
                <a:solidFill>
                  <a:srgbClr val="FF0000"/>
                </a:solidFill>
                <a:latin typeface="Abadi" panose="020B0604020104020204" pitchFamily="34" charset="0"/>
                <a:ea typeface="HGP行書体" panose="03000600000000000000" pitchFamily="66" charset="-128"/>
                <a:cs typeface="CordiaUPC" panose="020B0304020202020204" pitchFamily="34" charset="-34"/>
              </a:rPr>
              <a:t>Institute</a:t>
            </a:r>
            <a:endParaRPr lang="ja-JP" altLang="en-US" sz="9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9" r:id="rId3"/>
    <p:sldLayoutId id="2147483665" r:id="rId4"/>
    <p:sldLayoutId id="2147483681" r:id="rId5"/>
    <p:sldLayoutId id="2147483683" r:id="rId6"/>
    <p:sldLayoutId id="2147483666" r:id="rId7"/>
    <p:sldLayoutId id="2147483663" r:id="rId8"/>
    <p:sldLayoutId id="2147483667" r:id="rId9"/>
    <p:sldLayoutId id="2147483668" r:id="rId10"/>
    <p:sldLayoutId id="2147483669" r:id="rId11"/>
    <p:sldLayoutId id="2147483678" r:id="rId12"/>
    <p:sldLayoutId id="2147483682" r:id="rId13"/>
  </p:sldLayoutIdLst>
  <p:hf hdr="0" ftr="0" dt="0"/>
  <p:txStyles>
    <p:titleStyle>
      <a:lvl1pPr algn="l" rtl="0" eaLnBrk="1" fontAlgn="base" hangingPunct="1">
        <a:spcBef>
          <a:spcPct val="0"/>
        </a:spcBef>
        <a:spcAft>
          <a:spcPct val="0"/>
        </a:spcAft>
        <a:defRPr kumimoji="1" sz="3600" b="1">
          <a:solidFill>
            <a:schemeClr val="tx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xml.rels><?xml version="1.0" encoding="UTF-8" standalone="yes"?>
<Relationships xmlns="http://schemas.openxmlformats.org/package/2006/relationships"><Relationship Id="rId2" Type="http://schemas.openxmlformats.org/officeDocument/2006/relationships/hyperlink" Target="https://oecd.ai/en/wonk/ai-system-definition-update"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isi.go.jp/output/output_framework/guide_to_evaluation_perspective_on_ai_safety/"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www.w3.org/TR/vocab-dcat-3/"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sv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doi.org/10.1038/s41586-024-07566-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04E5A10-320A-E59A-3035-5324D1C8DC3F}"/>
              </a:ext>
            </a:extLst>
          </p:cNvPr>
          <p:cNvSpPr/>
          <p:nvPr/>
        </p:nvSpPr>
        <p:spPr>
          <a:xfrm>
            <a:off x="4213185" y="5978516"/>
            <a:ext cx="3912243" cy="8794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836B565A-6E4E-CAC0-184B-56567D05A7A5}"/>
              </a:ext>
            </a:extLst>
          </p:cNvPr>
          <p:cNvSpPr>
            <a:spLocks noGrp="1"/>
          </p:cNvSpPr>
          <p:nvPr>
            <p:ph type="ctrTitle"/>
          </p:nvPr>
        </p:nvSpPr>
        <p:spPr>
          <a:xfrm>
            <a:off x="936405" y="1108075"/>
            <a:ext cx="10252075" cy="2534535"/>
          </a:xfrm>
        </p:spPr>
        <p:txBody>
          <a:bodyPr/>
          <a:lstStyle/>
          <a:p>
            <a:pPr algn="ctr"/>
            <a:r>
              <a:rPr lang="en-US" altLang="ja-JP" dirty="0"/>
              <a:t>Data Quality Management Guidebook</a:t>
            </a:r>
            <a:br>
              <a:rPr lang="en-US" altLang="ja-JP" dirty="0"/>
            </a:br>
            <a:r>
              <a:rPr lang="ja-JP" altLang="ja-JP" sz="2400" dirty="0"/>
              <a:t>－　</a:t>
            </a:r>
            <a:r>
              <a:rPr lang="en-US" altLang="ja-JP" sz="2400" dirty="0"/>
              <a:t>Maximize the value of data and Artificial Intelligence</a:t>
            </a:r>
            <a:r>
              <a:rPr lang="ja-JP" altLang="ja-JP" sz="2400" dirty="0"/>
              <a:t>　－</a:t>
            </a:r>
            <a:br>
              <a:rPr lang="en-US" altLang="ja-JP" sz="2400" dirty="0"/>
            </a:br>
            <a:endParaRPr lang="ja-JP" altLang="en-US" sz="2000" dirty="0"/>
          </a:p>
        </p:txBody>
      </p:sp>
      <p:pic>
        <p:nvPicPr>
          <p:cNvPr id="2" name="図 1">
            <a:extLst>
              <a:ext uri="{FF2B5EF4-FFF2-40B4-BE49-F238E27FC236}">
                <a16:creationId xmlns:a16="http://schemas.microsoft.com/office/drawing/2014/main" id="{B0C73575-3341-2EDD-97E9-DDE058D58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906" y="5978516"/>
            <a:ext cx="2603306" cy="571707"/>
          </a:xfrm>
          <a:prstGeom prst="rect">
            <a:avLst/>
          </a:prstGeom>
        </p:spPr>
      </p:pic>
      <p:sp>
        <p:nvSpPr>
          <p:cNvPr id="4" name="テキスト ボックス 3">
            <a:extLst>
              <a:ext uri="{FF2B5EF4-FFF2-40B4-BE49-F238E27FC236}">
                <a16:creationId xmlns:a16="http://schemas.microsoft.com/office/drawing/2014/main" id="{A35322AE-F2AE-1BD8-D823-49F09D6AE046}"/>
              </a:ext>
            </a:extLst>
          </p:cNvPr>
          <p:cNvSpPr txBox="1"/>
          <p:nvPr/>
        </p:nvSpPr>
        <p:spPr>
          <a:xfrm>
            <a:off x="6389478" y="6550223"/>
            <a:ext cx="2767208" cy="307777"/>
          </a:xfrm>
          <a:prstGeom prst="rect">
            <a:avLst/>
          </a:prstGeom>
          <a:noFill/>
        </p:spPr>
        <p:txBody>
          <a:bodyPr wrap="square" rtlCol="0">
            <a:spAutoFit/>
          </a:bodyPr>
          <a:lstStyle/>
          <a:p>
            <a:r>
              <a:rPr kumimoji="1" lang="en-US" altLang="ja-JP" sz="1400" dirty="0"/>
              <a:t>Digital Infrastructure Center</a:t>
            </a:r>
            <a:endParaRPr kumimoji="1" lang="ja-JP" altLang="en-US" sz="1400" dirty="0"/>
          </a:p>
        </p:txBody>
      </p:sp>
      <p:pic>
        <p:nvPicPr>
          <p:cNvPr id="10" name="図 9">
            <a:extLst>
              <a:ext uri="{FF2B5EF4-FFF2-40B4-BE49-F238E27FC236}">
                <a16:creationId xmlns:a16="http://schemas.microsoft.com/office/drawing/2014/main" id="{EAC0522D-69CC-8752-7FD9-DEAE56B4B102}"/>
              </a:ext>
            </a:extLst>
          </p:cNvPr>
          <p:cNvPicPr>
            <a:picLocks noChangeAspect="1"/>
          </p:cNvPicPr>
          <p:nvPr/>
        </p:nvPicPr>
        <p:blipFill>
          <a:blip r:embed="rId3"/>
          <a:stretch>
            <a:fillRect/>
          </a:stretch>
        </p:blipFill>
        <p:spPr>
          <a:xfrm>
            <a:off x="3035314" y="5483652"/>
            <a:ext cx="3133992" cy="1869212"/>
          </a:xfrm>
          <a:prstGeom prst="rect">
            <a:avLst/>
          </a:prstGeom>
        </p:spPr>
      </p:pic>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85EB6BF-091D-BE44-6AA9-498AFFB9F9BB}"/>
              </a:ext>
            </a:extLst>
          </p:cNvPr>
          <p:cNvSpPr>
            <a:spLocks noGrp="1"/>
          </p:cNvSpPr>
          <p:nvPr>
            <p:ph idx="1"/>
          </p:nvPr>
        </p:nvSpPr>
        <p:spPr>
          <a:xfrm>
            <a:off x="642938" y="1382713"/>
            <a:ext cx="11142662" cy="2222500"/>
          </a:xfrm>
        </p:spPr>
        <p:txBody>
          <a:bodyPr/>
          <a:lstStyle/>
          <a:p>
            <a:r>
              <a:rPr lang="en-US" altLang="ja-JP" dirty="0"/>
              <a:t>Ensuring trust is crucial for the use of AI and data. </a:t>
            </a:r>
          </a:p>
          <a:p>
            <a:r>
              <a:rPr lang="en-US" altLang="ja-JP" dirty="0"/>
              <a:t>Data is the foundation for AI. If that is not correct, the reliability of the entire process will be compromised.</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Data quality is the foundation of AI excellence, enabling trustworthy AI, which drives user adoption and engagement.</a:t>
            </a:r>
            <a:endParaRPr lang="ja-JP" altLang="en-US" dirty="0"/>
          </a:p>
        </p:txBody>
      </p:sp>
      <p:sp>
        <p:nvSpPr>
          <p:cNvPr id="3" name="スライド番号プレースホルダー 2">
            <a:extLst>
              <a:ext uri="{FF2B5EF4-FFF2-40B4-BE49-F238E27FC236}">
                <a16:creationId xmlns:a16="http://schemas.microsoft.com/office/drawing/2014/main" id="{0BFBE608-7DB4-4197-8D6D-8916C9B8718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a:t>
            </a:fld>
            <a:endParaRPr lang="ja-JP" altLang="en-US"/>
          </a:p>
        </p:txBody>
      </p:sp>
      <p:sp>
        <p:nvSpPr>
          <p:cNvPr id="4" name="タイトル 3">
            <a:extLst>
              <a:ext uri="{FF2B5EF4-FFF2-40B4-BE49-F238E27FC236}">
                <a16:creationId xmlns:a16="http://schemas.microsoft.com/office/drawing/2014/main" id="{763B0ABA-EFF2-1998-8BDD-1906B36446A3}"/>
              </a:ext>
            </a:extLst>
          </p:cNvPr>
          <p:cNvSpPr>
            <a:spLocks noGrp="1"/>
          </p:cNvSpPr>
          <p:nvPr>
            <p:ph type="title"/>
          </p:nvPr>
        </p:nvSpPr>
        <p:spPr>
          <a:xfrm>
            <a:off x="641213" y="313754"/>
            <a:ext cx="9912487" cy="676276"/>
          </a:xfrm>
        </p:spPr>
        <p:txBody>
          <a:bodyPr/>
          <a:lstStyle/>
          <a:p>
            <a:r>
              <a:rPr lang="ja-JP" altLang="en-US" dirty="0"/>
              <a:t>② </a:t>
            </a:r>
            <a:r>
              <a:rPr lang="en-US" altLang="ja-JP" dirty="0"/>
              <a:t>Data Quality and Trust in Society</a:t>
            </a:r>
            <a:endParaRPr lang="ja-JP" altLang="en-US" dirty="0"/>
          </a:p>
        </p:txBody>
      </p:sp>
      <p:graphicFrame>
        <p:nvGraphicFramePr>
          <p:cNvPr id="8" name="図表 7">
            <a:extLst>
              <a:ext uri="{FF2B5EF4-FFF2-40B4-BE49-F238E27FC236}">
                <a16:creationId xmlns:a16="http://schemas.microsoft.com/office/drawing/2014/main" id="{3CED52A5-69BF-8CDE-1DBA-F06D29930A8A}"/>
              </a:ext>
            </a:extLst>
          </p:cNvPr>
          <p:cNvGraphicFramePr/>
          <p:nvPr/>
        </p:nvGraphicFramePr>
        <p:xfrm>
          <a:off x="960918" y="2860158"/>
          <a:ext cx="5737594" cy="294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図表 6">
            <a:extLst>
              <a:ext uri="{FF2B5EF4-FFF2-40B4-BE49-F238E27FC236}">
                <a16:creationId xmlns:a16="http://schemas.microsoft.com/office/drawing/2014/main" id="{FA074A8D-5DE2-D82C-DDDC-D4908C173DF0}"/>
              </a:ext>
            </a:extLst>
          </p:cNvPr>
          <p:cNvGraphicFramePr/>
          <p:nvPr/>
        </p:nvGraphicFramePr>
        <p:xfrm>
          <a:off x="7017201" y="2860158"/>
          <a:ext cx="3796111" cy="29452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4333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C761-0AD6-46E0-4005-059B9FA121F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1B537D6-2F56-1EB9-FA5E-4DC395BFD781}"/>
              </a:ext>
            </a:extLst>
          </p:cNvPr>
          <p:cNvSpPr>
            <a:spLocks noGrp="1"/>
          </p:cNvSpPr>
          <p:nvPr>
            <p:ph idx="1"/>
          </p:nvPr>
        </p:nvSpPr>
        <p:spPr>
          <a:xfrm>
            <a:off x="642229" y="1382320"/>
            <a:ext cx="10265549" cy="2222118"/>
          </a:xfrm>
        </p:spPr>
        <p:txBody>
          <a:bodyPr/>
          <a:lstStyle/>
          <a:p>
            <a:r>
              <a:rPr lang="en-US" altLang="ja-JP" sz="2400" dirty="0"/>
              <a:t>Data quality control ensures that the data used in AI systems is accurate, consistent, and reliable. </a:t>
            </a:r>
          </a:p>
          <a:p>
            <a:r>
              <a:rPr lang="en-US" altLang="ja-JP" sz="2400" dirty="0"/>
              <a:t>This process is critical for optimizing AI performance, reducing biases, and achieving trustworthy results. </a:t>
            </a:r>
          </a:p>
          <a:p>
            <a:r>
              <a:rPr lang="en-US" altLang="ja-JP" sz="2400" dirty="0"/>
              <a:t>Effective data quality control involves clear specifications, robust processing techniques, and continuous monitoring to identify and address quality issues.</a:t>
            </a:r>
          </a:p>
          <a:p>
            <a:endParaRPr lang="en-US" altLang="ja-JP" sz="2400" dirty="0"/>
          </a:p>
          <a:p>
            <a:r>
              <a:rPr lang="en-US" altLang="ja-JP" sz="2400" dirty="0"/>
              <a:t>The important thing at this stage is to avoid placing a burden on the workplace. It is necessary to make technical innovations, such as automatic checks.</a:t>
            </a:r>
            <a:endParaRPr lang="ja-JP" altLang="en-US" sz="2400" dirty="0"/>
          </a:p>
        </p:txBody>
      </p:sp>
      <p:sp>
        <p:nvSpPr>
          <p:cNvPr id="3" name="スライド番号プレースホルダー 2">
            <a:extLst>
              <a:ext uri="{FF2B5EF4-FFF2-40B4-BE49-F238E27FC236}">
                <a16:creationId xmlns:a16="http://schemas.microsoft.com/office/drawing/2014/main" id="{F833182D-C810-3CEC-1406-AEFB824B32C7}"/>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100</a:t>
            </a:fld>
            <a:endParaRPr lang="ja-JP" altLang="en-US"/>
          </a:p>
        </p:txBody>
      </p:sp>
      <p:sp>
        <p:nvSpPr>
          <p:cNvPr id="4" name="タイトル 3">
            <a:extLst>
              <a:ext uri="{FF2B5EF4-FFF2-40B4-BE49-F238E27FC236}">
                <a16:creationId xmlns:a16="http://schemas.microsoft.com/office/drawing/2014/main" id="{D3AA6F09-7B63-C022-35F1-61EBB18CD06A}"/>
              </a:ext>
            </a:extLst>
          </p:cNvPr>
          <p:cNvSpPr>
            <a:spLocks noGrp="1"/>
          </p:cNvSpPr>
          <p:nvPr>
            <p:ph type="title"/>
          </p:nvPr>
        </p:nvSpPr>
        <p:spPr>
          <a:xfrm>
            <a:off x="641213" y="313754"/>
            <a:ext cx="8063871" cy="676276"/>
          </a:xfrm>
        </p:spPr>
        <p:txBody>
          <a:bodyPr/>
          <a:lstStyle/>
          <a:p>
            <a:r>
              <a:rPr lang="en-US" altLang="ja-JP" dirty="0"/>
              <a:t>Data Quality Control - Overview</a:t>
            </a:r>
            <a:endParaRPr lang="ja-JP" altLang="en-US" dirty="0"/>
          </a:p>
        </p:txBody>
      </p:sp>
    </p:spTree>
    <p:extLst>
      <p:ext uri="{BB962C8B-B14F-4D97-AF65-F5344CB8AC3E}">
        <p14:creationId xmlns:p14="http://schemas.microsoft.com/office/powerpoint/2010/main" val="23223714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6F848A34-31A2-CC5B-C8E6-847ADFF1FD60}"/>
              </a:ext>
            </a:extLst>
          </p:cNvPr>
          <p:cNvGraphicFramePr>
            <a:graphicFrameLocks noGrp="1"/>
          </p:cNvGraphicFramePr>
          <p:nvPr>
            <p:ph idx="1"/>
            <p:extLst>
              <p:ext uri="{D42A27DB-BD31-4B8C-83A1-F6EECF244321}">
                <p14:modId xmlns:p14="http://schemas.microsoft.com/office/powerpoint/2010/main" val="1170324233"/>
              </p:ext>
            </p:extLst>
          </p:nvPr>
        </p:nvGraphicFramePr>
        <p:xfrm>
          <a:off x="641213" y="1382319"/>
          <a:ext cx="11142470" cy="5071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64AAFB8A-1957-9F49-3634-6B4A570D15FF}"/>
              </a:ext>
            </a:extLst>
          </p:cNvPr>
          <p:cNvSpPr>
            <a:spLocks noGrp="1"/>
          </p:cNvSpPr>
          <p:nvPr>
            <p:ph type="sldNum" sz="quarter" idx="12"/>
          </p:nvPr>
        </p:nvSpPr>
        <p:spPr/>
        <p:txBody>
          <a:bodyPr/>
          <a:lstStyle/>
          <a:p>
            <a:fld id="{DBFB1F43-6F2E-4538-AABB-23AEDF146290}" type="slidenum">
              <a:rPr lang="ja-JP" altLang="en-US" smtClean="0"/>
              <a:pPr/>
              <a:t>101</a:t>
            </a:fld>
            <a:endParaRPr lang="ja-JP" altLang="en-US"/>
          </a:p>
        </p:txBody>
      </p:sp>
      <p:sp>
        <p:nvSpPr>
          <p:cNvPr id="4" name="タイトル 3">
            <a:extLst>
              <a:ext uri="{FF2B5EF4-FFF2-40B4-BE49-F238E27FC236}">
                <a16:creationId xmlns:a16="http://schemas.microsoft.com/office/drawing/2014/main" id="{3F151FDC-7EC6-F0B4-172D-BECC77F3AAEF}"/>
              </a:ext>
            </a:extLst>
          </p:cNvPr>
          <p:cNvSpPr>
            <a:spLocks noGrp="1"/>
          </p:cNvSpPr>
          <p:nvPr>
            <p:ph type="title"/>
          </p:nvPr>
        </p:nvSpPr>
        <p:spPr/>
        <p:txBody>
          <a:bodyPr/>
          <a:lstStyle/>
          <a:p>
            <a:r>
              <a:rPr lang="en-US" altLang="ja-JP" dirty="0"/>
              <a:t>Data Quality Control - Elements</a:t>
            </a:r>
            <a:endParaRPr kumimoji="1" lang="ja-JP" altLang="en-US" dirty="0"/>
          </a:p>
        </p:txBody>
      </p:sp>
    </p:spTree>
    <p:extLst>
      <p:ext uri="{BB962C8B-B14F-4D97-AF65-F5344CB8AC3E}">
        <p14:creationId xmlns:p14="http://schemas.microsoft.com/office/powerpoint/2010/main" val="2644319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3D587A9-DB26-D520-70F7-64D1397E7A48}"/>
              </a:ext>
            </a:extLst>
          </p:cNvPr>
          <p:cNvSpPr>
            <a:spLocks noGrp="1"/>
          </p:cNvSpPr>
          <p:nvPr>
            <p:ph idx="1"/>
          </p:nvPr>
        </p:nvSpPr>
        <p:spPr>
          <a:xfrm>
            <a:off x="642229" y="1382320"/>
            <a:ext cx="10265549" cy="2222118"/>
          </a:xfrm>
        </p:spPr>
        <p:txBody>
          <a:bodyPr/>
          <a:lstStyle/>
          <a:p>
            <a:r>
              <a:rPr lang="en-US" altLang="ja-JP" sz="2400" dirty="0"/>
              <a:t>Data quality assurance (DQA) ensures that the data used in AI development and operations meets required standards of accuracy, consistency, completeness, and reliability. </a:t>
            </a:r>
          </a:p>
          <a:p>
            <a:r>
              <a:rPr lang="en-US" altLang="ja-JP" sz="2400" dirty="0"/>
              <a:t>This process is essential for preventing errors, biases, and inefficiencies in AI systems. </a:t>
            </a:r>
          </a:p>
          <a:p>
            <a:r>
              <a:rPr lang="en-US" altLang="ja-JP" sz="2400" dirty="0"/>
              <a:t>DQA involves identifying potential data quality issues, defining evaluation criteria, measuring data quality, and analyzing results to guide continuous improvements.</a:t>
            </a:r>
            <a:endParaRPr lang="ja-JP" altLang="en-US" sz="2400" dirty="0"/>
          </a:p>
        </p:txBody>
      </p:sp>
      <p:sp>
        <p:nvSpPr>
          <p:cNvPr id="3" name="スライド番号プレースホルダー 2">
            <a:extLst>
              <a:ext uri="{FF2B5EF4-FFF2-40B4-BE49-F238E27FC236}">
                <a16:creationId xmlns:a16="http://schemas.microsoft.com/office/drawing/2014/main" id="{06CEFD48-4B57-3183-324F-BBFAAAEDFB17}"/>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102</a:t>
            </a:fld>
            <a:endParaRPr lang="ja-JP" altLang="en-US"/>
          </a:p>
        </p:txBody>
      </p:sp>
      <p:sp>
        <p:nvSpPr>
          <p:cNvPr id="4" name="タイトル 3">
            <a:extLst>
              <a:ext uri="{FF2B5EF4-FFF2-40B4-BE49-F238E27FC236}">
                <a16:creationId xmlns:a16="http://schemas.microsoft.com/office/drawing/2014/main" id="{69C1EBE8-97F2-73C0-196F-B5556075938A}"/>
              </a:ext>
            </a:extLst>
          </p:cNvPr>
          <p:cNvSpPr>
            <a:spLocks noGrp="1"/>
          </p:cNvSpPr>
          <p:nvPr>
            <p:ph type="title"/>
          </p:nvPr>
        </p:nvSpPr>
        <p:spPr>
          <a:xfrm>
            <a:off x="641213" y="313754"/>
            <a:ext cx="8934587" cy="676276"/>
          </a:xfrm>
        </p:spPr>
        <p:txBody>
          <a:bodyPr/>
          <a:lstStyle/>
          <a:p>
            <a:r>
              <a:rPr lang="en-US" altLang="ja-JP" dirty="0"/>
              <a:t>Data Quality Assurance - Overview</a:t>
            </a:r>
            <a:endParaRPr lang="ja-JP" altLang="en-US" dirty="0"/>
          </a:p>
        </p:txBody>
      </p:sp>
    </p:spTree>
    <p:extLst>
      <p:ext uri="{BB962C8B-B14F-4D97-AF65-F5344CB8AC3E}">
        <p14:creationId xmlns:p14="http://schemas.microsoft.com/office/powerpoint/2010/main" val="3036135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08558-6974-C65C-1F3F-401C27418CB8}"/>
            </a:ext>
          </a:extLst>
        </p:cNvPr>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3EA8351D-CFD9-006F-E967-8E80DBB6D589}"/>
              </a:ext>
            </a:extLst>
          </p:cNvPr>
          <p:cNvGraphicFramePr>
            <a:graphicFrameLocks noGrp="1"/>
          </p:cNvGraphicFramePr>
          <p:nvPr>
            <p:ph idx="1"/>
            <p:extLst>
              <p:ext uri="{D42A27DB-BD31-4B8C-83A1-F6EECF244321}">
                <p14:modId xmlns:p14="http://schemas.microsoft.com/office/powerpoint/2010/main" val="721456187"/>
              </p:ext>
            </p:extLst>
          </p:nvPr>
        </p:nvGraphicFramePr>
        <p:xfrm>
          <a:off x="642938" y="1382713"/>
          <a:ext cx="10264775" cy="537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60BCD7A5-7E07-BAC0-E076-1CC26732BF2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103</a:t>
            </a:fld>
            <a:endParaRPr lang="ja-JP" altLang="en-US"/>
          </a:p>
        </p:txBody>
      </p:sp>
      <p:sp>
        <p:nvSpPr>
          <p:cNvPr id="4" name="タイトル 3">
            <a:extLst>
              <a:ext uri="{FF2B5EF4-FFF2-40B4-BE49-F238E27FC236}">
                <a16:creationId xmlns:a16="http://schemas.microsoft.com/office/drawing/2014/main" id="{8A706D52-A87F-E3E6-0AF1-457BC72A504D}"/>
              </a:ext>
            </a:extLst>
          </p:cNvPr>
          <p:cNvSpPr>
            <a:spLocks noGrp="1"/>
          </p:cNvSpPr>
          <p:nvPr>
            <p:ph type="title"/>
          </p:nvPr>
        </p:nvSpPr>
        <p:spPr>
          <a:xfrm>
            <a:off x="641213" y="313754"/>
            <a:ext cx="9125087" cy="676276"/>
          </a:xfrm>
        </p:spPr>
        <p:txBody>
          <a:bodyPr/>
          <a:lstStyle/>
          <a:p>
            <a:r>
              <a:rPr lang="en-US" altLang="ja-JP" dirty="0"/>
              <a:t>Data Quality Assurance - Elements</a:t>
            </a:r>
            <a:endParaRPr lang="ja-JP" altLang="en-US" dirty="0"/>
          </a:p>
        </p:txBody>
      </p:sp>
    </p:spTree>
    <p:extLst>
      <p:ext uri="{BB962C8B-B14F-4D97-AF65-F5344CB8AC3E}">
        <p14:creationId xmlns:p14="http://schemas.microsoft.com/office/powerpoint/2010/main" val="658722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49F781-D22F-0060-86AD-5AB824AF16DF}"/>
              </a:ext>
            </a:extLst>
          </p:cNvPr>
          <p:cNvSpPr>
            <a:spLocks noGrp="1"/>
          </p:cNvSpPr>
          <p:nvPr>
            <p:ph idx="1"/>
          </p:nvPr>
        </p:nvSpPr>
        <p:spPr>
          <a:xfrm>
            <a:off x="642229" y="1382320"/>
            <a:ext cx="10265549" cy="2222118"/>
          </a:xfrm>
        </p:spPr>
        <p:txBody>
          <a:bodyPr/>
          <a:lstStyle/>
          <a:p>
            <a:r>
              <a:rPr lang="en-US" altLang="ja-JP" sz="2400" dirty="0"/>
              <a:t>Data quality improvement is a critical process for ensuring the reliability and effectiveness of AI systems. </a:t>
            </a:r>
          </a:p>
          <a:p>
            <a:r>
              <a:rPr lang="en-US" altLang="ja-JP" sz="2400" dirty="0"/>
              <a:t>It involves identifying and resolving data issues, enhancing data consistency, and implementing preventive measures to maintain high-quality data over time. </a:t>
            </a:r>
          </a:p>
          <a:p>
            <a:r>
              <a:rPr lang="en-US" altLang="ja-JP" sz="2400" dirty="0"/>
              <a:t>This process ensures that AI models can deliver accurate, unbiased, and actionable insights.</a:t>
            </a:r>
          </a:p>
          <a:p>
            <a:endParaRPr lang="en-US" altLang="ja-JP" sz="2400" dirty="0"/>
          </a:p>
          <a:p>
            <a:r>
              <a:rPr lang="en-US" altLang="ja-JP" sz="2400" dirty="0"/>
              <a:t>Rather than merely modifying the data, it is essential to address the root causes, such as difficulties of data entry or inefficiencies in the process itself, to achieve sustainable improvement.</a:t>
            </a:r>
            <a:endParaRPr lang="ja-JP" altLang="en-US" sz="2400" dirty="0"/>
          </a:p>
        </p:txBody>
      </p:sp>
      <p:sp>
        <p:nvSpPr>
          <p:cNvPr id="3" name="スライド番号プレースホルダー 2">
            <a:extLst>
              <a:ext uri="{FF2B5EF4-FFF2-40B4-BE49-F238E27FC236}">
                <a16:creationId xmlns:a16="http://schemas.microsoft.com/office/drawing/2014/main" id="{94011BE7-C8CC-E0C0-7F51-2F3A53F80D5F}"/>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104</a:t>
            </a:fld>
            <a:endParaRPr lang="ja-JP" altLang="en-US"/>
          </a:p>
        </p:txBody>
      </p:sp>
      <p:sp>
        <p:nvSpPr>
          <p:cNvPr id="4" name="タイトル 3">
            <a:extLst>
              <a:ext uri="{FF2B5EF4-FFF2-40B4-BE49-F238E27FC236}">
                <a16:creationId xmlns:a16="http://schemas.microsoft.com/office/drawing/2014/main" id="{3ECAA134-9B68-E4C0-CEAF-1802EEF6A426}"/>
              </a:ext>
            </a:extLst>
          </p:cNvPr>
          <p:cNvSpPr>
            <a:spLocks noGrp="1"/>
          </p:cNvSpPr>
          <p:nvPr>
            <p:ph type="title"/>
          </p:nvPr>
        </p:nvSpPr>
        <p:spPr>
          <a:xfrm>
            <a:off x="641213" y="313754"/>
            <a:ext cx="10042338" cy="676276"/>
          </a:xfrm>
        </p:spPr>
        <p:txBody>
          <a:bodyPr/>
          <a:lstStyle/>
          <a:p>
            <a:r>
              <a:rPr lang="en-US" altLang="ja-JP" dirty="0"/>
              <a:t>Data Quality Improvement - Overview</a:t>
            </a:r>
            <a:endParaRPr lang="ja-JP" altLang="en-US" dirty="0"/>
          </a:p>
        </p:txBody>
      </p:sp>
    </p:spTree>
    <p:extLst>
      <p:ext uri="{BB962C8B-B14F-4D97-AF65-F5344CB8AC3E}">
        <p14:creationId xmlns:p14="http://schemas.microsoft.com/office/powerpoint/2010/main" val="25116258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348E-B356-9B3A-4EF9-BF208E2AAC13}"/>
            </a:ext>
          </a:extLst>
        </p:cNvPr>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1FCA60D0-CB6C-4D16-84DE-FFFBF46CB9FA}"/>
              </a:ext>
            </a:extLst>
          </p:cNvPr>
          <p:cNvGraphicFramePr>
            <a:graphicFrameLocks noGrp="1"/>
          </p:cNvGraphicFramePr>
          <p:nvPr>
            <p:ph idx="1"/>
            <p:extLst>
              <p:ext uri="{D42A27DB-BD31-4B8C-83A1-F6EECF244321}">
                <p14:modId xmlns:p14="http://schemas.microsoft.com/office/powerpoint/2010/main" val="1587780105"/>
              </p:ext>
            </p:extLst>
          </p:nvPr>
        </p:nvGraphicFramePr>
        <p:xfrm>
          <a:off x="642938" y="1382711"/>
          <a:ext cx="10264775" cy="5475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7C66CDB1-310F-7F6E-8CD1-966DAA3120C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105</a:t>
            </a:fld>
            <a:endParaRPr lang="ja-JP" altLang="en-US"/>
          </a:p>
        </p:txBody>
      </p:sp>
      <p:sp>
        <p:nvSpPr>
          <p:cNvPr id="4" name="タイトル 3">
            <a:extLst>
              <a:ext uri="{FF2B5EF4-FFF2-40B4-BE49-F238E27FC236}">
                <a16:creationId xmlns:a16="http://schemas.microsoft.com/office/drawing/2014/main" id="{7806CF99-6B01-6F7D-F8DC-B94B4324CACA}"/>
              </a:ext>
            </a:extLst>
          </p:cNvPr>
          <p:cNvSpPr>
            <a:spLocks noGrp="1"/>
          </p:cNvSpPr>
          <p:nvPr>
            <p:ph type="title"/>
          </p:nvPr>
        </p:nvSpPr>
        <p:spPr>
          <a:xfrm>
            <a:off x="641213" y="313754"/>
            <a:ext cx="10033007" cy="676276"/>
          </a:xfrm>
        </p:spPr>
        <p:txBody>
          <a:bodyPr/>
          <a:lstStyle/>
          <a:p>
            <a:r>
              <a:rPr lang="en-US" altLang="ja-JP" dirty="0"/>
              <a:t>Data Quality Improvement - Elements</a:t>
            </a:r>
            <a:endParaRPr lang="ja-JP" altLang="en-US" dirty="0"/>
          </a:p>
        </p:txBody>
      </p:sp>
    </p:spTree>
    <p:extLst>
      <p:ext uri="{BB962C8B-B14F-4D97-AF65-F5344CB8AC3E}">
        <p14:creationId xmlns:p14="http://schemas.microsoft.com/office/powerpoint/2010/main" val="24062385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25CCF32-EAEE-E9B6-33D3-FF7E35F279DA}"/>
              </a:ext>
            </a:extLst>
          </p:cNvPr>
          <p:cNvSpPr>
            <a:spLocks noGrp="1"/>
          </p:cNvSpPr>
          <p:nvPr>
            <p:ph idx="1"/>
          </p:nvPr>
        </p:nvSpPr>
        <p:spPr>
          <a:xfrm>
            <a:off x="642229" y="1382320"/>
            <a:ext cx="10265549" cy="2222118"/>
          </a:xfrm>
        </p:spPr>
        <p:txBody>
          <a:bodyPr/>
          <a:lstStyle/>
          <a:p>
            <a:r>
              <a:rPr lang="en-US" altLang="ja-JP" sz="2400" dirty="0"/>
              <a:t>Effective data quality governance is critical for AI development and utilization. </a:t>
            </a:r>
          </a:p>
          <a:p>
            <a:r>
              <a:rPr lang="en-US" altLang="ja-JP" sz="2400" dirty="0"/>
              <a:t>Data-related support encompasses a comprehensive set of activities designed to ensure the integrity, consistency, and reliability of data across its life cycle. </a:t>
            </a:r>
          </a:p>
          <a:p>
            <a:r>
              <a:rPr lang="en-US" altLang="ja-JP" sz="2400" dirty="0"/>
              <a:t>These efforts focus on establishing frameworks, processes, and tools to optimize data management while addressing compliance, security, and operational needs. </a:t>
            </a:r>
          </a:p>
        </p:txBody>
      </p:sp>
      <p:sp>
        <p:nvSpPr>
          <p:cNvPr id="3" name="スライド番号プレースホルダー 2">
            <a:extLst>
              <a:ext uri="{FF2B5EF4-FFF2-40B4-BE49-F238E27FC236}">
                <a16:creationId xmlns:a16="http://schemas.microsoft.com/office/drawing/2014/main" id="{29D4199B-BBDE-5668-A8CD-E80817DE873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106</a:t>
            </a:fld>
            <a:endParaRPr lang="ja-JP" altLang="en-US"/>
          </a:p>
        </p:txBody>
      </p:sp>
      <p:sp>
        <p:nvSpPr>
          <p:cNvPr id="4" name="タイトル 3">
            <a:extLst>
              <a:ext uri="{FF2B5EF4-FFF2-40B4-BE49-F238E27FC236}">
                <a16:creationId xmlns:a16="http://schemas.microsoft.com/office/drawing/2014/main" id="{8B6290D7-F93B-16FB-7211-86161068DDD8}"/>
              </a:ext>
            </a:extLst>
          </p:cNvPr>
          <p:cNvSpPr>
            <a:spLocks noGrp="1"/>
          </p:cNvSpPr>
          <p:nvPr>
            <p:ph type="title"/>
          </p:nvPr>
        </p:nvSpPr>
        <p:spPr>
          <a:xfrm>
            <a:off x="641213" y="313754"/>
            <a:ext cx="9295889" cy="676276"/>
          </a:xfrm>
        </p:spPr>
        <p:txBody>
          <a:bodyPr/>
          <a:lstStyle/>
          <a:p>
            <a:r>
              <a:rPr lang="en-US" altLang="ja-JP" dirty="0"/>
              <a:t>Data-related Support - Overview</a:t>
            </a:r>
            <a:endParaRPr lang="ja-JP" altLang="en-US" dirty="0"/>
          </a:p>
        </p:txBody>
      </p:sp>
    </p:spTree>
    <p:extLst>
      <p:ext uri="{BB962C8B-B14F-4D97-AF65-F5344CB8AC3E}">
        <p14:creationId xmlns:p14="http://schemas.microsoft.com/office/powerpoint/2010/main" val="4007515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C361-A56C-1AED-E2AF-F741BFFD5084}"/>
            </a:ext>
          </a:extLst>
        </p:cNvPr>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9B68BD9F-1FC5-FF87-9010-C1E033A006A7}"/>
              </a:ext>
            </a:extLst>
          </p:cNvPr>
          <p:cNvGraphicFramePr>
            <a:graphicFrameLocks noGrp="1"/>
          </p:cNvGraphicFramePr>
          <p:nvPr>
            <p:ph idx="1"/>
            <p:extLst>
              <p:ext uri="{D42A27DB-BD31-4B8C-83A1-F6EECF244321}">
                <p14:modId xmlns:p14="http://schemas.microsoft.com/office/powerpoint/2010/main" val="3695802522"/>
              </p:ext>
            </p:extLst>
          </p:nvPr>
        </p:nvGraphicFramePr>
        <p:xfrm>
          <a:off x="168486" y="921019"/>
          <a:ext cx="11830857" cy="614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8CD4DFA1-9D20-36B8-EC1C-04330B9C887A}"/>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107</a:t>
            </a:fld>
            <a:endParaRPr lang="ja-JP" altLang="en-US"/>
          </a:p>
        </p:txBody>
      </p:sp>
      <p:sp>
        <p:nvSpPr>
          <p:cNvPr id="4" name="タイトル 3">
            <a:extLst>
              <a:ext uri="{FF2B5EF4-FFF2-40B4-BE49-F238E27FC236}">
                <a16:creationId xmlns:a16="http://schemas.microsoft.com/office/drawing/2014/main" id="{B2F83C49-5C2C-D103-3E70-669189F0AE2E}"/>
              </a:ext>
            </a:extLst>
          </p:cNvPr>
          <p:cNvSpPr>
            <a:spLocks noGrp="1"/>
          </p:cNvSpPr>
          <p:nvPr>
            <p:ph type="title"/>
          </p:nvPr>
        </p:nvSpPr>
        <p:spPr>
          <a:xfrm>
            <a:off x="641213" y="313754"/>
            <a:ext cx="9771750" cy="676276"/>
          </a:xfrm>
        </p:spPr>
        <p:txBody>
          <a:bodyPr/>
          <a:lstStyle/>
          <a:p>
            <a:r>
              <a:rPr lang="en-US" altLang="ja-JP" dirty="0"/>
              <a:t>Data-related Support - Elements</a:t>
            </a:r>
            <a:endParaRPr lang="ja-JP" altLang="en-US" dirty="0"/>
          </a:p>
        </p:txBody>
      </p:sp>
    </p:spTree>
    <p:extLst>
      <p:ext uri="{BB962C8B-B14F-4D97-AF65-F5344CB8AC3E}">
        <p14:creationId xmlns:p14="http://schemas.microsoft.com/office/powerpoint/2010/main" val="36653902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7C87685-B5C9-B6E9-0D6C-AD4AFE1F6297}"/>
              </a:ext>
            </a:extLst>
          </p:cNvPr>
          <p:cNvSpPr>
            <a:spLocks noGrp="1"/>
          </p:cNvSpPr>
          <p:nvPr>
            <p:ph idx="1"/>
          </p:nvPr>
        </p:nvSpPr>
        <p:spPr>
          <a:xfrm>
            <a:off x="642938" y="1382713"/>
            <a:ext cx="10519643" cy="2222500"/>
          </a:xfrm>
        </p:spPr>
        <p:txBody>
          <a:bodyPr/>
          <a:lstStyle/>
          <a:p>
            <a:r>
              <a:rPr lang="en-US" altLang="ja-JP" sz="2400" dirty="0"/>
              <a:t>Resource provision supports effective data quality governance by ensuring that the necessary organizational structures, human resources, and operational capabilities are in place. </a:t>
            </a:r>
          </a:p>
          <a:p>
            <a:r>
              <a:rPr lang="en-US" altLang="ja-JP" sz="2400" dirty="0"/>
              <a:t>This ensures high-quality data for AI systems, minimizing risks and maximizing the accuracy, reliability, and fairness of AI models. </a:t>
            </a:r>
          </a:p>
          <a:p>
            <a:r>
              <a:rPr lang="en-US" altLang="ja-JP" sz="2400" dirty="0"/>
              <a:t>The process involves structuring teams, allocating skilled personnel, and defining clear roles and responsibilities.</a:t>
            </a:r>
          </a:p>
        </p:txBody>
      </p:sp>
      <p:sp>
        <p:nvSpPr>
          <p:cNvPr id="3" name="スライド番号プレースホルダー 2">
            <a:extLst>
              <a:ext uri="{FF2B5EF4-FFF2-40B4-BE49-F238E27FC236}">
                <a16:creationId xmlns:a16="http://schemas.microsoft.com/office/drawing/2014/main" id="{DC5305B2-B496-D973-DC75-1A6FC9A3BCDF}"/>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108</a:t>
            </a:fld>
            <a:endParaRPr lang="ja-JP" altLang="en-US"/>
          </a:p>
        </p:txBody>
      </p:sp>
      <p:sp>
        <p:nvSpPr>
          <p:cNvPr id="4" name="タイトル 3">
            <a:extLst>
              <a:ext uri="{FF2B5EF4-FFF2-40B4-BE49-F238E27FC236}">
                <a16:creationId xmlns:a16="http://schemas.microsoft.com/office/drawing/2014/main" id="{9FAC4D72-9091-1087-5861-71F119AC8E19}"/>
              </a:ext>
            </a:extLst>
          </p:cNvPr>
          <p:cNvSpPr>
            <a:spLocks noGrp="1"/>
          </p:cNvSpPr>
          <p:nvPr>
            <p:ph type="title"/>
          </p:nvPr>
        </p:nvSpPr>
        <p:spPr>
          <a:xfrm>
            <a:off x="641213" y="313754"/>
            <a:ext cx="8063871" cy="676276"/>
          </a:xfrm>
        </p:spPr>
        <p:txBody>
          <a:bodyPr/>
          <a:lstStyle/>
          <a:p>
            <a:r>
              <a:rPr lang="en-US" altLang="ja-JP" dirty="0"/>
              <a:t>Resource Provision - Overview</a:t>
            </a:r>
            <a:endParaRPr lang="ja-JP" altLang="en-US" dirty="0"/>
          </a:p>
        </p:txBody>
      </p:sp>
    </p:spTree>
    <p:extLst>
      <p:ext uri="{BB962C8B-B14F-4D97-AF65-F5344CB8AC3E}">
        <p14:creationId xmlns:p14="http://schemas.microsoft.com/office/powerpoint/2010/main" val="4867682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C318-82E2-6256-02D6-CE7BECAB26F0}"/>
            </a:ext>
          </a:extLst>
        </p:cNvPr>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3FD72A56-BFFD-6ACC-AA9D-C7616079A22A}"/>
              </a:ext>
            </a:extLst>
          </p:cNvPr>
          <p:cNvGraphicFramePr>
            <a:graphicFrameLocks noGrp="1"/>
          </p:cNvGraphicFramePr>
          <p:nvPr>
            <p:ph idx="1"/>
            <p:extLst>
              <p:ext uri="{D42A27DB-BD31-4B8C-83A1-F6EECF244321}">
                <p14:modId xmlns:p14="http://schemas.microsoft.com/office/powerpoint/2010/main" val="4053001234"/>
              </p:ext>
            </p:extLst>
          </p:nvPr>
        </p:nvGraphicFramePr>
        <p:xfrm>
          <a:off x="642938" y="1382713"/>
          <a:ext cx="10264775" cy="342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F6EEE72B-1CC4-CD3B-22B7-27D7BEE8FE3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109</a:t>
            </a:fld>
            <a:endParaRPr lang="ja-JP" altLang="en-US"/>
          </a:p>
        </p:txBody>
      </p:sp>
      <p:sp>
        <p:nvSpPr>
          <p:cNvPr id="4" name="タイトル 3">
            <a:extLst>
              <a:ext uri="{FF2B5EF4-FFF2-40B4-BE49-F238E27FC236}">
                <a16:creationId xmlns:a16="http://schemas.microsoft.com/office/drawing/2014/main" id="{B8BEC18B-0DBB-B16C-B5A9-F4167089C38D}"/>
              </a:ext>
            </a:extLst>
          </p:cNvPr>
          <p:cNvSpPr>
            <a:spLocks noGrp="1"/>
          </p:cNvSpPr>
          <p:nvPr>
            <p:ph type="title"/>
          </p:nvPr>
        </p:nvSpPr>
        <p:spPr>
          <a:xfrm>
            <a:off x="641213" y="313754"/>
            <a:ext cx="8063871" cy="676276"/>
          </a:xfrm>
        </p:spPr>
        <p:txBody>
          <a:bodyPr/>
          <a:lstStyle/>
          <a:p>
            <a:r>
              <a:rPr lang="en-US" altLang="ja-JP" dirty="0"/>
              <a:t>Resource Provision - Elements</a:t>
            </a:r>
            <a:endParaRPr lang="ja-JP" altLang="en-US" dirty="0"/>
          </a:p>
        </p:txBody>
      </p:sp>
    </p:spTree>
    <p:extLst>
      <p:ext uri="{BB962C8B-B14F-4D97-AF65-F5344CB8AC3E}">
        <p14:creationId xmlns:p14="http://schemas.microsoft.com/office/powerpoint/2010/main" val="300372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A9120C6-B8E1-2C01-5C88-AEC847855852}"/>
              </a:ext>
            </a:extLst>
          </p:cNvPr>
          <p:cNvSpPr>
            <a:spLocks noGrp="1"/>
          </p:cNvSpPr>
          <p:nvPr>
            <p:ph idx="1"/>
          </p:nvPr>
        </p:nvSpPr>
        <p:spPr>
          <a:xfrm>
            <a:off x="642229" y="981727"/>
            <a:ext cx="10992918" cy="2222118"/>
          </a:xfrm>
        </p:spPr>
        <p:txBody>
          <a:bodyPr/>
          <a:lstStyle/>
          <a:p>
            <a:r>
              <a:rPr kumimoji="1" lang="en-US" altLang="ja-JP" sz="2400" dirty="0"/>
              <a:t>In AI systems, data plays an important role not only at the time of use, but also in the preparatory stage.</a:t>
            </a:r>
            <a:endParaRPr kumimoji="1" lang="ja-JP" altLang="en-US" sz="2400" dirty="0"/>
          </a:p>
        </p:txBody>
      </p:sp>
      <p:sp>
        <p:nvSpPr>
          <p:cNvPr id="3" name="スライド番号プレースホルダー 2">
            <a:extLst>
              <a:ext uri="{FF2B5EF4-FFF2-40B4-BE49-F238E27FC236}">
                <a16:creationId xmlns:a16="http://schemas.microsoft.com/office/drawing/2014/main" id="{48D57565-33B6-7E5E-4F82-91B5B9E029DE}"/>
              </a:ext>
            </a:extLst>
          </p:cNvPr>
          <p:cNvSpPr>
            <a:spLocks noGrp="1"/>
          </p:cNvSpPr>
          <p:nvPr>
            <p:ph type="sldNum" sz="quarter" idx="12"/>
          </p:nvPr>
        </p:nvSpPr>
        <p:spPr/>
        <p:txBody>
          <a:bodyPr/>
          <a:lstStyle/>
          <a:p>
            <a:fld id="{DBFB1F43-6F2E-4538-AABB-23AEDF146290}" type="slidenum">
              <a:rPr lang="ja-JP" altLang="en-US" smtClean="0"/>
              <a:pPr/>
              <a:t>11</a:t>
            </a:fld>
            <a:endParaRPr lang="ja-JP" altLang="en-US"/>
          </a:p>
        </p:txBody>
      </p:sp>
      <p:sp>
        <p:nvSpPr>
          <p:cNvPr id="4" name="タイトル 3">
            <a:extLst>
              <a:ext uri="{FF2B5EF4-FFF2-40B4-BE49-F238E27FC236}">
                <a16:creationId xmlns:a16="http://schemas.microsoft.com/office/drawing/2014/main" id="{5038EF56-0FB3-579A-BDE8-A8A4D49E6AF8}"/>
              </a:ext>
            </a:extLst>
          </p:cNvPr>
          <p:cNvSpPr>
            <a:spLocks noGrp="1"/>
          </p:cNvSpPr>
          <p:nvPr>
            <p:ph type="title"/>
          </p:nvPr>
        </p:nvSpPr>
        <p:spPr>
          <a:xfrm>
            <a:off x="641213" y="313754"/>
            <a:ext cx="8787600" cy="676276"/>
          </a:xfrm>
        </p:spPr>
        <p:txBody>
          <a:bodyPr/>
          <a:lstStyle/>
          <a:p>
            <a:r>
              <a:rPr lang="ja-JP" altLang="en-US" dirty="0"/>
              <a:t>③ </a:t>
            </a:r>
            <a:r>
              <a:rPr lang="en-US" altLang="ja-JP" dirty="0"/>
              <a:t>AI System and Data Quality</a:t>
            </a:r>
          </a:p>
        </p:txBody>
      </p:sp>
      <p:sp>
        <p:nvSpPr>
          <p:cNvPr id="5" name="四角形: 角を丸くする 4">
            <a:extLst>
              <a:ext uri="{FF2B5EF4-FFF2-40B4-BE49-F238E27FC236}">
                <a16:creationId xmlns:a16="http://schemas.microsoft.com/office/drawing/2014/main" id="{E9C21EDB-12F1-8A72-C5FA-EF282BB39155}"/>
              </a:ext>
            </a:extLst>
          </p:cNvPr>
          <p:cNvSpPr/>
          <p:nvPr/>
        </p:nvSpPr>
        <p:spPr>
          <a:xfrm>
            <a:off x="4537172" y="1960067"/>
            <a:ext cx="5596124" cy="2292130"/>
          </a:xfrm>
          <a:prstGeom prst="roundRect">
            <a:avLst/>
          </a:prstGeom>
        </p:spPr>
        <p:style>
          <a:lnRef idx="2">
            <a:schemeClr val="accent1"/>
          </a:lnRef>
          <a:fillRef idx="1">
            <a:schemeClr val="lt1"/>
          </a:fillRef>
          <a:effectRef idx="0">
            <a:schemeClr val="accent1"/>
          </a:effectRef>
          <a:fontRef idx="minor">
            <a:schemeClr val="dk1"/>
          </a:fontRef>
        </p:style>
        <p:txBody>
          <a:bodyPr tIns="0" rtlCol="0" anchor="t"/>
          <a:lstStyle/>
          <a:p>
            <a:pPr algn="ctr"/>
            <a:r>
              <a:rPr kumimoji="1" lang="ja-JP" altLang="en-US" sz="1400" b="1" dirty="0"/>
              <a:t>　　　</a:t>
            </a:r>
            <a:r>
              <a:rPr kumimoji="1" lang="en-US" altLang="ja-JP" sz="1400" b="1" dirty="0"/>
              <a:t>AI system</a:t>
            </a:r>
          </a:p>
        </p:txBody>
      </p:sp>
      <p:sp>
        <p:nvSpPr>
          <p:cNvPr id="6" name="四角形: 角を丸くする 5">
            <a:extLst>
              <a:ext uri="{FF2B5EF4-FFF2-40B4-BE49-F238E27FC236}">
                <a16:creationId xmlns:a16="http://schemas.microsoft.com/office/drawing/2014/main" id="{A8270F08-9242-DDD9-E20D-95D1D22CCBA9}"/>
              </a:ext>
            </a:extLst>
          </p:cNvPr>
          <p:cNvSpPr/>
          <p:nvPr/>
        </p:nvSpPr>
        <p:spPr>
          <a:xfrm>
            <a:off x="1262531" y="2318225"/>
            <a:ext cx="1511808" cy="17775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b="1" dirty="0"/>
              <a:t>Environment</a:t>
            </a:r>
          </a:p>
          <a:p>
            <a:pPr algn="ctr"/>
            <a:r>
              <a:rPr lang="en-US" altLang="ja-JP" sz="1200" b="1" dirty="0"/>
              <a:t>(Context)</a:t>
            </a:r>
            <a:endParaRPr lang="en-US" altLang="ja-JP" sz="1200" dirty="0"/>
          </a:p>
          <a:p>
            <a:pPr algn="ctr"/>
            <a:endParaRPr kumimoji="1" lang="en-US" altLang="ja-JP" sz="1200" dirty="0"/>
          </a:p>
          <a:p>
            <a:pPr algn="ctr"/>
            <a:r>
              <a:rPr kumimoji="1" lang="en-US" altLang="ja-JP" sz="1200" dirty="0"/>
              <a:t>Physical/Virtual</a:t>
            </a:r>
          </a:p>
        </p:txBody>
      </p:sp>
      <p:sp>
        <p:nvSpPr>
          <p:cNvPr id="7" name="矢印: 五方向 6">
            <a:extLst>
              <a:ext uri="{FF2B5EF4-FFF2-40B4-BE49-F238E27FC236}">
                <a16:creationId xmlns:a16="http://schemas.microsoft.com/office/drawing/2014/main" id="{AF562970-BFDA-6C8E-A851-214136790F5A}"/>
              </a:ext>
            </a:extLst>
          </p:cNvPr>
          <p:cNvSpPr/>
          <p:nvPr/>
        </p:nvSpPr>
        <p:spPr>
          <a:xfrm>
            <a:off x="4829780" y="2318225"/>
            <a:ext cx="2011680" cy="573024"/>
          </a:xfrm>
          <a:prstGeom prst="homePlate">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Data &amp; Input</a:t>
            </a:r>
            <a:endParaRPr kumimoji="1" lang="ja-JP" altLang="en-US" sz="1400" dirty="0"/>
          </a:p>
        </p:txBody>
      </p:sp>
      <p:sp>
        <p:nvSpPr>
          <p:cNvPr id="8" name="矢印: 五方向 7">
            <a:extLst>
              <a:ext uri="{FF2B5EF4-FFF2-40B4-BE49-F238E27FC236}">
                <a16:creationId xmlns:a16="http://schemas.microsoft.com/office/drawing/2014/main" id="{7C465440-2995-4AE6-BB90-D76D000B5687}"/>
              </a:ext>
            </a:extLst>
          </p:cNvPr>
          <p:cNvSpPr/>
          <p:nvPr/>
        </p:nvSpPr>
        <p:spPr>
          <a:xfrm flipH="1">
            <a:off x="4829780" y="3522755"/>
            <a:ext cx="2011680" cy="573024"/>
          </a:xfrm>
          <a:prstGeom prst="homePlate">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Output</a:t>
            </a:r>
            <a:endParaRPr kumimoji="1" lang="ja-JP" altLang="en-US" sz="1400" dirty="0"/>
          </a:p>
        </p:txBody>
      </p:sp>
      <p:sp>
        <p:nvSpPr>
          <p:cNvPr id="9" name="四角形: 角を丸くする 8">
            <a:extLst>
              <a:ext uri="{FF2B5EF4-FFF2-40B4-BE49-F238E27FC236}">
                <a16:creationId xmlns:a16="http://schemas.microsoft.com/office/drawing/2014/main" id="{45B450A0-5BF3-848E-D2D0-7C7A9BAE6F2C}"/>
              </a:ext>
            </a:extLst>
          </p:cNvPr>
          <p:cNvSpPr/>
          <p:nvPr/>
        </p:nvSpPr>
        <p:spPr>
          <a:xfrm>
            <a:off x="7664420" y="2318225"/>
            <a:ext cx="2188464" cy="17775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b="1" dirty="0"/>
              <a:t>AI Model</a:t>
            </a:r>
          </a:p>
          <a:p>
            <a:pPr algn="ctr"/>
            <a:endParaRPr lang="en-US" altLang="ja-JP" sz="1400" dirty="0"/>
          </a:p>
          <a:p>
            <a:pPr algn="ctr"/>
            <a:r>
              <a:rPr kumimoji="1" lang="en-US" altLang="ja-JP" sz="1400" dirty="0"/>
              <a:t>1.Build phase</a:t>
            </a:r>
          </a:p>
          <a:p>
            <a:pPr algn="ctr"/>
            <a:r>
              <a:rPr lang="en-US" altLang="ja-JP" sz="1400" dirty="0"/>
              <a:t>(train)</a:t>
            </a:r>
            <a:endParaRPr kumimoji="1" lang="en-US" altLang="ja-JP" sz="1400" dirty="0"/>
          </a:p>
        </p:txBody>
      </p:sp>
      <p:cxnSp>
        <p:nvCxnSpPr>
          <p:cNvPr id="10" name="直線矢印コネクタ 9">
            <a:extLst>
              <a:ext uri="{FF2B5EF4-FFF2-40B4-BE49-F238E27FC236}">
                <a16:creationId xmlns:a16="http://schemas.microsoft.com/office/drawing/2014/main" id="{7BA86046-8A65-8855-E082-982CD07B8F67}"/>
              </a:ext>
            </a:extLst>
          </p:cNvPr>
          <p:cNvCxnSpPr>
            <a:cxnSpLocks/>
            <a:endCxn id="7" idx="2"/>
          </p:cNvCxnSpPr>
          <p:nvPr/>
        </p:nvCxnSpPr>
        <p:spPr>
          <a:xfrm flipV="1">
            <a:off x="5692364" y="2891249"/>
            <a:ext cx="0" cy="63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DE721AC-E7E5-9FD5-3169-100F9AF30B93}"/>
              </a:ext>
            </a:extLst>
          </p:cNvPr>
          <p:cNvCxnSpPr>
            <a:cxnSpLocks/>
            <a:stCxn id="7" idx="3"/>
          </p:cNvCxnSpPr>
          <p:nvPr/>
        </p:nvCxnSpPr>
        <p:spPr>
          <a:xfrm>
            <a:off x="6841460" y="2604737"/>
            <a:ext cx="822960" cy="408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6D10FE9C-1831-3499-C621-E838DED5372B}"/>
              </a:ext>
            </a:extLst>
          </p:cNvPr>
          <p:cNvCxnSpPr>
            <a:cxnSpLocks/>
            <a:endCxn id="8" idx="1"/>
          </p:cNvCxnSpPr>
          <p:nvPr/>
        </p:nvCxnSpPr>
        <p:spPr>
          <a:xfrm flipH="1">
            <a:off x="6841460" y="3552665"/>
            <a:ext cx="822960" cy="256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0A612AE-EF24-4351-E5E5-31AB192FC357}"/>
              </a:ext>
            </a:extLst>
          </p:cNvPr>
          <p:cNvCxnSpPr/>
          <p:nvPr/>
        </p:nvCxnSpPr>
        <p:spPr>
          <a:xfrm>
            <a:off x="3124641" y="2604737"/>
            <a:ext cx="853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346095E-007C-08D8-B858-8A8B9B38AC7B}"/>
              </a:ext>
            </a:extLst>
          </p:cNvPr>
          <p:cNvSpPr txBox="1"/>
          <p:nvPr/>
        </p:nvSpPr>
        <p:spPr>
          <a:xfrm>
            <a:off x="3126080" y="2253741"/>
            <a:ext cx="909929" cy="307777"/>
          </a:xfrm>
          <a:prstGeom prst="rect">
            <a:avLst/>
          </a:prstGeom>
          <a:noFill/>
        </p:spPr>
        <p:txBody>
          <a:bodyPr wrap="none" rtlCol="0">
            <a:spAutoFit/>
          </a:bodyPr>
          <a:lstStyle/>
          <a:p>
            <a:r>
              <a:rPr kumimoji="1" lang="en-US" altLang="ja-JP" sz="1400" dirty="0"/>
              <a:t>Perceive</a:t>
            </a:r>
            <a:endParaRPr kumimoji="1" lang="ja-JP" altLang="en-US" sz="1400" dirty="0"/>
          </a:p>
        </p:txBody>
      </p:sp>
      <p:cxnSp>
        <p:nvCxnSpPr>
          <p:cNvPr id="15" name="直線矢印コネクタ 14">
            <a:extLst>
              <a:ext uri="{FF2B5EF4-FFF2-40B4-BE49-F238E27FC236}">
                <a16:creationId xmlns:a16="http://schemas.microsoft.com/office/drawing/2014/main" id="{1D451BFF-787B-1BD2-0482-D906799AAA5D}"/>
              </a:ext>
            </a:extLst>
          </p:cNvPr>
          <p:cNvCxnSpPr>
            <a:cxnSpLocks/>
          </p:cNvCxnSpPr>
          <p:nvPr/>
        </p:nvCxnSpPr>
        <p:spPr>
          <a:xfrm>
            <a:off x="4398488" y="3133583"/>
            <a:ext cx="3265932" cy="26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14E6FF3F-E7CC-49AB-0C6E-F3DA798A9319}"/>
              </a:ext>
            </a:extLst>
          </p:cNvPr>
          <p:cNvSpPr/>
          <p:nvPr/>
        </p:nvSpPr>
        <p:spPr>
          <a:xfrm>
            <a:off x="3266684" y="2796761"/>
            <a:ext cx="670249" cy="673644"/>
          </a:xfrm>
          <a:prstGeom prst="ellipse">
            <a:avLst/>
          </a:prstGeom>
        </p:spPr>
        <p:style>
          <a:lnRef idx="2">
            <a:schemeClr val="accent1"/>
          </a:lnRef>
          <a:fillRef idx="1">
            <a:schemeClr val="lt1"/>
          </a:fillRef>
          <a:effectRef idx="0">
            <a:schemeClr val="accent1"/>
          </a:effectRef>
          <a:fontRef idx="minor">
            <a:schemeClr val="dk1"/>
          </a:fontRef>
        </p:style>
        <p:txBody>
          <a:bodyPr wrap="none" lIns="0" rIns="0" rtlCol="0" anchor="ctr"/>
          <a:lstStyle/>
          <a:p>
            <a:pPr algn="ctr"/>
            <a:r>
              <a:rPr kumimoji="1" lang="en-US" altLang="ja-JP" sz="1200" dirty="0"/>
              <a:t>Objectives</a:t>
            </a:r>
          </a:p>
          <a:p>
            <a:pPr algn="ctr"/>
            <a:r>
              <a:rPr lang="en-US" altLang="ja-JP" sz="1050" dirty="0"/>
              <a:t>Explicit/</a:t>
            </a:r>
          </a:p>
          <a:p>
            <a:pPr algn="ctr"/>
            <a:r>
              <a:rPr lang="en-US" altLang="ja-JP" sz="1050" dirty="0"/>
              <a:t>implicit</a:t>
            </a:r>
            <a:endParaRPr kumimoji="1" lang="ja-JP" altLang="en-US" sz="1050" dirty="0"/>
          </a:p>
        </p:txBody>
      </p:sp>
      <p:sp>
        <p:nvSpPr>
          <p:cNvPr id="17" name="四角形: 角を丸くする 16">
            <a:extLst>
              <a:ext uri="{FF2B5EF4-FFF2-40B4-BE49-F238E27FC236}">
                <a16:creationId xmlns:a16="http://schemas.microsoft.com/office/drawing/2014/main" id="{46D3A149-337D-7FE3-5204-EB627339680A}"/>
              </a:ext>
            </a:extLst>
          </p:cNvPr>
          <p:cNvSpPr/>
          <p:nvPr/>
        </p:nvSpPr>
        <p:spPr>
          <a:xfrm>
            <a:off x="4537172" y="4523837"/>
            <a:ext cx="5596124" cy="2292130"/>
          </a:xfrm>
          <a:prstGeom prst="roundRect">
            <a:avLst/>
          </a:prstGeom>
        </p:spPr>
        <p:style>
          <a:lnRef idx="2">
            <a:schemeClr val="accent1"/>
          </a:lnRef>
          <a:fillRef idx="1">
            <a:schemeClr val="lt1"/>
          </a:fillRef>
          <a:effectRef idx="0">
            <a:schemeClr val="accent1"/>
          </a:effectRef>
          <a:fontRef idx="minor">
            <a:schemeClr val="dk1"/>
          </a:fontRef>
        </p:style>
        <p:txBody>
          <a:bodyPr tIns="0" rtlCol="0" anchor="t"/>
          <a:lstStyle/>
          <a:p>
            <a:pPr algn="ctr"/>
            <a:r>
              <a:rPr kumimoji="1" lang="ja-JP" altLang="en-US" sz="1400" b="1" dirty="0"/>
              <a:t>　　　</a:t>
            </a:r>
            <a:r>
              <a:rPr kumimoji="1" lang="en-US" altLang="ja-JP" sz="1400" b="1" dirty="0"/>
              <a:t>AI system</a:t>
            </a:r>
          </a:p>
        </p:txBody>
      </p:sp>
      <p:sp>
        <p:nvSpPr>
          <p:cNvPr id="18" name="四角形: 角を丸くする 17">
            <a:extLst>
              <a:ext uri="{FF2B5EF4-FFF2-40B4-BE49-F238E27FC236}">
                <a16:creationId xmlns:a16="http://schemas.microsoft.com/office/drawing/2014/main" id="{4121E56F-F5AE-385A-C17C-62323C275DDA}"/>
              </a:ext>
            </a:extLst>
          </p:cNvPr>
          <p:cNvSpPr/>
          <p:nvPr/>
        </p:nvSpPr>
        <p:spPr>
          <a:xfrm>
            <a:off x="1262531" y="4898705"/>
            <a:ext cx="1511808" cy="17775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b="1" dirty="0"/>
              <a:t>Environment</a:t>
            </a:r>
          </a:p>
          <a:p>
            <a:pPr algn="ctr"/>
            <a:r>
              <a:rPr lang="en-US" altLang="ja-JP" sz="1200" b="1" dirty="0"/>
              <a:t>(Context)</a:t>
            </a:r>
            <a:endParaRPr lang="en-US" altLang="ja-JP" sz="1200" dirty="0"/>
          </a:p>
          <a:p>
            <a:pPr algn="ctr"/>
            <a:endParaRPr kumimoji="1" lang="en-US" altLang="ja-JP" sz="1200" dirty="0"/>
          </a:p>
          <a:p>
            <a:pPr algn="ctr"/>
            <a:r>
              <a:rPr kumimoji="1" lang="en-US" altLang="ja-JP" sz="1200" dirty="0"/>
              <a:t>Physical/Virtual</a:t>
            </a:r>
          </a:p>
        </p:txBody>
      </p:sp>
      <p:sp>
        <p:nvSpPr>
          <p:cNvPr id="19" name="矢印: 五方向 18">
            <a:extLst>
              <a:ext uri="{FF2B5EF4-FFF2-40B4-BE49-F238E27FC236}">
                <a16:creationId xmlns:a16="http://schemas.microsoft.com/office/drawing/2014/main" id="{624723DE-CE01-6F10-1B30-B5D7E26BF97D}"/>
              </a:ext>
            </a:extLst>
          </p:cNvPr>
          <p:cNvSpPr/>
          <p:nvPr/>
        </p:nvSpPr>
        <p:spPr>
          <a:xfrm>
            <a:off x="4829780" y="4898705"/>
            <a:ext cx="2011680" cy="573024"/>
          </a:xfrm>
          <a:prstGeom prst="homePlate">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Data &amp; Input</a:t>
            </a:r>
            <a:endParaRPr kumimoji="1" lang="ja-JP" altLang="en-US" sz="1400" dirty="0"/>
          </a:p>
        </p:txBody>
      </p:sp>
      <p:sp>
        <p:nvSpPr>
          <p:cNvPr id="20" name="矢印: 五方向 19">
            <a:extLst>
              <a:ext uri="{FF2B5EF4-FFF2-40B4-BE49-F238E27FC236}">
                <a16:creationId xmlns:a16="http://schemas.microsoft.com/office/drawing/2014/main" id="{C14102F4-A968-0AF7-6C27-554DBDBD826B}"/>
              </a:ext>
            </a:extLst>
          </p:cNvPr>
          <p:cNvSpPr/>
          <p:nvPr/>
        </p:nvSpPr>
        <p:spPr>
          <a:xfrm flipH="1">
            <a:off x="4829780" y="6103235"/>
            <a:ext cx="2011680" cy="573024"/>
          </a:xfrm>
          <a:prstGeom prst="homePlate">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Output</a:t>
            </a:r>
            <a:endParaRPr kumimoji="1" lang="ja-JP" altLang="en-US" sz="1400" dirty="0"/>
          </a:p>
        </p:txBody>
      </p:sp>
      <p:sp>
        <p:nvSpPr>
          <p:cNvPr id="21" name="四角形: 角を丸くする 20">
            <a:extLst>
              <a:ext uri="{FF2B5EF4-FFF2-40B4-BE49-F238E27FC236}">
                <a16:creationId xmlns:a16="http://schemas.microsoft.com/office/drawing/2014/main" id="{BE7A46C6-B8D0-9350-3457-A7306267AEB7}"/>
              </a:ext>
            </a:extLst>
          </p:cNvPr>
          <p:cNvSpPr/>
          <p:nvPr/>
        </p:nvSpPr>
        <p:spPr>
          <a:xfrm>
            <a:off x="7664420" y="4898705"/>
            <a:ext cx="2188464" cy="17775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b="1" dirty="0"/>
              <a:t>AI Model</a:t>
            </a:r>
          </a:p>
          <a:p>
            <a:pPr algn="ctr"/>
            <a:endParaRPr lang="en-US" altLang="ja-JP" sz="1400" dirty="0"/>
          </a:p>
          <a:p>
            <a:pPr algn="ctr"/>
            <a:r>
              <a:rPr kumimoji="1" lang="en-US" altLang="ja-JP" sz="1400" dirty="0"/>
              <a:t>2.Use phase</a:t>
            </a:r>
            <a:endParaRPr lang="en-US" altLang="ja-JP" sz="1400" dirty="0"/>
          </a:p>
          <a:p>
            <a:pPr algn="ctr"/>
            <a:r>
              <a:rPr kumimoji="1" lang="ja-JP" altLang="en-US" sz="1400" dirty="0"/>
              <a:t>　　　</a:t>
            </a:r>
            <a:endParaRPr kumimoji="1" lang="en-US" altLang="ja-JP" sz="1400" dirty="0"/>
          </a:p>
        </p:txBody>
      </p:sp>
      <p:cxnSp>
        <p:nvCxnSpPr>
          <p:cNvPr id="22" name="直線矢印コネクタ 21">
            <a:extLst>
              <a:ext uri="{FF2B5EF4-FFF2-40B4-BE49-F238E27FC236}">
                <a16:creationId xmlns:a16="http://schemas.microsoft.com/office/drawing/2014/main" id="{49057598-3127-C136-C7BE-822A7DA46CB2}"/>
              </a:ext>
            </a:extLst>
          </p:cNvPr>
          <p:cNvCxnSpPr>
            <a:cxnSpLocks/>
            <a:endCxn id="19" idx="2"/>
          </p:cNvCxnSpPr>
          <p:nvPr/>
        </p:nvCxnSpPr>
        <p:spPr>
          <a:xfrm flipV="1">
            <a:off x="5692364" y="5471729"/>
            <a:ext cx="0" cy="63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28106C7-1E95-7914-8AAB-7195D7D431E8}"/>
              </a:ext>
            </a:extLst>
          </p:cNvPr>
          <p:cNvCxnSpPr>
            <a:cxnSpLocks/>
            <a:stCxn id="19" idx="3"/>
          </p:cNvCxnSpPr>
          <p:nvPr/>
        </p:nvCxnSpPr>
        <p:spPr>
          <a:xfrm>
            <a:off x="6841460" y="5185217"/>
            <a:ext cx="822960" cy="408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B82097C-A12B-7F4F-3EA2-C1CE24901BF2}"/>
              </a:ext>
            </a:extLst>
          </p:cNvPr>
          <p:cNvCxnSpPr>
            <a:cxnSpLocks/>
            <a:endCxn id="20" idx="1"/>
          </p:cNvCxnSpPr>
          <p:nvPr/>
        </p:nvCxnSpPr>
        <p:spPr>
          <a:xfrm flipH="1">
            <a:off x="6841460" y="6133145"/>
            <a:ext cx="822960" cy="256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942C06C-AF62-7969-0279-F86555259EF0}"/>
              </a:ext>
            </a:extLst>
          </p:cNvPr>
          <p:cNvCxnSpPr/>
          <p:nvPr/>
        </p:nvCxnSpPr>
        <p:spPr>
          <a:xfrm>
            <a:off x="3124641" y="5185217"/>
            <a:ext cx="853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703D3B8-1D4C-5FFE-4F9F-EA17FDA7CC5E}"/>
              </a:ext>
            </a:extLst>
          </p:cNvPr>
          <p:cNvSpPr txBox="1"/>
          <p:nvPr/>
        </p:nvSpPr>
        <p:spPr>
          <a:xfrm>
            <a:off x="3126080" y="4834221"/>
            <a:ext cx="909929" cy="307777"/>
          </a:xfrm>
          <a:prstGeom prst="rect">
            <a:avLst/>
          </a:prstGeom>
          <a:noFill/>
        </p:spPr>
        <p:txBody>
          <a:bodyPr wrap="none" rtlCol="0">
            <a:spAutoFit/>
          </a:bodyPr>
          <a:lstStyle/>
          <a:p>
            <a:r>
              <a:rPr kumimoji="1" lang="en-US" altLang="ja-JP" sz="1400" dirty="0"/>
              <a:t>Perceive</a:t>
            </a:r>
            <a:endParaRPr kumimoji="1" lang="ja-JP" altLang="en-US" sz="1400" dirty="0"/>
          </a:p>
        </p:txBody>
      </p:sp>
      <p:cxnSp>
        <p:nvCxnSpPr>
          <p:cNvPr id="27" name="直線矢印コネクタ 26">
            <a:extLst>
              <a:ext uri="{FF2B5EF4-FFF2-40B4-BE49-F238E27FC236}">
                <a16:creationId xmlns:a16="http://schemas.microsoft.com/office/drawing/2014/main" id="{B49653FC-A282-BFED-476C-288DDCBB2F32}"/>
              </a:ext>
            </a:extLst>
          </p:cNvPr>
          <p:cNvCxnSpPr>
            <a:cxnSpLocks/>
          </p:cNvCxnSpPr>
          <p:nvPr/>
        </p:nvCxnSpPr>
        <p:spPr>
          <a:xfrm>
            <a:off x="4398488" y="5714063"/>
            <a:ext cx="3265932" cy="26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8D7311A7-3C10-0343-AA2B-C5B6DEAE7B23}"/>
              </a:ext>
            </a:extLst>
          </p:cNvPr>
          <p:cNvSpPr/>
          <p:nvPr/>
        </p:nvSpPr>
        <p:spPr>
          <a:xfrm>
            <a:off x="3266684" y="5377241"/>
            <a:ext cx="670249" cy="673644"/>
          </a:xfrm>
          <a:prstGeom prst="ellipse">
            <a:avLst/>
          </a:prstGeom>
        </p:spPr>
        <p:style>
          <a:lnRef idx="2">
            <a:schemeClr val="accent1"/>
          </a:lnRef>
          <a:fillRef idx="1">
            <a:schemeClr val="lt1"/>
          </a:fillRef>
          <a:effectRef idx="0">
            <a:schemeClr val="accent1"/>
          </a:effectRef>
          <a:fontRef idx="minor">
            <a:schemeClr val="dk1"/>
          </a:fontRef>
        </p:style>
        <p:txBody>
          <a:bodyPr wrap="none" lIns="0" rIns="0" rtlCol="0" anchor="ctr"/>
          <a:lstStyle/>
          <a:p>
            <a:pPr algn="ctr"/>
            <a:r>
              <a:rPr kumimoji="1" lang="en-US" altLang="ja-JP" sz="1200" dirty="0"/>
              <a:t>Objectives</a:t>
            </a:r>
          </a:p>
          <a:p>
            <a:pPr algn="ctr"/>
            <a:r>
              <a:rPr lang="en-US" altLang="ja-JP" sz="1050" dirty="0"/>
              <a:t>Explicit/</a:t>
            </a:r>
          </a:p>
          <a:p>
            <a:pPr algn="ctr"/>
            <a:r>
              <a:rPr lang="en-US" altLang="ja-JP" sz="1050" dirty="0"/>
              <a:t>implicit</a:t>
            </a:r>
            <a:endParaRPr kumimoji="1" lang="ja-JP" altLang="en-US" sz="1050" dirty="0"/>
          </a:p>
        </p:txBody>
      </p:sp>
      <p:cxnSp>
        <p:nvCxnSpPr>
          <p:cNvPr id="29" name="直線矢印コネクタ 28">
            <a:extLst>
              <a:ext uri="{FF2B5EF4-FFF2-40B4-BE49-F238E27FC236}">
                <a16:creationId xmlns:a16="http://schemas.microsoft.com/office/drawing/2014/main" id="{9971AB99-05B5-94EE-ACD3-D664CA8D903C}"/>
              </a:ext>
            </a:extLst>
          </p:cNvPr>
          <p:cNvCxnSpPr/>
          <p:nvPr/>
        </p:nvCxnSpPr>
        <p:spPr>
          <a:xfrm>
            <a:off x="3161446" y="6389747"/>
            <a:ext cx="85344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33ABB3C-2E90-448E-0FB4-1FBBE36AE947}"/>
              </a:ext>
            </a:extLst>
          </p:cNvPr>
          <p:cNvSpPr txBox="1"/>
          <p:nvPr/>
        </p:nvSpPr>
        <p:spPr>
          <a:xfrm>
            <a:off x="3239481" y="6397678"/>
            <a:ext cx="996748" cy="307777"/>
          </a:xfrm>
          <a:prstGeom prst="rect">
            <a:avLst/>
          </a:prstGeom>
          <a:noFill/>
        </p:spPr>
        <p:txBody>
          <a:bodyPr wrap="none" rtlCol="0">
            <a:spAutoFit/>
          </a:bodyPr>
          <a:lstStyle/>
          <a:p>
            <a:r>
              <a:rPr kumimoji="1" lang="en-US" altLang="ja-JP" sz="1400" dirty="0"/>
              <a:t>Influence</a:t>
            </a:r>
            <a:endParaRPr kumimoji="1" lang="ja-JP" altLang="en-US" sz="1400" dirty="0"/>
          </a:p>
        </p:txBody>
      </p:sp>
      <p:sp>
        <p:nvSpPr>
          <p:cNvPr id="31" name="テキスト ボックス 30">
            <a:extLst>
              <a:ext uri="{FF2B5EF4-FFF2-40B4-BE49-F238E27FC236}">
                <a16:creationId xmlns:a16="http://schemas.microsoft.com/office/drawing/2014/main" id="{5E51B9F2-2765-04EE-4D19-1E66D986E881}"/>
              </a:ext>
            </a:extLst>
          </p:cNvPr>
          <p:cNvSpPr txBox="1"/>
          <p:nvPr/>
        </p:nvSpPr>
        <p:spPr>
          <a:xfrm>
            <a:off x="556853" y="1781732"/>
            <a:ext cx="4094660" cy="369332"/>
          </a:xfrm>
          <a:prstGeom prst="rect">
            <a:avLst/>
          </a:prstGeom>
          <a:noFill/>
        </p:spPr>
        <p:txBody>
          <a:bodyPr wrap="square" rtlCol="0">
            <a:spAutoFit/>
          </a:bodyPr>
          <a:lstStyle/>
          <a:p>
            <a:r>
              <a:rPr kumimoji="1" lang="en-US" altLang="ja-JP" b="1" dirty="0"/>
              <a:t>Build phase, pre-deployment</a:t>
            </a:r>
            <a:endParaRPr kumimoji="1" lang="ja-JP" altLang="en-US" b="1" dirty="0"/>
          </a:p>
        </p:txBody>
      </p:sp>
      <p:sp>
        <p:nvSpPr>
          <p:cNvPr id="32" name="テキスト ボックス 31">
            <a:extLst>
              <a:ext uri="{FF2B5EF4-FFF2-40B4-BE49-F238E27FC236}">
                <a16:creationId xmlns:a16="http://schemas.microsoft.com/office/drawing/2014/main" id="{311809DC-E6F2-E7AB-49AD-6AA54ABC8463}"/>
              </a:ext>
            </a:extLst>
          </p:cNvPr>
          <p:cNvSpPr txBox="1"/>
          <p:nvPr/>
        </p:nvSpPr>
        <p:spPr>
          <a:xfrm>
            <a:off x="556853" y="4329487"/>
            <a:ext cx="3707034" cy="369332"/>
          </a:xfrm>
          <a:prstGeom prst="rect">
            <a:avLst/>
          </a:prstGeom>
          <a:noFill/>
        </p:spPr>
        <p:txBody>
          <a:bodyPr wrap="square" rtlCol="0">
            <a:spAutoFit/>
          </a:bodyPr>
          <a:lstStyle/>
          <a:p>
            <a:r>
              <a:rPr kumimoji="1" lang="en-US" altLang="ja-JP" b="1" dirty="0"/>
              <a:t>Use phase, post-deployment</a:t>
            </a:r>
            <a:endParaRPr kumimoji="1" lang="ja-JP" altLang="en-US" b="1" dirty="0"/>
          </a:p>
        </p:txBody>
      </p:sp>
      <p:sp>
        <p:nvSpPr>
          <p:cNvPr id="34" name="テキスト ボックス 33">
            <a:extLst>
              <a:ext uri="{FF2B5EF4-FFF2-40B4-BE49-F238E27FC236}">
                <a16:creationId xmlns:a16="http://schemas.microsoft.com/office/drawing/2014/main" id="{6E57D70F-9A46-79EE-F47A-B12E71C545D7}"/>
              </a:ext>
            </a:extLst>
          </p:cNvPr>
          <p:cNvSpPr txBox="1"/>
          <p:nvPr/>
        </p:nvSpPr>
        <p:spPr>
          <a:xfrm>
            <a:off x="10287838" y="5618205"/>
            <a:ext cx="2001300" cy="338554"/>
          </a:xfrm>
          <a:prstGeom prst="rect">
            <a:avLst/>
          </a:prstGeom>
          <a:noFill/>
        </p:spPr>
        <p:txBody>
          <a:bodyPr wrap="square">
            <a:spAutoFit/>
          </a:bodyPr>
          <a:lstStyle/>
          <a:p>
            <a:r>
              <a:rPr lang="en-US" altLang="ja-JP" sz="800" dirty="0">
                <a:hlinkClick r:id="rId2"/>
              </a:rPr>
              <a:t>Updates to the OECD’s definition of an AI system explained - OECD.AI</a:t>
            </a:r>
            <a:endParaRPr lang="ja-JP" altLang="en-US" sz="800" dirty="0"/>
          </a:p>
        </p:txBody>
      </p:sp>
      <p:sp>
        <p:nvSpPr>
          <p:cNvPr id="33" name="四角形: 角を丸くする 32">
            <a:extLst>
              <a:ext uri="{FF2B5EF4-FFF2-40B4-BE49-F238E27FC236}">
                <a16:creationId xmlns:a16="http://schemas.microsoft.com/office/drawing/2014/main" id="{062DBAC9-17F3-41B6-A61E-83E6E284CDD5}"/>
              </a:ext>
            </a:extLst>
          </p:cNvPr>
          <p:cNvSpPr/>
          <p:nvPr/>
        </p:nvSpPr>
        <p:spPr>
          <a:xfrm>
            <a:off x="4765050" y="1854926"/>
            <a:ext cx="2188464" cy="5003074"/>
          </a:xfrm>
          <a:prstGeom prst="roundRect">
            <a:avLst>
              <a:gd name="adj" fmla="val 6321"/>
            </a:avLst>
          </a:prstGeom>
          <a:no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dirty="0">
                <a:solidFill>
                  <a:schemeClr val="accent5"/>
                </a:solidFill>
              </a:rPr>
              <a:t>Data</a:t>
            </a:r>
            <a:r>
              <a:rPr kumimoji="1" lang="ja-JP" altLang="en-US" dirty="0">
                <a:solidFill>
                  <a:schemeClr val="accent5"/>
                </a:solidFill>
              </a:rPr>
              <a:t> </a:t>
            </a:r>
            <a:r>
              <a:rPr kumimoji="1" lang="en-US" altLang="ja-JP" dirty="0">
                <a:solidFill>
                  <a:schemeClr val="accent5"/>
                </a:solidFill>
              </a:rPr>
              <a:t>quality</a:t>
            </a:r>
            <a:endParaRPr kumimoji="1" lang="ja-JP" altLang="en-US" dirty="0">
              <a:solidFill>
                <a:schemeClr val="accent5"/>
              </a:solidFill>
            </a:endParaRPr>
          </a:p>
        </p:txBody>
      </p:sp>
    </p:spTree>
    <p:extLst>
      <p:ext uri="{BB962C8B-B14F-4D97-AF65-F5344CB8AC3E}">
        <p14:creationId xmlns:p14="http://schemas.microsoft.com/office/powerpoint/2010/main" val="8700638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437D-E029-5CF6-DF23-AD6574D8229D}"/>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D88312B1-8398-156B-3709-40AA89B70B65}"/>
              </a:ext>
            </a:extLst>
          </p:cNvPr>
          <p:cNvSpPr>
            <a:spLocks noGrp="1"/>
          </p:cNvSpPr>
          <p:nvPr>
            <p:ph type="title"/>
          </p:nvPr>
        </p:nvSpPr>
        <p:spPr/>
        <p:txBody>
          <a:bodyPr/>
          <a:lstStyle/>
          <a:p>
            <a:r>
              <a:rPr lang="en-US" altLang="ja-JP" dirty="0"/>
              <a:t>Column: Human resource and team</a:t>
            </a:r>
            <a:endParaRPr lang="ja-JP" altLang="en-US" dirty="0"/>
          </a:p>
        </p:txBody>
      </p:sp>
      <p:sp>
        <p:nvSpPr>
          <p:cNvPr id="7" name="コンテンツ プレースホルダー 6">
            <a:extLst>
              <a:ext uri="{FF2B5EF4-FFF2-40B4-BE49-F238E27FC236}">
                <a16:creationId xmlns:a16="http://schemas.microsoft.com/office/drawing/2014/main" id="{4BCCAC9C-8FF9-3BA5-79CC-A4BA4CBDD632}"/>
              </a:ext>
            </a:extLst>
          </p:cNvPr>
          <p:cNvSpPr>
            <a:spLocks noGrp="1"/>
          </p:cNvSpPr>
          <p:nvPr>
            <p:ph sz="half" idx="1"/>
          </p:nvPr>
        </p:nvSpPr>
        <p:spPr>
          <a:ln>
            <a:solidFill>
              <a:schemeClr val="tx1"/>
            </a:solidFill>
          </a:ln>
        </p:spPr>
        <p:txBody>
          <a:bodyPr/>
          <a:lstStyle/>
          <a:p>
            <a:r>
              <a:rPr lang="en-US" altLang="ja-JP" dirty="0"/>
              <a:t>The data governance team will work with the AI team to improve data quality.</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sz="1600" dirty="0"/>
          </a:p>
          <a:p>
            <a:endParaRPr lang="en-US" altLang="ja-JP" dirty="0"/>
          </a:p>
          <a:p>
            <a:r>
              <a:rPr lang="en-US" altLang="ja-JP" dirty="0"/>
              <a:t>Business fields using the data also need literacy training, including data quality.</a:t>
            </a:r>
            <a:endParaRPr lang="ja-JP" altLang="en-US" sz="2400" dirty="0"/>
          </a:p>
        </p:txBody>
      </p:sp>
      <p:sp>
        <p:nvSpPr>
          <p:cNvPr id="5" name="スライド番号プレースホルダー 4">
            <a:extLst>
              <a:ext uri="{FF2B5EF4-FFF2-40B4-BE49-F238E27FC236}">
                <a16:creationId xmlns:a16="http://schemas.microsoft.com/office/drawing/2014/main" id="{7C0D5F88-1BA8-302C-41D9-6CB07016CD5F}"/>
              </a:ext>
            </a:extLst>
          </p:cNvPr>
          <p:cNvSpPr>
            <a:spLocks noGrp="1"/>
          </p:cNvSpPr>
          <p:nvPr>
            <p:ph type="sldNum" sz="quarter" idx="12"/>
          </p:nvPr>
        </p:nvSpPr>
        <p:spPr/>
        <p:txBody>
          <a:bodyPr/>
          <a:lstStyle/>
          <a:p>
            <a:fld id="{DBFB1F43-6F2E-4538-AABB-23AEDF146290}" type="slidenum">
              <a:rPr lang="ja-JP" altLang="en-US" smtClean="0"/>
              <a:pPr/>
              <a:t>110</a:t>
            </a:fld>
            <a:endParaRPr lang="ja-JP" altLang="en-US"/>
          </a:p>
        </p:txBody>
      </p:sp>
      <p:sp>
        <p:nvSpPr>
          <p:cNvPr id="2" name="正方形/長方形 1">
            <a:extLst>
              <a:ext uri="{FF2B5EF4-FFF2-40B4-BE49-F238E27FC236}">
                <a16:creationId xmlns:a16="http://schemas.microsoft.com/office/drawing/2014/main" id="{5C036AB2-2FE7-FE47-87F9-51BD302B6522}"/>
              </a:ext>
            </a:extLst>
          </p:cNvPr>
          <p:cNvSpPr/>
          <p:nvPr/>
        </p:nvSpPr>
        <p:spPr>
          <a:xfrm>
            <a:off x="3216955" y="2030446"/>
            <a:ext cx="1835882" cy="629383"/>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CDO</a:t>
            </a:r>
          </a:p>
          <a:p>
            <a:pPr algn="ctr"/>
            <a:r>
              <a:rPr lang="en-US" altLang="ja-JP" sz="1400" dirty="0"/>
              <a:t>(Chief Data Officer)</a:t>
            </a:r>
            <a:endParaRPr kumimoji="1" lang="ja-JP" altLang="en-US" sz="1400" dirty="0"/>
          </a:p>
        </p:txBody>
      </p:sp>
      <p:sp>
        <p:nvSpPr>
          <p:cNvPr id="3" name="正方形/長方形 2">
            <a:extLst>
              <a:ext uri="{FF2B5EF4-FFF2-40B4-BE49-F238E27FC236}">
                <a16:creationId xmlns:a16="http://schemas.microsoft.com/office/drawing/2014/main" id="{432BA993-CBB4-C892-0EDA-D4D7A3698480}"/>
              </a:ext>
            </a:extLst>
          </p:cNvPr>
          <p:cNvSpPr/>
          <p:nvPr/>
        </p:nvSpPr>
        <p:spPr>
          <a:xfrm>
            <a:off x="1003533" y="2030446"/>
            <a:ext cx="1835882" cy="629383"/>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CAIO</a:t>
            </a:r>
          </a:p>
          <a:p>
            <a:pPr algn="ctr"/>
            <a:r>
              <a:rPr lang="en-US" altLang="ja-JP" sz="1400" dirty="0"/>
              <a:t>(Chief AI Officer)</a:t>
            </a:r>
            <a:endParaRPr kumimoji="1" lang="ja-JP" altLang="en-US" sz="1400" dirty="0"/>
          </a:p>
        </p:txBody>
      </p:sp>
      <p:sp>
        <p:nvSpPr>
          <p:cNvPr id="4" name="正方形/長方形 3">
            <a:extLst>
              <a:ext uri="{FF2B5EF4-FFF2-40B4-BE49-F238E27FC236}">
                <a16:creationId xmlns:a16="http://schemas.microsoft.com/office/drawing/2014/main" id="{B95FCC86-0E4B-017C-DB32-9E7ECB9DE8F0}"/>
              </a:ext>
            </a:extLst>
          </p:cNvPr>
          <p:cNvSpPr/>
          <p:nvPr/>
        </p:nvSpPr>
        <p:spPr>
          <a:xfrm>
            <a:off x="3216955" y="2861894"/>
            <a:ext cx="1835882" cy="629383"/>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Data steward</a:t>
            </a:r>
            <a:endParaRPr kumimoji="1" lang="ja-JP" altLang="en-US" sz="1400" dirty="0"/>
          </a:p>
        </p:txBody>
      </p:sp>
      <p:sp>
        <p:nvSpPr>
          <p:cNvPr id="8" name="正方形/長方形 7">
            <a:extLst>
              <a:ext uri="{FF2B5EF4-FFF2-40B4-BE49-F238E27FC236}">
                <a16:creationId xmlns:a16="http://schemas.microsoft.com/office/drawing/2014/main" id="{E6D30109-9FDD-71A1-24EA-1038696153B0}"/>
              </a:ext>
            </a:extLst>
          </p:cNvPr>
          <p:cNvSpPr/>
          <p:nvPr/>
        </p:nvSpPr>
        <p:spPr>
          <a:xfrm>
            <a:off x="1003533" y="2861894"/>
            <a:ext cx="1835882" cy="629383"/>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AI office</a:t>
            </a:r>
            <a:endParaRPr kumimoji="1" lang="ja-JP" altLang="en-US" sz="1400" dirty="0"/>
          </a:p>
        </p:txBody>
      </p:sp>
      <p:sp>
        <p:nvSpPr>
          <p:cNvPr id="9" name="正方形/長方形 8">
            <a:extLst>
              <a:ext uri="{FF2B5EF4-FFF2-40B4-BE49-F238E27FC236}">
                <a16:creationId xmlns:a16="http://schemas.microsoft.com/office/drawing/2014/main" id="{784E86BF-D433-3EA0-FB47-2D430389D175}"/>
              </a:ext>
            </a:extLst>
          </p:cNvPr>
          <p:cNvSpPr/>
          <p:nvPr/>
        </p:nvSpPr>
        <p:spPr>
          <a:xfrm>
            <a:off x="4505921" y="3675774"/>
            <a:ext cx="1666443" cy="330398"/>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800" dirty="0"/>
              <a:t>Data architect</a:t>
            </a:r>
            <a:endParaRPr kumimoji="1" lang="ja-JP" altLang="en-US" sz="1400" dirty="0"/>
          </a:p>
        </p:txBody>
      </p:sp>
      <p:sp>
        <p:nvSpPr>
          <p:cNvPr id="10" name="正方形/長方形 9">
            <a:extLst>
              <a:ext uri="{FF2B5EF4-FFF2-40B4-BE49-F238E27FC236}">
                <a16:creationId xmlns:a16="http://schemas.microsoft.com/office/drawing/2014/main" id="{CE7D8D73-4359-A21C-E3C4-5055392B821C}"/>
              </a:ext>
            </a:extLst>
          </p:cNvPr>
          <p:cNvSpPr/>
          <p:nvPr/>
        </p:nvSpPr>
        <p:spPr>
          <a:xfrm>
            <a:off x="4505921" y="4087747"/>
            <a:ext cx="1666443" cy="330398"/>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800" dirty="0"/>
              <a:t>Data analyst</a:t>
            </a:r>
          </a:p>
        </p:txBody>
      </p:sp>
      <p:sp>
        <p:nvSpPr>
          <p:cNvPr id="11" name="正方形/長方形 10">
            <a:extLst>
              <a:ext uri="{FF2B5EF4-FFF2-40B4-BE49-F238E27FC236}">
                <a16:creationId xmlns:a16="http://schemas.microsoft.com/office/drawing/2014/main" id="{EEF59BBF-C7D2-0DF4-65B0-748881F8B758}"/>
              </a:ext>
            </a:extLst>
          </p:cNvPr>
          <p:cNvSpPr/>
          <p:nvPr/>
        </p:nvSpPr>
        <p:spPr>
          <a:xfrm>
            <a:off x="4505921" y="5321335"/>
            <a:ext cx="1666443" cy="330398"/>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800" dirty="0"/>
              <a:t>Data scientist</a:t>
            </a:r>
          </a:p>
        </p:txBody>
      </p:sp>
      <p:sp>
        <p:nvSpPr>
          <p:cNvPr id="12" name="正方形/長方形 11">
            <a:extLst>
              <a:ext uri="{FF2B5EF4-FFF2-40B4-BE49-F238E27FC236}">
                <a16:creationId xmlns:a16="http://schemas.microsoft.com/office/drawing/2014/main" id="{00F2D4A0-4247-B3C1-A1BA-9A84B9DA10CE}"/>
              </a:ext>
            </a:extLst>
          </p:cNvPr>
          <p:cNvSpPr/>
          <p:nvPr/>
        </p:nvSpPr>
        <p:spPr>
          <a:xfrm>
            <a:off x="4505921" y="4495193"/>
            <a:ext cx="1666443" cy="330398"/>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800" dirty="0"/>
              <a:t>Data designer</a:t>
            </a:r>
          </a:p>
        </p:txBody>
      </p:sp>
      <p:sp>
        <p:nvSpPr>
          <p:cNvPr id="13" name="正方形/長方形 12">
            <a:extLst>
              <a:ext uri="{FF2B5EF4-FFF2-40B4-BE49-F238E27FC236}">
                <a16:creationId xmlns:a16="http://schemas.microsoft.com/office/drawing/2014/main" id="{0A9A9746-0922-1FAF-CA46-86E13ED9B7C9}"/>
              </a:ext>
            </a:extLst>
          </p:cNvPr>
          <p:cNvSpPr/>
          <p:nvPr/>
        </p:nvSpPr>
        <p:spPr>
          <a:xfrm>
            <a:off x="4505921" y="4908264"/>
            <a:ext cx="1666443" cy="330398"/>
          </a:xfrm>
          <a:prstGeom prst="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800" dirty="0"/>
              <a:t>Data engineer</a:t>
            </a:r>
          </a:p>
        </p:txBody>
      </p:sp>
      <p:cxnSp>
        <p:nvCxnSpPr>
          <p:cNvPr id="14" name="コネクタ: カギ線 13">
            <a:extLst>
              <a:ext uri="{FF2B5EF4-FFF2-40B4-BE49-F238E27FC236}">
                <a16:creationId xmlns:a16="http://schemas.microsoft.com/office/drawing/2014/main" id="{6668BBD4-2752-B8C3-A417-819205453A04}"/>
              </a:ext>
            </a:extLst>
          </p:cNvPr>
          <p:cNvCxnSpPr>
            <a:cxnSpLocks/>
            <a:stCxn id="4" idx="2"/>
            <a:endCxn id="9" idx="1"/>
          </p:cNvCxnSpPr>
          <p:nvPr/>
        </p:nvCxnSpPr>
        <p:spPr>
          <a:xfrm rot="16200000" flipH="1">
            <a:off x="4145560" y="3480612"/>
            <a:ext cx="349696" cy="3710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 name="コネクタ: カギ線 14">
            <a:extLst>
              <a:ext uri="{FF2B5EF4-FFF2-40B4-BE49-F238E27FC236}">
                <a16:creationId xmlns:a16="http://schemas.microsoft.com/office/drawing/2014/main" id="{4673ED94-116B-8287-FE6F-4C71842F2F56}"/>
              </a:ext>
            </a:extLst>
          </p:cNvPr>
          <p:cNvCxnSpPr>
            <a:cxnSpLocks/>
            <a:stCxn id="4" idx="2"/>
            <a:endCxn id="10" idx="1"/>
          </p:cNvCxnSpPr>
          <p:nvPr/>
        </p:nvCxnSpPr>
        <p:spPr>
          <a:xfrm rot="16200000" flipH="1">
            <a:off x="3939574" y="3686598"/>
            <a:ext cx="761669" cy="3710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コネクタ: カギ線 15">
            <a:extLst>
              <a:ext uri="{FF2B5EF4-FFF2-40B4-BE49-F238E27FC236}">
                <a16:creationId xmlns:a16="http://schemas.microsoft.com/office/drawing/2014/main" id="{A855E3AF-5CCA-95DD-807A-6A7FB634591F}"/>
              </a:ext>
            </a:extLst>
          </p:cNvPr>
          <p:cNvCxnSpPr>
            <a:cxnSpLocks/>
            <a:stCxn id="4" idx="2"/>
            <a:endCxn id="12" idx="1"/>
          </p:cNvCxnSpPr>
          <p:nvPr/>
        </p:nvCxnSpPr>
        <p:spPr>
          <a:xfrm rot="16200000" flipH="1">
            <a:off x="3735851" y="3890321"/>
            <a:ext cx="1169115" cy="3710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F2AB8742-11EF-F271-E494-9CCD42335FDD}"/>
              </a:ext>
            </a:extLst>
          </p:cNvPr>
          <p:cNvCxnSpPr>
            <a:cxnSpLocks/>
            <a:stCxn id="4" idx="2"/>
            <a:endCxn id="13" idx="1"/>
          </p:cNvCxnSpPr>
          <p:nvPr/>
        </p:nvCxnSpPr>
        <p:spPr>
          <a:xfrm rot="16200000" flipH="1">
            <a:off x="3529315" y="4096857"/>
            <a:ext cx="1582186" cy="3710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A8D62B03-D5F5-3664-E0E3-D7F5089E45EB}"/>
              </a:ext>
            </a:extLst>
          </p:cNvPr>
          <p:cNvCxnSpPr>
            <a:cxnSpLocks/>
            <a:stCxn id="4" idx="2"/>
            <a:endCxn id="11" idx="1"/>
          </p:cNvCxnSpPr>
          <p:nvPr/>
        </p:nvCxnSpPr>
        <p:spPr>
          <a:xfrm rot="16200000" flipH="1">
            <a:off x="3322780" y="4303392"/>
            <a:ext cx="1995257" cy="3710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D0006D6-9ACC-5068-6742-A6EAA4CC67F0}"/>
              </a:ext>
            </a:extLst>
          </p:cNvPr>
          <p:cNvCxnSpPr>
            <a:cxnSpLocks/>
            <a:stCxn id="3" idx="3"/>
            <a:endCxn id="2" idx="1"/>
          </p:cNvCxnSpPr>
          <p:nvPr/>
        </p:nvCxnSpPr>
        <p:spPr>
          <a:xfrm>
            <a:off x="2839415" y="2345138"/>
            <a:ext cx="377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96D2AE1-436D-4227-0D7A-AB1A69FB2C64}"/>
              </a:ext>
            </a:extLst>
          </p:cNvPr>
          <p:cNvCxnSpPr>
            <a:cxnSpLocks/>
            <a:stCxn id="8" idx="3"/>
            <a:endCxn id="4" idx="1"/>
          </p:cNvCxnSpPr>
          <p:nvPr/>
        </p:nvCxnSpPr>
        <p:spPr>
          <a:xfrm>
            <a:off x="2839415" y="3176586"/>
            <a:ext cx="377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CF0EA6D-2C82-B5F3-8A3E-CB588874395B}"/>
              </a:ext>
            </a:extLst>
          </p:cNvPr>
          <p:cNvCxnSpPr>
            <a:cxnSpLocks/>
            <a:endCxn id="2" idx="2"/>
          </p:cNvCxnSpPr>
          <p:nvPr/>
        </p:nvCxnSpPr>
        <p:spPr>
          <a:xfrm flipV="1">
            <a:off x="4134895" y="2659829"/>
            <a:ext cx="1" cy="9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C52AF5A-0DDB-5B87-4780-2D7974C0876C}"/>
              </a:ext>
            </a:extLst>
          </p:cNvPr>
          <p:cNvCxnSpPr>
            <a:cxnSpLocks/>
            <a:stCxn id="8" idx="0"/>
            <a:endCxn id="3" idx="2"/>
          </p:cNvCxnSpPr>
          <p:nvPr/>
        </p:nvCxnSpPr>
        <p:spPr>
          <a:xfrm flipV="1">
            <a:off x="1921474" y="2659829"/>
            <a:ext cx="0" cy="2020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図表 22">
            <a:extLst>
              <a:ext uri="{FF2B5EF4-FFF2-40B4-BE49-F238E27FC236}">
                <a16:creationId xmlns:a16="http://schemas.microsoft.com/office/drawing/2014/main" id="{31595545-67C8-337B-9210-56291CB0E0CB}"/>
              </a:ext>
            </a:extLst>
          </p:cNvPr>
          <p:cNvGraphicFramePr/>
          <p:nvPr>
            <p:extLst>
              <p:ext uri="{D42A27DB-BD31-4B8C-83A1-F6EECF244321}">
                <p14:modId xmlns:p14="http://schemas.microsoft.com/office/powerpoint/2010/main" val="1165185985"/>
              </p:ext>
            </p:extLst>
          </p:nvPr>
        </p:nvGraphicFramePr>
        <p:xfrm>
          <a:off x="6758002" y="1955892"/>
          <a:ext cx="4202113" cy="382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テキスト ボックス 23">
            <a:extLst>
              <a:ext uri="{FF2B5EF4-FFF2-40B4-BE49-F238E27FC236}">
                <a16:creationId xmlns:a16="http://schemas.microsoft.com/office/drawing/2014/main" id="{529FDF34-A138-E62B-A488-A818B331509D}"/>
              </a:ext>
            </a:extLst>
          </p:cNvPr>
          <p:cNvSpPr txBox="1"/>
          <p:nvPr/>
        </p:nvSpPr>
        <p:spPr>
          <a:xfrm>
            <a:off x="9465611" y="2071266"/>
            <a:ext cx="2087431" cy="369332"/>
          </a:xfrm>
          <a:prstGeom prst="rect">
            <a:avLst/>
          </a:prstGeom>
          <a:noFill/>
        </p:spPr>
        <p:txBody>
          <a:bodyPr wrap="none" rtlCol="0">
            <a:spAutoFit/>
          </a:bodyPr>
          <a:lstStyle/>
          <a:p>
            <a:r>
              <a:rPr kumimoji="1" lang="en-US" altLang="ja-JP" dirty="0">
                <a:solidFill>
                  <a:schemeClr val="accent5"/>
                </a:solidFill>
              </a:rPr>
              <a:t>Learning content</a:t>
            </a:r>
            <a:endParaRPr kumimoji="1" lang="ja-JP" altLang="en-US" dirty="0">
              <a:solidFill>
                <a:schemeClr val="accent5"/>
              </a:solidFill>
            </a:endParaRPr>
          </a:p>
        </p:txBody>
      </p:sp>
      <p:sp>
        <p:nvSpPr>
          <p:cNvPr id="25" name="テキスト ボックス 24">
            <a:extLst>
              <a:ext uri="{FF2B5EF4-FFF2-40B4-BE49-F238E27FC236}">
                <a16:creationId xmlns:a16="http://schemas.microsoft.com/office/drawing/2014/main" id="{947E1F0E-A5D3-8D1B-76B4-93E3B0F85406}"/>
              </a:ext>
            </a:extLst>
          </p:cNvPr>
          <p:cNvSpPr txBox="1"/>
          <p:nvPr/>
        </p:nvSpPr>
        <p:spPr>
          <a:xfrm>
            <a:off x="10208714" y="4391515"/>
            <a:ext cx="1295547" cy="369332"/>
          </a:xfrm>
          <a:prstGeom prst="rect">
            <a:avLst/>
          </a:prstGeom>
          <a:noFill/>
        </p:spPr>
        <p:txBody>
          <a:bodyPr wrap="none" rtlCol="0">
            <a:spAutoFit/>
          </a:bodyPr>
          <a:lstStyle/>
          <a:p>
            <a:r>
              <a:rPr kumimoji="1" lang="en-US" altLang="ja-JP" dirty="0">
                <a:solidFill>
                  <a:schemeClr val="accent5"/>
                </a:solidFill>
              </a:rPr>
              <a:t>Use cases</a:t>
            </a:r>
            <a:endParaRPr kumimoji="1" lang="ja-JP" altLang="en-US" dirty="0">
              <a:solidFill>
                <a:schemeClr val="accent5"/>
              </a:solidFill>
            </a:endParaRPr>
          </a:p>
        </p:txBody>
      </p:sp>
      <p:sp>
        <p:nvSpPr>
          <p:cNvPr id="26" name="テキスト ボックス 25">
            <a:extLst>
              <a:ext uri="{FF2B5EF4-FFF2-40B4-BE49-F238E27FC236}">
                <a16:creationId xmlns:a16="http://schemas.microsoft.com/office/drawing/2014/main" id="{E92A2386-386C-97C4-EB5A-270BC19E176D}"/>
              </a:ext>
            </a:extLst>
          </p:cNvPr>
          <p:cNvSpPr txBox="1"/>
          <p:nvPr/>
        </p:nvSpPr>
        <p:spPr>
          <a:xfrm>
            <a:off x="6950494" y="5286489"/>
            <a:ext cx="1482201" cy="369332"/>
          </a:xfrm>
          <a:prstGeom prst="rect">
            <a:avLst/>
          </a:prstGeom>
          <a:noFill/>
        </p:spPr>
        <p:txBody>
          <a:bodyPr wrap="none" rtlCol="0">
            <a:spAutoFit/>
          </a:bodyPr>
          <a:lstStyle/>
          <a:p>
            <a:r>
              <a:rPr kumimoji="1" lang="en-US" altLang="ja-JP" dirty="0">
                <a:solidFill>
                  <a:schemeClr val="accent5"/>
                </a:solidFill>
              </a:rPr>
              <a:t>Community</a:t>
            </a:r>
            <a:endParaRPr kumimoji="1" lang="ja-JP" altLang="en-US" dirty="0">
              <a:solidFill>
                <a:schemeClr val="accent5"/>
              </a:solidFill>
            </a:endParaRPr>
          </a:p>
        </p:txBody>
      </p:sp>
      <p:sp>
        <p:nvSpPr>
          <p:cNvPr id="27" name="テキスト ボックス 26">
            <a:extLst>
              <a:ext uri="{FF2B5EF4-FFF2-40B4-BE49-F238E27FC236}">
                <a16:creationId xmlns:a16="http://schemas.microsoft.com/office/drawing/2014/main" id="{3DC27A5D-F24A-8C96-6FC0-F8AD3AFF4B96}"/>
              </a:ext>
            </a:extLst>
          </p:cNvPr>
          <p:cNvSpPr txBox="1"/>
          <p:nvPr/>
        </p:nvSpPr>
        <p:spPr>
          <a:xfrm>
            <a:off x="6617999" y="2929785"/>
            <a:ext cx="708848" cy="369332"/>
          </a:xfrm>
          <a:prstGeom prst="rect">
            <a:avLst/>
          </a:prstGeom>
          <a:noFill/>
        </p:spPr>
        <p:txBody>
          <a:bodyPr wrap="none" rtlCol="0">
            <a:spAutoFit/>
          </a:bodyPr>
          <a:lstStyle/>
          <a:p>
            <a:r>
              <a:rPr kumimoji="1" lang="en-US" altLang="ja-JP" dirty="0">
                <a:solidFill>
                  <a:schemeClr val="accent5"/>
                </a:solidFill>
              </a:rPr>
              <a:t>Field</a:t>
            </a:r>
            <a:endParaRPr kumimoji="1" lang="ja-JP" altLang="en-US" dirty="0">
              <a:solidFill>
                <a:schemeClr val="accent5"/>
              </a:solidFill>
            </a:endParaRPr>
          </a:p>
        </p:txBody>
      </p:sp>
      <p:sp>
        <p:nvSpPr>
          <p:cNvPr id="28" name="テキスト ボックス 27">
            <a:extLst>
              <a:ext uri="{FF2B5EF4-FFF2-40B4-BE49-F238E27FC236}">
                <a16:creationId xmlns:a16="http://schemas.microsoft.com/office/drawing/2014/main" id="{F43CD456-33EF-D0DE-7877-4DE6927C275F}"/>
              </a:ext>
            </a:extLst>
          </p:cNvPr>
          <p:cNvSpPr txBox="1"/>
          <p:nvPr/>
        </p:nvSpPr>
        <p:spPr>
          <a:xfrm>
            <a:off x="8025999" y="3732401"/>
            <a:ext cx="1851789" cy="369332"/>
          </a:xfrm>
          <a:prstGeom prst="rect">
            <a:avLst/>
          </a:prstGeom>
          <a:noFill/>
        </p:spPr>
        <p:txBody>
          <a:bodyPr wrap="none" rtlCol="0">
            <a:spAutoFit/>
          </a:bodyPr>
          <a:lstStyle/>
          <a:p>
            <a:r>
              <a:rPr kumimoji="1" lang="en-US" altLang="ja-JP" dirty="0"/>
              <a:t>Skill Standards</a:t>
            </a:r>
            <a:endParaRPr kumimoji="1" lang="ja-JP" altLang="en-US" dirty="0"/>
          </a:p>
        </p:txBody>
      </p:sp>
    </p:spTree>
    <p:extLst>
      <p:ext uri="{BB962C8B-B14F-4D97-AF65-F5344CB8AC3E}">
        <p14:creationId xmlns:p14="http://schemas.microsoft.com/office/powerpoint/2010/main" val="31779866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45E2-E911-0373-6D6A-BF9FA8EB20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44D07F-B09B-BA7E-BA90-1342F427A886}"/>
              </a:ext>
            </a:extLst>
          </p:cNvPr>
          <p:cNvSpPr>
            <a:spLocks noGrp="1"/>
          </p:cNvSpPr>
          <p:nvPr>
            <p:ph type="title"/>
          </p:nvPr>
        </p:nvSpPr>
        <p:spPr/>
        <p:txBody>
          <a:bodyPr/>
          <a:lstStyle/>
          <a:p>
            <a:r>
              <a:rPr lang="en-US" altLang="ja-JP" dirty="0"/>
              <a:t>Gateway View(Characteristics)</a:t>
            </a:r>
            <a:endParaRPr lang="ja-JP" altLang="en-US" dirty="0"/>
          </a:p>
        </p:txBody>
      </p:sp>
      <p:sp>
        <p:nvSpPr>
          <p:cNvPr id="5" name="コンテンツ プレースホルダー 4">
            <a:extLst>
              <a:ext uri="{FF2B5EF4-FFF2-40B4-BE49-F238E27FC236}">
                <a16:creationId xmlns:a16="http://schemas.microsoft.com/office/drawing/2014/main" id="{6B9CC0B1-99AA-641A-D909-93E0100DEFB2}"/>
              </a:ext>
            </a:extLst>
          </p:cNvPr>
          <p:cNvSpPr>
            <a:spLocks noGrp="1"/>
          </p:cNvSpPr>
          <p:nvPr>
            <p:ph type="body" idx="1"/>
          </p:nvPr>
        </p:nvSpPr>
        <p:spPr/>
        <p:txBody>
          <a:bodyPr/>
          <a:lstStyle/>
          <a:p>
            <a:r>
              <a:rPr lang="en-US" altLang="ja-JP" dirty="0"/>
              <a:t>III. Perspective</a:t>
            </a:r>
            <a:endParaRPr lang="ja-JP" altLang="en-US" dirty="0"/>
          </a:p>
        </p:txBody>
      </p:sp>
      <p:sp>
        <p:nvSpPr>
          <p:cNvPr id="3" name="スライド番号プレースホルダー 2">
            <a:extLst>
              <a:ext uri="{FF2B5EF4-FFF2-40B4-BE49-F238E27FC236}">
                <a16:creationId xmlns:a16="http://schemas.microsoft.com/office/drawing/2014/main" id="{A852A8D8-241B-353E-37AC-F01B3935C0FA}"/>
              </a:ext>
            </a:extLst>
          </p:cNvPr>
          <p:cNvSpPr>
            <a:spLocks noGrp="1"/>
          </p:cNvSpPr>
          <p:nvPr>
            <p:ph type="sldNum" sz="quarter" idx="12"/>
          </p:nvPr>
        </p:nvSpPr>
        <p:spPr/>
        <p:txBody>
          <a:bodyPr/>
          <a:lstStyle/>
          <a:p>
            <a:fld id="{DBFB1F43-6F2E-4538-AABB-23AEDF146290}" type="slidenum">
              <a:rPr lang="ja-JP" altLang="en-US" smtClean="0"/>
              <a:pPr/>
              <a:t>111</a:t>
            </a:fld>
            <a:endParaRPr lang="ja-JP" altLang="en-US"/>
          </a:p>
        </p:txBody>
      </p:sp>
    </p:spTree>
    <p:extLst>
      <p:ext uri="{BB962C8B-B14F-4D97-AF65-F5344CB8AC3E}">
        <p14:creationId xmlns:p14="http://schemas.microsoft.com/office/powerpoint/2010/main" val="2148977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E18C323A-7B68-D9DA-9492-81330E0CC036}"/>
              </a:ext>
            </a:extLst>
          </p:cNvPr>
          <p:cNvSpPr>
            <a:spLocks noGrp="1"/>
          </p:cNvSpPr>
          <p:nvPr>
            <p:ph idx="1"/>
          </p:nvPr>
        </p:nvSpPr>
        <p:spPr>
          <a:xfrm>
            <a:off x="301932" y="1382320"/>
            <a:ext cx="11467381" cy="2222118"/>
          </a:xfrm>
        </p:spPr>
        <p:txBody>
          <a:bodyPr/>
          <a:lstStyle/>
          <a:p>
            <a:r>
              <a:rPr lang="en-US" altLang="ja-JP" sz="2400" dirty="0"/>
              <a:t>To maintain data quality, data quality needs to be checked at process boundaries and transactions.</a:t>
            </a:r>
          </a:p>
          <a:p>
            <a:r>
              <a:rPr lang="en-US" altLang="ja-JP" sz="2400" dirty="0"/>
              <a:t>In the case of sensor data, this may be a periodic inspection.</a:t>
            </a:r>
          </a:p>
          <a:p>
            <a:r>
              <a:rPr lang="en-US" altLang="ja-JP" sz="2400" dirty="0"/>
              <a:t>During the inspection process, each characteristic should be checked, assuming the type of data and events that may degrade the quality of the data.</a:t>
            </a:r>
          </a:p>
          <a:p>
            <a:r>
              <a:rPr lang="en-US" altLang="ja-JP" sz="2400" dirty="0"/>
              <a:t>The checking of characteristics should be automated where possible, so as not to increase the workload on the site.</a:t>
            </a:r>
          </a:p>
          <a:p>
            <a:endParaRPr lang="ja-JP" altLang="en-US" sz="2400" dirty="0"/>
          </a:p>
        </p:txBody>
      </p:sp>
      <p:sp>
        <p:nvSpPr>
          <p:cNvPr id="4" name="スライド番号プレースホルダー 3">
            <a:extLst>
              <a:ext uri="{FF2B5EF4-FFF2-40B4-BE49-F238E27FC236}">
                <a16:creationId xmlns:a16="http://schemas.microsoft.com/office/drawing/2014/main" id="{696652AC-DC94-38A4-75EC-2E5963CB48B8}"/>
              </a:ext>
            </a:extLst>
          </p:cNvPr>
          <p:cNvSpPr>
            <a:spLocks noGrp="1"/>
          </p:cNvSpPr>
          <p:nvPr>
            <p:ph type="sldNum" sz="quarter" idx="12"/>
          </p:nvPr>
        </p:nvSpPr>
        <p:spPr/>
        <p:txBody>
          <a:bodyPr/>
          <a:lstStyle/>
          <a:p>
            <a:fld id="{DBFB1F43-6F2E-4538-AABB-23AEDF146290}" type="slidenum">
              <a:rPr lang="ja-JP" altLang="en-US" smtClean="0"/>
              <a:pPr/>
              <a:t>112</a:t>
            </a:fld>
            <a:endParaRPr lang="ja-JP" altLang="en-US"/>
          </a:p>
        </p:txBody>
      </p:sp>
      <p:sp>
        <p:nvSpPr>
          <p:cNvPr id="5" name="タイトル 4">
            <a:extLst>
              <a:ext uri="{FF2B5EF4-FFF2-40B4-BE49-F238E27FC236}">
                <a16:creationId xmlns:a16="http://schemas.microsoft.com/office/drawing/2014/main" id="{B4D58C9C-AE94-1A91-99A8-02FA8F0EFE65}"/>
              </a:ext>
            </a:extLst>
          </p:cNvPr>
          <p:cNvSpPr>
            <a:spLocks noGrp="1"/>
          </p:cNvSpPr>
          <p:nvPr>
            <p:ph type="title"/>
          </p:nvPr>
        </p:nvSpPr>
        <p:spPr>
          <a:xfrm>
            <a:off x="356548" y="313754"/>
            <a:ext cx="10700228" cy="676276"/>
          </a:xfrm>
        </p:spPr>
        <p:txBody>
          <a:bodyPr/>
          <a:lstStyle/>
          <a:p>
            <a:r>
              <a:rPr lang="en-US" altLang="ja-JP" dirty="0"/>
              <a:t>Verification of Data Quality Characteristics</a:t>
            </a:r>
            <a:endParaRPr lang="ja-JP" altLang="en-US" dirty="0"/>
          </a:p>
        </p:txBody>
      </p:sp>
      <p:pic>
        <p:nvPicPr>
          <p:cNvPr id="2" name="図 1">
            <a:extLst>
              <a:ext uri="{FF2B5EF4-FFF2-40B4-BE49-F238E27FC236}">
                <a16:creationId xmlns:a16="http://schemas.microsoft.com/office/drawing/2014/main" id="{519A8B41-2304-2B4D-8570-7BC5314AC139}"/>
              </a:ext>
            </a:extLst>
          </p:cNvPr>
          <p:cNvPicPr>
            <a:picLocks noChangeAspect="1"/>
          </p:cNvPicPr>
          <p:nvPr/>
        </p:nvPicPr>
        <p:blipFill>
          <a:blip r:embed="rId2"/>
          <a:stretch>
            <a:fillRect/>
          </a:stretch>
        </p:blipFill>
        <p:spPr>
          <a:xfrm>
            <a:off x="1483567" y="4735012"/>
            <a:ext cx="4749282" cy="1952868"/>
          </a:xfrm>
          <a:prstGeom prst="rect">
            <a:avLst/>
          </a:prstGeom>
        </p:spPr>
      </p:pic>
      <p:pic>
        <p:nvPicPr>
          <p:cNvPr id="9" name="図 8">
            <a:extLst>
              <a:ext uri="{FF2B5EF4-FFF2-40B4-BE49-F238E27FC236}">
                <a16:creationId xmlns:a16="http://schemas.microsoft.com/office/drawing/2014/main" id="{6095B0CA-D858-A423-81B2-E4875C8F0B1D}"/>
              </a:ext>
            </a:extLst>
          </p:cNvPr>
          <p:cNvPicPr>
            <a:picLocks noChangeAspect="1"/>
          </p:cNvPicPr>
          <p:nvPr/>
        </p:nvPicPr>
        <p:blipFill>
          <a:blip r:embed="rId3"/>
          <a:stretch>
            <a:fillRect/>
          </a:stretch>
        </p:blipFill>
        <p:spPr>
          <a:xfrm>
            <a:off x="7192559" y="4595847"/>
            <a:ext cx="3388355" cy="1948399"/>
          </a:xfrm>
          <a:prstGeom prst="rect">
            <a:avLst/>
          </a:prstGeom>
        </p:spPr>
      </p:pic>
    </p:spTree>
    <p:extLst>
      <p:ext uri="{BB962C8B-B14F-4D97-AF65-F5344CB8AC3E}">
        <p14:creationId xmlns:p14="http://schemas.microsoft.com/office/powerpoint/2010/main" val="42884097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70C6-1286-0B50-35D3-FAC3FA96E9F6}"/>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DA8A2C4B-BAC1-1E23-8B0F-1D861C28316B}"/>
              </a:ext>
            </a:extLst>
          </p:cNvPr>
          <p:cNvSpPr>
            <a:spLocks noGrp="1"/>
          </p:cNvSpPr>
          <p:nvPr>
            <p:ph idx="1"/>
          </p:nvPr>
        </p:nvSpPr>
        <p:spPr>
          <a:xfrm>
            <a:off x="0" y="1236068"/>
            <a:ext cx="12192000" cy="411579"/>
          </a:xfrm>
        </p:spPr>
        <p:txBody>
          <a:bodyPr/>
          <a:lstStyle/>
          <a:p>
            <a:r>
              <a:rPr lang="en-US" altLang="ja-JP" sz="2400" dirty="0"/>
              <a:t>Utilizes the required quality characteristics from among many characteristics.</a:t>
            </a:r>
            <a:endParaRPr lang="ja-JP" altLang="en-US" sz="2400" dirty="0"/>
          </a:p>
        </p:txBody>
      </p:sp>
      <p:sp>
        <p:nvSpPr>
          <p:cNvPr id="4" name="スライド番号プレースホルダー 3">
            <a:extLst>
              <a:ext uri="{FF2B5EF4-FFF2-40B4-BE49-F238E27FC236}">
                <a16:creationId xmlns:a16="http://schemas.microsoft.com/office/drawing/2014/main" id="{D61E5957-EBE2-B845-DA4E-3AB381CABC7A}"/>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113</a:t>
            </a:fld>
            <a:endParaRPr lang="ja-JP" altLang="en-US"/>
          </a:p>
        </p:txBody>
      </p:sp>
      <p:sp>
        <p:nvSpPr>
          <p:cNvPr id="2" name="タイトル 1">
            <a:extLst>
              <a:ext uri="{FF2B5EF4-FFF2-40B4-BE49-F238E27FC236}">
                <a16:creationId xmlns:a16="http://schemas.microsoft.com/office/drawing/2014/main" id="{9653F36B-07B7-23D4-4E82-F9F5F2D3D12B}"/>
              </a:ext>
            </a:extLst>
          </p:cNvPr>
          <p:cNvSpPr>
            <a:spLocks noGrp="1"/>
          </p:cNvSpPr>
          <p:nvPr>
            <p:ph type="title"/>
          </p:nvPr>
        </p:nvSpPr>
        <p:spPr>
          <a:xfrm>
            <a:off x="641213" y="313754"/>
            <a:ext cx="8063871" cy="676276"/>
          </a:xfrm>
        </p:spPr>
        <p:txBody>
          <a:bodyPr/>
          <a:lstStyle/>
          <a:p>
            <a:r>
              <a:rPr lang="en-US" altLang="ja-JP" dirty="0"/>
              <a:t>List of Characteristics</a:t>
            </a:r>
            <a:endParaRPr lang="ja-JP" altLang="ja-JP" dirty="0"/>
          </a:p>
        </p:txBody>
      </p:sp>
      <p:graphicFrame>
        <p:nvGraphicFramePr>
          <p:cNvPr id="12" name="図表 11">
            <a:extLst>
              <a:ext uri="{FF2B5EF4-FFF2-40B4-BE49-F238E27FC236}">
                <a16:creationId xmlns:a16="http://schemas.microsoft.com/office/drawing/2014/main" id="{DE73C086-6058-F54E-A6F8-1581A5B8278A}"/>
              </a:ext>
            </a:extLst>
          </p:cNvPr>
          <p:cNvGraphicFramePr/>
          <p:nvPr>
            <p:extLst>
              <p:ext uri="{D42A27DB-BD31-4B8C-83A1-F6EECF244321}">
                <p14:modId xmlns:p14="http://schemas.microsoft.com/office/powerpoint/2010/main" val="3052483849"/>
              </p:ext>
            </p:extLst>
          </p:nvPr>
        </p:nvGraphicFramePr>
        <p:xfrm>
          <a:off x="539314" y="1641114"/>
          <a:ext cx="5550929" cy="5329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図表 2">
            <a:extLst>
              <a:ext uri="{FF2B5EF4-FFF2-40B4-BE49-F238E27FC236}">
                <a16:creationId xmlns:a16="http://schemas.microsoft.com/office/drawing/2014/main" id="{311389FA-7737-BF32-3908-9C459F92F9EE}"/>
              </a:ext>
            </a:extLst>
          </p:cNvPr>
          <p:cNvGraphicFramePr/>
          <p:nvPr>
            <p:extLst>
              <p:ext uri="{D42A27DB-BD31-4B8C-83A1-F6EECF244321}">
                <p14:modId xmlns:p14="http://schemas.microsoft.com/office/powerpoint/2010/main" val="1073700389"/>
              </p:ext>
            </p:extLst>
          </p:nvPr>
        </p:nvGraphicFramePr>
        <p:xfrm>
          <a:off x="6544567" y="1647647"/>
          <a:ext cx="4811713" cy="4701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23379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BD8A-DD4F-D1F1-37D3-46DA7D9E9EF5}"/>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4128358-1BF7-D2F6-8B70-C48336F7B887}"/>
              </a:ext>
            </a:extLst>
          </p:cNvPr>
          <p:cNvSpPr>
            <a:spLocks noGrp="1"/>
          </p:cNvSpPr>
          <p:nvPr>
            <p:ph idx="1"/>
          </p:nvPr>
        </p:nvSpPr>
        <p:spPr/>
        <p:txBody>
          <a:bodyPr/>
          <a:lstStyle/>
          <a:p>
            <a:pPr lvl="1"/>
            <a:r>
              <a:rPr kumimoji="1" lang="en-US" altLang="ja-JP" sz="2400" dirty="0"/>
              <a:t>Accuracy ensures that the data reflect real-world values correctly. High accuracy is vital for AI to produce reliable outcomes, avoiding false predictions or flawed decisions.  </a:t>
            </a:r>
          </a:p>
          <a:p>
            <a:pPr lvl="1"/>
            <a:endParaRPr kumimoji="1" lang="en-US" altLang="ja-JP" sz="2400" dirty="0"/>
          </a:p>
          <a:p>
            <a:pPr lvl="1"/>
            <a:r>
              <a:rPr kumimoji="1" lang="en-US" altLang="ja-JP" sz="2400" dirty="0"/>
              <a:t>Evaluation Points </a:t>
            </a:r>
          </a:p>
          <a:p>
            <a:pPr lvl="2"/>
            <a:r>
              <a:rPr kumimoji="1" lang="en-US" altLang="ja-JP" sz="2000" dirty="0"/>
              <a:t>Data match verified sources.  </a:t>
            </a:r>
          </a:p>
          <a:p>
            <a:pPr lvl="2"/>
            <a:r>
              <a:rPr kumimoji="1" lang="en-US" altLang="ja-JP" sz="2000" dirty="0"/>
              <a:t>Error rate is within acceptable thresholds.  </a:t>
            </a:r>
          </a:p>
          <a:p>
            <a:pPr lvl="2"/>
            <a:r>
              <a:rPr kumimoji="1" lang="en-US" altLang="ja-JP" sz="2000" dirty="0"/>
              <a:t>Outliers are justified or corrected.  </a:t>
            </a:r>
          </a:p>
          <a:p>
            <a:pPr lvl="1"/>
            <a:r>
              <a:rPr kumimoji="1" lang="en-US" altLang="ja-JP" sz="2400" dirty="0"/>
              <a:t>Inappropriate Examples </a:t>
            </a:r>
          </a:p>
          <a:p>
            <a:pPr lvl="2"/>
            <a:r>
              <a:rPr kumimoji="1" lang="en-US" altLang="ja-JP" sz="2000" dirty="0"/>
              <a:t>Incorrect labels in training datasets.  </a:t>
            </a:r>
          </a:p>
          <a:p>
            <a:pPr lvl="2"/>
            <a:r>
              <a:rPr kumimoji="1" lang="en-US" altLang="ja-JP" sz="2000" dirty="0"/>
              <a:t>Mismatched units in numerical data.  </a:t>
            </a:r>
          </a:p>
          <a:p>
            <a:pPr lvl="2"/>
            <a:r>
              <a:rPr kumimoji="1" lang="en-US" altLang="ja-JP" sz="2000" dirty="0"/>
              <a:t>Spelling errors in text data.  </a:t>
            </a:r>
          </a:p>
          <a:p>
            <a:pPr lvl="0"/>
            <a:endParaRPr lang="ja-JP" altLang="en-US" dirty="0"/>
          </a:p>
        </p:txBody>
      </p:sp>
      <p:sp>
        <p:nvSpPr>
          <p:cNvPr id="3" name="スライド番号プレースホルダー 2">
            <a:extLst>
              <a:ext uri="{FF2B5EF4-FFF2-40B4-BE49-F238E27FC236}">
                <a16:creationId xmlns:a16="http://schemas.microsoft.com/office/drawing/2014/main" id="{A0A61F47-E85C-FC33-F210-6849F57FF89D}"/>
              </a:ext>
            </a:extLst>
          </p:cNvPr>
          <p:cNvSpPr>
            <a:spLocks noGrp="1"/>
          </p:cNvSpPr>
          <p:nvPr>
            <p:ph type="sldNum" sz="quarter" idx="12"/>
          </p:nvPr>
        </p:nvSpPr>
        <p:spPr/>
        <p:txBody>
          <a:bodyPr/>
          <a:lstStyle/>
          <a:p>
            <a:fld id="{DBFB1F43-6F2E-4538-AABB-23AEDF146290}" type="slidenum">
              <a:rPr lang="ja-JP" altLang="en-US" smtClean="0"/>
              <a:pPr/>
              <a:t>114</a:t>
            </a:fld>
            <a:endParaRPr lang="ja-JP" altLang="en-US"/>
          </a:p>
        </p:txBody>
      </p:sp>
      <p:sp>
        <p:nvSpPr>
          <p:cNvPr id="2" name="タイトル 1">
            <a:extLst>
              <a:ext uri="{FF2B5EF4-FFF2-40B4-BE49-F238E27FC236}">
                <a16:creationId xmlns:a16="http://schemas.microsoft.com/office/drawing/2014/main" id="{675D0B39-B667-841E-DD8F-D8045F9F3F2D}"/>
              </a:ext>
            </a:extLst>
          </p:cNvPr>
          <p:cNvSpPr>
            <a:spLocks noGrp="1"/>
          </p:cNvSpPr>
          <p:nvPr>
            <p:ph type="title"/>
          </p:nvPr>
        </p:nvSpPr>
        <p:spPr>
          <a:xfrm>
            <a:off x="641213" y="313754"/>
            <a:ext cx="9602244" cy="676276"/>
          </a:xfrm>
        </p:spPr>
        <p:txBody>
          <a:bodyPr/>
          <a:lstStyle/>
          <a:p>
            <a:r>
              <a:rPr lang="en-US" altLang="ja-JP" dirty="0"/>
              <a:t>Accuracy</a:t>
            </a:r>
            <a:endParaRPr kumimoji="1" lang="ja-JP" altLang="en-US" dirty="0"/>
          </a:p>
        </p:txBody>
      </p:sp>
      <p:sp>
        <p:nvSpPr>
          <p:cNvPr id="6" name="テキスト ボックス 5">
            <a:extLst>
              <a:ext uri="{FF2B5EF4-FFF2-40B4-BE49-F238E27FC236}">
                <a16:creationId xmlns:a16="http://schemas.microsoft.com/office/drawing/2014/main" id="{43C3AE6B-2250-6971-8B0D-973E8BC13256}"/>
              </a:ext>
            </a:extLst>
          </p:cNvPr>
          <p:cNvSpPr txBox="1"/>
          <p:nvPr/>
        </p:nvSpPr>
        <p:spPr>
          <a:xfrm>
            <a:off x="641213" y="23840"/>
            <a:ext cx="4498678" cy="369332"/>
          </a:xfrm>
          <a:prstGeom prst="rect">
            <a:avLst/>
          </a:prstGeom>
          <a:noFill/>
        </p:spPr>
        <p:txBody>
          <a:bodyPr wrap="square">
            <a:spAutoFit/>
          </a:bodyPr>
          <a:lstStyle/>
          <a:p>
            <a:r>
              <a:rPr kumimoji="1" lang="en-US" altLang="ja-JP" dirty="0"/>
              <a:t>Inherent data quality characteristics</a:t>
            </a:r>
            <a:endParaRPr lang="ja-JP" altLang="en-US" dirty="0"/>
          </a:p>
        </p:txBody>
      </p:sp>
    </p:spTree>
    <p:extLst>
      <p:ext uri="{BB962C8B-B14F-4D97-AF65-F5344CB8AC3E}">
        <p14:creationId xmlns:p14="http://schemas.microsoft.com/office/powerpoint/2010/main" val="15565325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9C9-0876-57F4-CA3D-2375E9AE520F}"/>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A198E0C-7C5C-E44E-ACB0-B4A88EE9CB93}"/>
              </a:ext>
            </a:extLst>
          </p:cNvPr>
          <p:cNvSpPr>
            <a:spLocks noGrp="1"/>
          </p:cNvSpPr>
          <p:nvPr>
            <p:ph idx="1"/>
          </p:nvPr>
        </p:nvSpPr>
        <p:spPr/>
        <p:txBody>
          <a:bodyPr/>
          <a:lstStyle/>
          <a:p>
            <a:pPr lvl="1"/>
            <a:r>
              <a:rPr lang="en-US" altLang="ja-JP" sz="2400" dirty="0"/>
              <a:t>Completeness measures whether all required data points are present. Missing values can distort AI predictions and compromise system effectiveness.  </a:t>
            </a:r>
          </a:p>
          <a:p>
            <a:pPr lvl="1"/>
            <a:endParaRPr lang="en-US" altLang="ja-JP" sz="2400" dirty="0"/>
          </a:p>
          <a:p>
            <a:pPr lvl="1"/>
            <a:r>
              <a:rPr lang="en-US" altLang="ja-JP" sz="2400" dirty="0"/>
              <a:t>Evaluation Points </a:t>
            </a:r>
          </a:p>
          <a:p>
            <a:pPr lvl="2"/>
            <a:r>
              <a:rPr lang="en-US" altLang="ja-JP" sz="2000" dirty="0"/>
              <a:t>All critical fields are filled.  </a:t>
            </a:r>
          </a:p>
          <a:p>
            <a:pPr lvl="2"/>
            <a:r>
              <a:rPr lang="en-US" altLang="ja-JP" sz="2000" dirty="0"/>
              <a:t>Null or missing rates are minimal.  </a:t>
            </a:r>
          </a:p>
          <a:p>
            <a:pPr lvl="2"/>
            <a:r>
              <a:rPr lang="en-US" altLang="ja-JP" sz="2000" dirty="0"/>
              <a:t>Completeness checks align with AI model requirements.  </a:t>
            </a:r>
          </a:p>
          <a:p>
            <a:pPr lvl="1"/>
            <a:r>
              <a:rPr lang="en-US" altLang="ja-JP" sz="2400" dirty="0"/>
              <a:t>Inappropriate Examples </a:t>
            </a:r>
          </a:p>
          <a:p>
            <a:pPr lvl="2"/>
            <a:r>
              <a:rPr lang="en-US" altLang="ja-JP" sz="2000" dirty="0"/>
              <a:t>Missing demographic attributes in user profiles.  </a:t>
            </a:r>
          </a:p>
          <a:p>
            <a:pPr lvl="2"/>
            <a:r>
              <a:rPr lang="en-US" altLang="ja-JP" sz="2000" dirty="0"/>
              <a:t>Partial transaction records.  </a:t>
            </a:r>
          </a:p>
          <a:p>
            <a:pPr lvl="2"/>
            <a:r>
              <a:rPr lang="en-US" altLang="ja-JP" sz="2000" dirty="0"/>
              <a:t>Null values in key input variables.  </a:t>
            </a:r>
          </a:p>
        </p:txBody>
      </p:sp>
      <p:sp>
        <p:nvSpPr>
          <p:cNvPr id="3" name="スライド番号プレースホルダー 2">
            <a:extLst>
              <a:ext uri="{FF2B5EF4-FFF2-40B4-BE49-F238E27FC236}">
                <a16:creationId xmlns:a16="http://schemas.microsoft.com/office/drawing/2014/main" id="{79C92339-F58E-0118-0047-E28751B278AE}"/>
              </a:ext>
            </a:extLst>
          </p:cNvPr>
          <p:cNvSpPr>
            <a:spLocks noGrp="1"/>
          </p:cNvSpPr>
          <p:nvPr>
            <p:ph type="sldNum" sz="quarter" idx="12"/>
          </p:nvPr>
        </p:nvSpPr>
        <p:spPr/>
        <p:txBody>
          <a:bodyPr/>
          <a:lstStyle/>
          <a:p>
            <a:fld id="{DBFB1F43-6F2E-4538-AABB-23AEDF146290}" type="slidenum">
              <a:rPr lang="ja-JP" altLang="en-US" smtClean="0"/>
              <a:pPr/>
              <a:t>115</a:t>
            </a:fld>
            <a:endParaRPr lang="ja-JP" altLang="en-US"/>
          </a:p>
        </p:txBody>
      </p:sp>
      <p:sp>
        <p:nvSpPr>
          <p:cNvPr id="2" name="タイトル 1">
            <a:extLst>
              <a:ext uri="{FF2B5EF4-FFF2-40B4-BE49-F238E27FC236}">
                <a16:creationId xmlns:a16="http://schemas.microsoft.com/office/drawing/2014/main" id="{09164CD2-27F8-0ABB-AB6F-58ED0264DFD4}"/>
              </a:ext>
            </a:extLst>
          </p:cNvPr>
          <p:cNvSpPr>
            <a:spLocks noGrp="1"/>
          </p:cNvSpPr>
          <p:nvPr>
            <p:ph type="title"/>
          </p:nvPr>
        </p:nvSpPr>
        <p:spPr>
          <a:xfrm>
            <a:off x="641213" y="313754"/>
            <a:ext cx="9602244" cy="676276"/>
          </a:xfrm>
        </p:spPr>
        <p:txBody>
          <a:bodyPr/>
          <a:lstStyle/>
          <a:p>
            <a:pPr marL="0" lvl="0" indent="0">
              <a:buNone/>
            </a:pPr>
            <a:r>
              <a:rPr lang="en-US" altLang="ja-JP" dirty="0"/>
              <a:t>Completeness</a:t>
            </a:r>
          </a:p>
        </p:txBody>
      </p:sp>
      <p:sp>
        <p:nvSpPr>
          <p:cNvPr id="5" name="テキスト ボックス 4">
            <a:extLst>
              <a:ext uri="{FF2B5EF4-FFF2-40B4-BE49-F238E27FC236}">
                <a16:creationId xmlns:a16="http://schemas.microsoft.com/office/drawing/2014/main" id="{6F30B859-FE8F-CB94-9552-D4339AF82B41}"/>
              </a:ext>
            </a:extLst>
          </p:cNvPr>
          <p:cNvSpPr txBox="1"/>
          <p:nvPr/>
        </p:nvSpPr>
        <p:spPr>
          <a:xfrm>
            <a:off x="641213" y="23840"/>
            <a:ext cx="4498678" cy="369332"/>
          </a:xfrm>
          <a:prstGeom prst="rect">
            <a:avLst/>
          </a:prstGeom>
          <a:noFill/>
        </p:spPr>
        <p:txBody>
          <a:bodyPr wrap="square">
            <a:spAutoFit/>
          </a:bodyPr>
          <a:lstStyle/>
          <a:p>
            <a:r>
              <a:rPr kumimoji="1" lang="en-US" altLang="ja-JP" dirty="0"/>
              <a:t>Inherent data quality characteristics</a:t>
            </a:r>
            <a:endParaRPr lang="ja-JP" altLang="en-US" dirty="0"/>
          </a:p>
        </p:txBody>
      </p:sp>
    </p:spTree>
    <p:extLst>
      <p:ext uri="{BB962C8B-B14F-4D97-AF65-F5344CB8AC3E}">
        <p14:creationId xmlns:p14="http://schemas.microsoft.com/office/powerpoint/2010/main" val="32427535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ECAF-5491-5DD0-5A95-963C280948AC}"/>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92D527B-395E-C9A2-7CD7-D6E3C0166533}"/>
              </a:ext>
            </a:extLst>
          </p:cNvPr>
          <p:cNvSpPr>
            <a:spLocks noGrp="1"/>
          </p:cNvSpPr>
          <p:nvPr>
            <p:ph idx="1"/>
          </p:nvPr>
        </p:nvSpPr>
        <p:spPr/>
        <p:txBody>
          <a:bodyPr/>
          <a:lstStyle/>
          <a:p>
            <a:pPr lvl="1"/>
            <a:r>
              <a:rPr lang="en-US" altLang="ja-JP" sz="2400" dirty="0"/>
              <a:t>Consistency ensures that data values are uniform across datasets and time. Inconsistencies can cause AI to misinterpret patterns.  </a:t>
            </a:r>
          </a:p>
          <a:p>
            <a:pPr lvl="1"/>
            <a:endParaRPr lang="en-US" altLang="ja-JP" sz="2400" dirty="0"/>
          </a:p>
          <a:p>
            <a:pPr lvl="1"/>
            <a:r>
              <a:rPr lang="en-US" altLang="ja-JP" sz="2400" dirty="0"/>
              <a:t>Evaluation Points </a:t>
            </a:r>
          </a:p>
          <a:p>
            <a:pPr lvl="2"/>
            <a:r>
              <a:rPr lang="en-US" altLang="ja-JP" sz="2000" dirty="0"/>
              <a:t>Uniform formatting and units.  </a:t>
            </a:r>
          </a:p>
          <a:p>
            <a:pPr lvl="2"/>
            <a:r>
              <a:rPr lang="en-US" altLang="ja-JP" sz="2000" dirty="0"/>
              <a:t>Synchronized datasets over time.  </a:t>
            </a:r>
          </a:p>
          <a:p>
            <a:pPr lvl="2"/>
            <a:r>
              <a:rPr lang="en-US" altLang="ja-JP" sz="2000" dirty="0"/>
              <a:t>No conflicting entries within linked data.  </a:t>
            </a:r>
          </a:p>
          <a:p>
            <a:pPr lvl="1"/>
            <a:r>
              <a:rPr lang="en-US" altLang="ja-JP" sz="2400" dirty="0"/>
              <a:t>Inappropriate Examples </a:t>
            </a:r>
          </a:p>
          <a:p>
            <a:pPr lvl="2"/>
            <a:r>
              <a:rPr lang="en-US" altLang="ja-JP" sz="2000" dirty="0"/>
              <a:t>Different date formats in a dataset.  </a:t>
            </a:r>
          </a:p>
          <a:p>
            <a:pPr lvl="2"/>
            <a:r>
              <a:rPr lang="en-US" altLang="ja-JP" sz="2000" dirty="0"/>
              <a:t>Duplicate records with conflicting details.  </a:t>
            </a:r>
          </a:p>
          <a:p>
            <a:pPr lvl="2"/>
            <a:r>
              <a:rPr lang="en-US" altLang="ja-JP" sz="2000" dirty="0"/>
              <a:t>Mismatched entries in integrated datasets.  </a:t>
            </a:r>
          </a:p>
          <a:p>
            <a:endParaRPr lang="ja-JP" altLang="en-US" dirty="0"/>
          </a:p>
        </p:txBody>
      </p:sp>
      <p:sp>
        <p:nvSpPr>
          <p:cNvPr id="3" name="スライド番号プレースホルダー 2">
            <a:extLst>
              <a:ext uri="{FF2B5EF4-FFF2-40B4-BE49-F238E27FC236}">
                <a16:creationId xmlns:a16="http://schemas.microsoft.com/office/drawing/2014/main" id="{D7D07D97-DC96-E612-9FF9-96CB55CEF879}"/>
              </a:ext>
            </a:extLst>
          </p:cNvPr>
          <p:cNvSpPr>
            <a:spLocks noGrp="1"/>
          </p:cNvSpPr>
          <p:nvPr>
            <p:ph type="sldNum" sz="quarter" idx="12"/>
          </p:nvPr>
        </p:nvSpPr>
        <p:spPr/>
        <p:txBody>
          <a:bodyPr/>
          <a:lstStyle/>
          <a:p>
            <a:fld id="{DBFB1F43-6F2E-4538-AABB-23AEDF146290}" type="slidenum">
              <a:rPr lang="ja-JP" altLang="en-US" smtClean="0"/>
              <a:pPr/>
              <a:t>116</a:t>
            </a:fld>
            <a:endParaRPr lang="ja-JP" altLang="en-US"/>
          </a:p>
        </p:txBody>
      </p:sp>
      <p:sp>
        <p:nvSpPr>
          <p:cNvPr id="2" name="タイトル 1">
            <a:extLst>
              <a:ext uri="{FF2B5EF4-FFF2-40B4-BE49-F238E27FC236}">
                <a16:creationId xmlns:a16="http://schemas.microsoft.com/office/drawing/2014/main" id="{96B84229-17EF-0C67-4BA4-EB5A3F261125}"/>
              </a:ext>
            </a:extLst>
          </p:cNvPr>
          <p:cNvSpPr>
            <a:spLocks noGrp="1"/>
          </p:cNvSpPr>
          <p:nvPr>
            <p:ph type="title"/>
          </p:nvPr>
        </p:nvSpPr>
        <p:spPr>
          <a:xfrm>
            <a:off x="641213" y="313754"/>
            <a:ext cx="9602244" cy="676276"/>
          </a:xfrm>
        </p:spPr>
        <p:txBody>
          <a:bodyPr/>
          <a:lstStyle/>
          <a:p>
            <a:r>
              <a:rPr kumimoji="1" lang="en-US" altLang="ja-JP" dirty="0"/>
              <a:t>Consistency</a:t>
            </a:r>
            <a:endParaRPr kumimoji="1" lang="ja-JP" altLang="en-US" dirty="0"/>
          </a:p>
        </p:txBody>
      </p:sp>
      <p:sp>
        <p:nvSpPr>
          <p:cNvPr id="5" name="テキスト ボックス 4">
            <a:extLst>
              <a:ext uri="{FF2B5EF4-FFF2-40B4-BE49-F238E27FC236}">
                <a16:creationId xmlns:a16="http://schemas.microsoft.com/office/drawing/2014/main" id="{DF496167-6770-A362-90EF-F08E4773592D}"/>
              </a:ext>
            </a:extLst>
          </p:cNvPr>
          <p:cNvSpPr txBox="1"/>
          <p:nvPr/>
        </p:nvSpPr>
        <p:spPr>
          <a:xfrm>
            <a:off x="641213" y="23840"/>
            <a:ext cx="4498678" cy="369332"/>
          </a:xfrm>
          <a:prstGeom prst="rect">
            <a:avLst/>
          </a:prstGeom>
          <a:noFill/>
        </p:spPr>
        <p:txBody>
          <a:bodyPr wrap="square">
            <a:spAutoFit/>
          </a:bodyPr>
          <a:lstStyle/>
          <a:p>
            <a:r>
              <a:rPr kumimoji="1" lang="en-US" altLang="ja-JP" dirty="0"/>
              <a:t>Inherent data quality characteristics</a:t>
            </a:r>
            <a:endParaRPr lang="ja-JP" altLang="en-US" dirty="0"/>
          </a:p>
        </p:txBody>
      </p:sp>
    </p:spTree>
    <p:extLst>
      <p:ext uri="{BB962C8B-B14F-4D97-AF65-F5344CB8AC3E}">
        <p14:creationId xmlns:p14="http://schemas.microsoft.com/office/powerpoint/2010/main" val="9331923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ACE2-8B43-B9D3-FBD9-289B1135FC2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7260F41-E1E2-D91D-6234-3CFBA061B66A}"/>
              </a:ext>
            </a:extLst>
          </p:cNvPr>
          <p:cNvSpPr>
            <a:spLocks noGrp="1"/>
          </p:cNvSpPr>
          <p:nvPr>
            <p:ph idx="1"/>
          </p:nvPr>
        </p:nvSpPr>
        <p:spPr/>
        <p:txBody>
          <a:bodyPr/>
          <a:lstStyle/>
          <a:p>
            <a:pPr lvl="1"/>
            <a:r>
              <a:rPr lang="en-US" altLang="ja-JP" sz="2400" dirty="0"/>
              <a:t>Credibility measures the trustworthiness of data sources. Reliable sources improve AI model validity and trust.  </a:t>
            </a:r>
          </a:p>
          <a:p>
            <a:pPr lvl="1"/>
            <a:endParaRPr lang="en-US" altLang="ja-JP" sz="2400" dirty="0"/>
          </a:p>
          <a:p>
            <a:pPr lvl="1"/>
            <a:r>
              <a:rPr lang="en-US" altLang="ja-JP" sz="2400" dirty="0"/>
              <a:t>Evaluation Points </a:t>
            </a:r>
          </a:p>
          <a:p>
            <a:pPr lvl="2"/>
            <a:r>
              <a:rPr lang="en-US" altLang="ja-JP" sz="2000" dirty="0"/>
              <a:t>Verified, reputable data origins.  </a:t>
            </a:r>
          </a:p>
          <a:p>
            <a:pPr lvl="2"/>
            <a:r>
              <a:rPr lang="en-US" altLang="ja-JP" sz="2000" dirty="0"/>
              <a:t>Data provenance is documented.  </a:t>
            </a:r>
          </a:p>
          <a:p>
            <a:pPr lvl="2"/>
            <a:r>
              <a:rPr lang="en-US" altLang="ja-JP" sz="2000" dirty="0"/>
              <a:t>Peer-reviewed or authenticated sources.  </a:t>
            </a:r>
          </a:p>
          <a:p>
            <a:pPr lvl="1"/>
            <a:r>
              <a:rPr lang="en-US" altLang="ja-JP" sz="2400" dirty="0"/>
              <a:t>Inappropriate Examples </a:t>
            </a:r>
          </a:p>
          <a:p>
            <a:pPr lvl="2"/>
            <a:r>
              <a:rPr lang="en-US" altLang="ja-JP" sz="2000" dirty="0"/>
              <a:t>Data from unknown/unverified sources.  </a:t>
            </a:r>
          </a:p>
          <a:p>
            <a:pPr lvl="2"/>
            <a:r>
              <a:rPr lang="en-US" altLang="ja-JP" sz="2000" dirty="0"/>
              <a:t>Fake or manipulated datasets.  </a:t>
            </a:r>
          </a:p>
          <a:p>
            <a:pPr lvl="2"/>
            <a:r>
              <a:rPr lang="en-US" altLang="ja-JP" sz="2000" dirty="0"/>
              <a:t>User-generated content without validation.  </a:t>
            </a:r>
            <a:endParaRPr lang="en-US" altLang="ja-JP" dirty="0"/>
          </a:p>
          <a:p>
            <a:pPr lvl="0"/>
            <a:endParaRPr kumimoji="1" lang="en-US" altLang="ja-JP" sz="2000" dirty="0"/>
          </a:p>
        </p:txBody>
      </p:sp>
      <p:sp>
        <p:nvSpPr>
          <p:cNvPr id="3" name="スライド番号プレースホルダー 2">
            <a:extLst>
              <a:ext uri="{FF2B5EF4-FFF2-40B4-BE49-F238E27FC236}">
                <a16:creationId xmlns:a16="http://schemas.microsoft.com/office/drawing/2014/main" id="{6D66BD96-7E51-1F8B-854E-CDD34121E3B8}"/>
              </a:ext>
            </a:extLst>
          </p:cNvPr>
          <p:cNvSpPr>
            <a:spLocks noGrp="1"/>
          </p:cNvSpPr>
          <p:nvPr>
            <p:ph type="sldNum" sz="quarter" idx="12"/>
          </p:nvPr>
        </p:nvSpPr>
        <p:spPr/>
        <p:txBody>
          <a:bodyPr/>
          <a:lstStyle/>
          <a:p>
            <a:fld id="{DBFB1F43-6F2E-4538-AABB-23AEDF146290}" type="slidenum">
              <a:rPr lang="ja-JP" altLang="en-US" smtClean="0"/>
              <a:pPr/>
              <a:t>117</a:t>
            </a:fld>
            <a:endParaRPr lang="ja-JP" altLang="en-US"/>
          </a:p>
        </p:txBody>
      </p:sp>
      <p:sp>
        <p:nvSpPr>
          <p:cNvPr id="2" name="タイトル 1">
            <a:extLst>
              <a:ext uri="{FF2B5EF4-FFF2-40B4-BE49-F238E27FC236}">
                <a16:creationId xmlns:a16="http://schemas.microsoft.com/office/drawing/2014/main" id="{DB803053-202A-FE42-333B-BEDE259EAAD3}"/>
              </a:ext>
            </a:extLst>
          </p:cNvPr>
          <p:cNvSpPr>
            <a:spLocks noGrp="1"/>
          </p:cNvSpPr>
          <p:nvPr>
            <p:ph type="title"/>
          </p:nvPr>
        </p:nvSpPr>
        <p:spPr>
          <a:xfrm>
            <a:off x="641213" y="313754"/>
            <a:ext cx="9602244" cy="676276"/>
          </a:xfrm>
        </p:spPr>
        <p:txBody>
          <a:bodyPr/>
          <a:lstStyle/>
          <a:p>
            <a:pPr marL="0" lvl="0" indent="0">
              <a:buNone/>
            </a:pPr>
            <a:r>
              <a:rPr lang="en-US" altLang="ja-JP" dirty="0"/>
              <a:t>Credibility</a:t>
            </a:r>
          </a:p>
        </p:txBody>
      </p:sp>
      <p:sp>
        <p:nvSpPr>
          <p:cNvPr id="5" name="テキスト ボックス 4">
            <a:extLst>
              <a:ext uri="{FF2B5EF4-FFF2-40B4-BE49-F238E27FC236}">
                <a16:creationId xmlns:a16="http://schemas.microsoft.com/office/drawing/2014/main" id="{C0C46040-4947-ACE3-1BC9-E87D89E6363A}"/>
              </a:ext>
            </a:extLst>
          </p:cNvPr>
          <p:cNvSpPr txBox="1"/>
          <p:nvPr/>
        </p:nvSpPr>
        <p:spPr>
          <a:xfrm>
            <a:off x="641213" y="23840"/>
            <a:ext cx="4498678" cy="369332"/>
          </a:xfrm>
          <a:prstGeom prst="rect">
            <a:avLst/>
          </a:prstGeom>
          <a:noFill/>
        </p:spPr>
        <p:txBody>
          <a:bodyPr wrap="square">
            <a:spAutoFit/>
          </a:bodyPr>
          <a:lstStyle/>
          <a:p>
            <a:r>
              <a:rPr kumimoji="1" lang="en-US" altLang="ja-JP" dirty="0"/>
              <a:t>Inherent data quality characteristics</a:t>
            </a:r>
            <a:endParaRPr lang="ja-JP" altLang="en-US" dirty="0"/>
          </a:p>
        </p:txBody>
      </p:sp>
    </p:spTree>
    <p:extLst>
      <p:ext uri="{BB962C8B-B14F-4D97-AF65-F5344CB8AC3E}">
        <p14:creationId xmlns:p14="http://schemas.microsoft.com/office/powerpoint/2010/main" val="34304361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D732-E92D-F0C7-93F4-ADFFA1776E7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F8BA7E0-F77F-2FC2-245E-31617144840A}"/>
              </a:ext>
            </a:extLst>
          </p:cNvPr>
          <p:cNvSpPr>
            <a:spLocks noGrp="1"/>
          </p:cNvSpPr>
          <p:nvPr>
            <p:ph idx="1"/>
          </p:nvPr>
        </p:nvSpPr>
        <p:spPr>
          <a:xfrm>
            <a:off x="642229" y="1382320"/>
            <a:ext cx="10936627" cy="2222118"/>
          </a:xfrm>
        </p:spPr>
        <p:txBody>
          <a:bodyPr/>
          <a:lstStyle/>
          <a:p>
            <a:pPr lvl="1"/>
            <a:r>
              <a:rPr lang="en-US" altLang="ja-JP" sz="2400" dirty="0"/>
              <a:t>Currentness assesses how up-to-date data is. Stale data can result in outdated AI insights or actions.  </a:t>
            </a:r>
          </a:p>
          <a:p>
            <a:pPr lvl="1"/>
            <a:endParaRPr lang="en-US" altLang="ja-JP" sz="2400" dirty="0"/>
          </a:p>
          <a:p>
            <a:pPr lvl="1"/>
            <a:r>
              <a:rPr lang="en-US" altLang="ja-JP" sz="2400" dirty="0"/>
              <a:t>Evaluation Points </a:t>
            </a:r>
          </a:p>
          <a:p>
            <a:pPr lvl="2"/>
            <a:r>
              <a:rPr lang="en-US" altLang="ja-JP" sz="2000" dirty="0"/>
              <a:t>Data aligns with the latest context.  </a:t>
            </a:r>
          </a:p>
          <a:p>
            <a:pPr lvl="2"/>
            <a:r>
              <a:rPr lang="en-US" altLang="ja-JP" sz="2000" dirty="0"/>
              <a:t>Timestamping practices ensure traceability.  </a:t>
            </a:r>
          </a:p>
          <a:p>
            <a:pPr lvl="2"/>
            <a:r>
              <a:rPr lang="en-US" altLang="ja-JP" sz="2000" dirty="0"/>
              <a:t>Regular updates are maintained.  </a:t>
            </a:r>
          </a:p>
          <a:p>
            <a:pPr lvl="1"/>
            <a:r>
              <a:rPr lang="en-US" altLang="ja-JP" sz="2400" dirty="0"/>
              <a:t>Inappropriate Examples </a:t>
            </a:r>
          </a:p>
          <a:p>
            <a:pPr lvl="2"/>
            <a:r>
              <a:rPr lang="en-US" altLang="ja-JP" sz="2000" dirty="0"/>
              <a:t>Outdated stock prices in financial models.  </a:t>
            </a:r>
          </a:p>
          <a:p>
            <a:pPr lvl="2"/>
            <a:r>
              <a:rPr lang="en-US" altLang="ja-JP" sz="2000" dirty="0"/>
              <a:t>Old weather data in climate predictions.  </a:t>
            </a:r>
          </a:p>
          <a:p>
            <a:pPr lvl="2"/>
            <a:r>
              <a:rPr lang="en-US" altLang="ja-JP" sz="2000" dirty="0"/>
              <a:t>Historical user preferences in real-time applications.</a:t>
            </a:r>
            <a:endParaRPr lang="ja-JP" altLang="en-US" dirty="0"/>
          </a:p>
        </p:txBody>
      </p:sp>
      <p:sp>
        <p:nvSpPr>
          <p:cNvPr id="3" name="スライド番号プレースホルダー 2">
            <a:extLst>
              <a:ext uri="{FF2B5EF4-FFF2-40B4-BE49-F238E27FC236}">
                <a16:creationId xmlns:a16="http://schemas.microsoft.com/office/drawing/2014/main" id="{35E32322-6AF9-1868-2392-EA5FDD628266}"/>
              </a:ext>
            </a:extLst>
          </p:cNvPr>
          <p:cNvSpPr>
            <a:spLocks noGrp="1"/>
          </p:cNvSpPr>
          <p:nvPr>
            <p:ph type="sldNum" sz="quarter" idx="12"/>
          </p:nvPr>
        </p:nvSpPr>
        <p:spPr/>
        <p:txBody>
          <a:bodyPr/>
          <a:lstStyle/>
          <a:p>
            <a:fld id="{DBFB1F43-6F2E-4538-AABB-23AEDF146290}" type="slidenum">
              <a:rPr lang="ja-JP" altLang="en-US" smtClean="0"/>
              <a:pPr/>
              <a:t>118</a:t>
            </a:fld>
            <a:endParaRPr lang="ja-JP" altLang="en-US"/>
          </a:p>
        </p:txBody>
      </p:sp>
      <p:sp>
        <p:nvSpPr>
          <p:cNvPr id="2" name="タイトル 1">
            <a:extLst>
              <a:ext uri="{FF2B5EF4-FFF2-40B4-BE49-F238E27FC236}">
                <a16:creationId xmlns:a16="http://schemas.microsoft.com/office/drawing/2014/main" id="{9785C47F-A481-41BE-3F09-A44E0F1BB32C}"/>
              </a:ext>
            </a:extLst>
          </p:cNvPr>
          <p:cNvSpPr>
            <a:spLocks noGrp="1"/>
          </p:cNvSpPr>
          <p:nvPr>
            <p:ph type="title"/>
          </p:nvPr>
        </p:nvSpPr>
        <p:spPr>
          <a:xfrm>
            <a:off x="641213" y="313754"/>
            <a:ext cx="9602244" cy="676276"/>
          </a:xfrm>
        </p:spPr>
        <p:txBody>
          <a:bodyPr/>
          <a:lstStyle/>
          <a:p>
            <a:pPr marL="0" lvl="0" indent="0">
              <a:buNone/>
            </a:pPr>
            <a:r>
              <a:rPr lang="en-US" altLang="ja-JP" dirty="0"/>
              <a:t>Currentness</a:t>
            </a:r>
          </a:p>
        </p:txBody>
      </p:sp>
      <p:sp>
        <p:nvSpPr>
          <p:cNvPr id="5" name="テキスト ボックス 4">
            <a:extLst>
              <a:ext uri="{FF2B5EF4-FFF2-40B4-BE49-F238E27FC236}">
                <a16:creationId xmlns:a16="http://schemas.microsoft.com/office/drawing/2014/main" id="{85ABC324-0283-E231-78C7-DD680574B6E3}"/>
              </a:ext>
            </a:extLst>
          </p:cNvPr>
          <p:cNvSpPr txBox="1"/>
          <p:nvPr/>
        </p:nvSpPr>
        <p:spPr>
          <a:xfrm>
            <a:off x="641213" y="23840"/>
            <a:ext cx="4498678" cy="369332"/>
          </a:xfrm>
          <a:prstGeom prst="rect">
            <a:avLst/>
          </a:prstGeom>
          <a:noFill/>
        </p:spPr>
        <p:txBody>
          <a:bodyPr wrap="square">
            <a:spAutoFit/>
          </a:bodyPr>
          <a:lstStyle/>
          <a:p>
            <a:r>
              <a:rPr kumimoji="1" lang="en-US" altLang="ja-JP" dirty="0"/>
              <a:t>Inherent data quality characteristics</a:t>
            </a:r>
            <a:endParaRPr lang="ja-JP" altLang="en-US" dirty="0"/>
          </a:p>
        </p:txBody>
      </p:sp>
    </p:spTree>
    <p:extLst>
      <p:ext uri="{BB962C8B-B14F-4D97-AF65-F5344CB8AC3E}">
        <p14:creationId xmlns:p14="http://schemas.microsoft.com/office/powerpoint/2010/main" val="39535046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0D1071C8-E61F-0C58-8471-5539B903D9B4}"/>
              </a:ext>
            </a:extLst>
          </p:cNvPr>
          <p:cNvSpPr>
            <a:spLocks noGrp="1"/>
          </p:cNvSpPr>
          <p:nvPr>
            <p:ph idx="1"/>
          </p:nvPr>
        </p:nvSpPr>
        <p:spPr>
          <a:xfrm>
            <a:off x="642938" y="1382713"/>
            <a:ext cx="11549062" cy="2222500"/>
          </a:xfrm>
        </p:spPr>
        <p:txBody>
          <a:bodyPr/>
          <a:lstStyle/>
          <a:p>
            <a:pPr lvl="1"/>
            <a:r>
              <a:rPr lang="en-US" altLang="ja-JP" sz="2400" dirty="0"/>
              <a:t>Accessibility ensures that data is available to authorized users and systems without barriers. It involves proper storage, robust APIs, and universal design principles for all users. Accessibility supports efficient AI model training and application by enabling smooth data flow.</a:t>
            </a:r>
          </a:p>
          <a:p>
            <a:pPr lvl="1"/>
            <a:endParaRPr lang="en-US" altLang="ja-JP" sz="2000" dirty="0"/>
          </a:p>
          <a:p>
            <a:pPr lvl="1"/>
            <a:r>
              <a:rPr lang="en-US" altLang="ja-JP" sz="2400" dirty="0"/>
              <a:t>Evaluation Points </a:t>
            </a:r>
          </a:p>
          <a:p>
            <a:pPr lvl="2"/>
            <a:r>
              <a:rPr lang="en-US" altLang="ja-JP" sz="2000" dirty="0"/>
              <a:t>Data can be accessed across platforms and devices.  </a:t>
            </a:r>
          </a:p>
          <a:p>
            <a:pPr lvl="2"/>
            <a:r>
              <a:rPr lang="en-US" altLang="ja-JP" sz="2000" dirty="0"/>
              <a:t>APIs are well-documented and error-free.  </a:t>
            </a:r>
          </a:p>
          <a:p>
            <a:pPr lvl="2"/>
            <a:r>
              <a:rPr lang="en-US" altLang="ja-JP" sz="2000" dirty="0"/>
              <a:t>Meets accessibility standards for all user demographics.  </a:t>
            </a:r>
          </a:p>
          <a:p>
            <a:pPr lvl="1"/>
            <a:r>
              <a:rPr lang="en-US" altLang="ja-JP" sz="2400" dirty="0"/>
              <a:t>Inappropriate Examples </a:t>
            </a:r>
          </a:p>
          <a:p>
            <a:pPr lvl="2"/>
            <a:r>
              <a:rPr lang="en-US" altLang="ja-JP" sz="2000" dirty="0"/>
              <a:t>Data locked in proprietary formats.  </a:t>
            </a:r>
          </a:p>
          <a:p>
            <a:pPr lvl="2"/>
            <a:r>
              <a:rPr lang="en-US" altLang="ja-JP" sz="2000" dirty="0"/>
              <a:t>Missing API documentation.  </a:t>
            </a:r>
          </a:p>
          <a:p>
            <a:pPr lvl="2"/>
            <a:r>
              <a:rPr lang="en-US" altLang="ja-JP" sz="2000" dirty="0"/>
              <a:t>Non-compliance with ADA accessibility standards.  </a:t>
            </a:r>
          </a:p>
          <a:p>
            <a:endParaRPr lang="en-US" altLang="ja-JP" sz="2400" dirty="0"/>
          </a:p>
        </p:txBody>
      </p:sp>
      <p:sp>
        <p:nvSpPr>
          <p:cNvPr id="3" name="スライド番号プレースホルダー 2">
            <a:extLst>
              <a:ext uri="{FF2B5EF4-FFF2-40B4-BE49-F238E27FC236}">
                <a16:creationId xmlns:a16="http://schemas.microsoft.com/office/drawing/2014/main" id="{E459723B-B3BC-573E-06A4-CE31A3EEFCA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119</a:t>
            </a:fld>
            <a:endParaRPr lang="ja-JP" altLang="en-US"/>
          </a:p>
        </p:txBody>
      </p:sp>
      <p:sp>
        <p:nvSpPr>
          <p:cNvPr id="2" name="タイトル 1">
            <a:extLst>
              <a:ext uri="{FF2B5EF4-FFF2-40B4-BE49-F238E27FC236}">
                <a16:creationId xmlns:a16="http://schemas.microsoft.com/office/drawing/2014/main" id="{71C03825-41DC-1A2D-C2FF-0055126747CF}"/>
              </a:ext>
            </a:extLst>
          </p:cNvPr>
          <p:cNvSpPr>
            <a:spLocks noGrp="1"/>
          </p:cNvSpPr>
          <p:nvPr>
            <p:ph type="title"/>
          </p:nvPr>
        </p:nvSpPr>
        <p:spPr>
          <a:xfrm>
            <a:off x="641213" y="313754"/>
            <a:ext cx="8063871" cy="676276"/>
          </a:xfrm>
        </p:spPr>
        <p:txBody>
          <a:bodyPr/>
          <a:lstStyle/>
          <a:p>
            <a:r>
              <a:rPr lang="en-US" altLang="ja-JP" dirty="0"/>
              <a:t>Accessibility</a:t>
            </a:r>
            <a:endParaRPr lang="ja-JP" altLang="en-US" dirty="0"/>
          </a:p>
        </p:txBody>
      </p:sp>
      <p:sp>
        <p:nvSpPr>
          <p:cNvPr id="5" name="テキスト ボックス 4">
            <a:extLst>
              <a:ext uri="{FF2B5EF4-FFF2-40B4-BE49-F238E27FC236}">
                <a16:creationId xmlns:a16="http://schemas.microsoft.com/office/drawing/2014/main" id="{430F1D5D-4AF1-38D8-0E66-ED269472671E}"/>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21432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7274-FC07-A7EA-CDF9-11B2C4060F9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8366F5B-52D3-A338-0967-72CC6881106B}"/>
              </a:ext>
            </a:extLst>
          </p:cNvPr>
          <p:cNvSpPr>
            <a:spLocks noGrp="1"/>
          </p:cNvSpPr>
          <p:nvPr>
            <p:ph type="sldNum" sz="quarter" idx="12"/>
          </p:nvPr>
        </p:nvSpPr>
        <p:spPr/>
        <p:txBody>
          <a:bodyPr/>
          <a:lstStyle/>
          <a:p>
            <a:fld id="{DBFB1F43-6F2E-4538-AABB-23AEDF146290}" type="slidenum">
              <a:rPr lang="ja-JP" altLang="en-US" smtClean="0"/>
              <a:pPr/>
              <a:t>12</a:t>
            </a:fld>
            <a:endParaRPr lang="ja-JP" altLang="en-US"/>
          </a:p>
        </p:txBody>
      </p:sp>
      <p:sp>
        <p:nvSpPr>
          <p:cNvPr id="4" name="タイトル 3">
            <a:extLst>
              <a:ext uri="{FF2B5EF4-FFF2-40B4-BE49-F238E27FC236}">
                <a16:creationId xmlns:a16="http://schemas.microsoft.com/office/drawing/2014/main" id="{198816BF-C9D3-264C-7F66-5AF4B7860A75}"/>
              </a:ext>
            </a:extLst>
          </p:cNvPr>
          <p:cNvSpPr>
            <a:spLocks noGrp="1"/>
          </p:cNvSpPr>
          <p:nvPr>
            <p:ph type="title"/>
          </p:nvPr>
        </p:nvSpPr>
        <p:spPr>
          <a:xfrm>
            <a:off x="641213" y="313754"/>
            <a:ext cx="8787600" cy="676276"/>
          </a:xfrm>
        </p:spPr>
        <p:txBody>
          <a:bodyPr/>
          <a:lstStyle/>
          <a:p>
            <a:r>
              <a:rPr lang="ja-JP" altLang="en-US" dirty="0"/>
              <a:t>④ </a:t>
            </a:r>
            <a:r>
              <a:rPr lang="en-US" altLang="ja-JP" dirty="0"/>
              <a:t>AI Safety and Data Quality</a:t>
            </a:r>
          </a:p>
        </p:txBody>
      </p:sp>
      <p:sp>
        <p:nvSpPr>
          <p:cNvPr id="37" name="正方形/長方形 36">
            <a:extLst>
              <a:ext uri="{FF2B5EF4-FFF2-40B4-BE49-F238E27FC236}">
                <a16:creationId xmlns:a16="http://schemas.microsoft.com/office/drawing/2014/main" id="{BADF1F77-01D8-F78F-036D-1714F78A62D7}"/>
              </a:ext>
            </a:extLst>
          </p:cNvPr>
          <p:cNvSpPr/>
          <p:nvPr/>
        </p:nvSpPr>
        <p:spPr>
          <a:xfrm>
            <a:off x="7391097" y="1824433"/>
            <a:ext cx="4547115" cy="352595"/>
          </a:xfrm>
          <a:prstGeom prst="rect">
            <a:avLst/>
          </a:prstGeom>
          <a:solidFill>
            <a:schemeClr val="accent1"/>
          </a:solidFill>
          <a:ln w="63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FFFFFF"/>
                </a:solidFill>
                <a:effectLst/>
                <a:uLnTx/>
                <a:uFillTx/>
                <a:latin typeface="+mj-ea"/>
                <a:ea typeface="+mj-ea"/>
                <a:cs typeface="+mn-cs"/>
              </a:rPr>
              <a:t>Evaluation P</a:t>
            </a:r>
            <a:r>
              <a:rPr kumimoji="0" lang="ja-JP" altLang="en-US" sz="1200" b="1" i="0" u="none" strike="noStrike" kern="0" cap="none" spc="0" normalizeH="0" baseline="0" noProof="0" dirty="0">
                <a:ln>
                  <a:noFill/>
                </a:ln>
                <a:solidFill>
                  <a:srgbClr val="FFFFFF"/>
                </a:solidFill>
                <a:effectLst/>
                <a:uLnTx/>
                <a:uFillTx/>
                <a:latin typeface="+mj-ea"/>
                <a:ea typeface="+mj-ea"/>
                <a:cs typeface="+mn-cs"/>
              </a:rPr>
              <a:t>erspectives</a:t>
            </a:r>
            <a:r>
              <a:rPr kumimoji="0" lang="en-US" altLang="ja-JP" sz="1200" b="1" kern="0" dirty="0">
                <a:solidFill>
                  <a:srgbClr val="FFFFFF"/>
                </a:solidFill>
                <a:latin typeface="+mj-ea"/>
                <a:ea typeface="+mj-ea"/>
              </a:rPr>
              <a:t> </a:t>
            </a:r>
            <a:r>
              <a:rPr kumimoji="0" lang="en-US" altLang="ja-JP" sz="1200" b="1" i="0" u="none" strike="noStrike" kern="0" cap="none" spc="0" normalizeH="0" baseline="0" noProof="0" dirty="0">
                <a:ln>
                  <a:noFill/>
                </a:ln>
                <a:solidFill>
                  <a:srgbClr val="FFFFFF"/>
                </a:solidFill>
                <a:effectLst/>
                <a:uLnTx/>
                <a:uFillTx/>
                <a:latin typeface="+mj-ea"/>
                <a:ea typeface="+mj-ea"/>
                <a:cs typeface="+mn-cs"/>
              </a:rPr>
              <a:t>on</a:t>
            </a:r>
            <a:r>
              <a:rPr kumimoji="0" lang="ja-JP" altLang="en-US" sz="1200" b="1" i="0" u="none" strike="noStrike" kern="0" cap="none" spc="0" normalizeH="0" baseline="0" noProof="0" dirty="0">
                <a:ln>
                  <a:noFill/>
                </a:ln>
                <a:solidFill>
                  <a:srgbClr val="FFFFFF"/>
                </a:solidFill>
                <a:effectLst/>
                <a:uLnTx/>
                <a:uFillTx/>
                <a:latin typeface="+mj-ea"/>
                <a:ea typeface="+mj-ea"/>
                <a:cs typeface="+mn-cs"/>
              </a:rPr>
              <a:t> </a:t>
            </a:r>
            <a:r>
              <a:rPr kumimoji="0" lang="en-US" altLang="ja-JP" sz="1200" b="1" i="0" u="none" strike="noStrike" kern="0" cap="none" spc="0" normalizeH="0" baseline="0" noProof="0" dirty="0">
                <a:ln>
                  <a:noFill/>
                </a:ln>
                <a:solidFill>
                  <a:srgbClr val="FFFFFF"/>
                </a:solidFill>
                <a:effectLst/>
                <a:uLnTx/>
                <a:uFillTx/>
                <a:latin typeface="+mj-ea"/>
                <a:ea typeface="+mj-ea"/>
                <a:cs typeface="+mn-cs"/>
              </a:rPr>
              <a:t>AI S</a:t>
            </a:r>
            <a:r>
              <a:rPr kumimoji="0" lang="ja-JP" altLang="en-US" sz="1200" b="1" i="0" u="none" strike="noStrike" kern="0" cap="none" spc="0" normalizeH="0" baseline="0" noProof="0" dirty="0">
                <a:ln>
                  <a:noFill/>
                </a:ln>
                <a:solidFill>
                  <a:srgbClr val="FFFFFF"/>
                </a:solidFill>
                <a:effectLst/>
                <a:uLnTx/>
                <a:uFillTx/>
                <a:latin typeface="+mj-ea"/>
                <a:ea typeface="+mj-ea"/>
                <a:cs typeface="+mn-cs"/>
              </a:rPr>
              <a:t>afety</a:t>
            </a:r>
          </a:p>
        </p:txBody>
      </p:sp>
      <p:sp>
        <p:nvSpPr>
          <p:cNvPr id="38" name="正方形/長方形 37">
            <a:extLst>
              <a:ext uri="{FF2B5EF4-FFF2-40B4-BE49-F238E27FC236}">
                <a16:creationId xmlns:a16="http://schemas.microsoft.com/office/drawing/2014/main" id="{F2FC18D6-0A2C-D20D-C873-6CB84942D0CE}"/>
              </a:ext>
            </a:extLst>
          </p:cNvPr>
          <p:cNvSpPr/>
          <p:nvPr/>
        </p:nvSpPr>
        <p:spPr>
          <a:xfrm>
            <a:off x="7391097" y="2265294"/>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200" b="1" dirty="0"/>
              <a:t>Control of Toxic Output</a:t>
            </a:r>
          </a:p>
        </p:txBody>
      </p:sp>
      <p:sp>
        <p:nvSpPr>
          <p:cNvPr id="39" name="正方形/長方形 38">
            <a:extLst>
              <a:ext uri="{FF2B5EF4-FFF2-40B4-BE49-F238E27FC236}">
                <a16:creationId xmlns:a16="http://schemas.microsoft.com/office/drawing/2014/main" id="{BC498957-75AA-76C3-6FDA-0F46B2BF2888}"/>
              </a:ext>
            </a:extLst>
          </p:cNvPr>
          <p:cNvSpPr/>
          <p:nvPr/>
        </p:nvSpPr>
        <p:spPr>
          <a:xfrm>
            <a:off x="7388654" y="2949206"/>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50" b="1" dirty="0"/>
              <a:t>Prevention of</a:t>
            </a:r>
            <a:r>
              <a:rPr lang="en-US" altLang="ja-JP" sz="1050" b="1" dirty="0"/>
              <a:t> </a:t>
            </a:r>
            <a:r>
              <a:rPr kumimoji="1" lang="en-US" altLang="ja-JP" sz="1050" b="1" dirty="0"/>
              <a:t>Misinformation, Disinformation and Manipulation</a:t>
            </a:r>
          </a:p>
        </p:txBody>
      </p:sp>
      <p:sp>
        <p:nvSpPr>
          <p:cNvPr id="40" name="正方形/長方形 39">
            <a:extLst>
              <a:ext uri="{FF2B5EF4-FFF2-40B4-BE49-F238E27FC236}">
                <a16:creationId xmlns:a16="http://schemas.microsoft.com/office/drawing/2014/main" id="{83DBD01C-CB70-1A68-811A-239B33AAC1CC}"/>
              </a:ext>
            </a:extLst>
          </p:cNvPr>
          <p:cNvSpPr/>
          <p:nvPr/>
        </p:nvSpPr>
        <p:spPr>
          <a:xfrm>
            <a:off x="7388654" y="4339233"/>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b="1" dirty="0"/>
              <a:t>Addressing to High-risk Use and Unintended Use</a:t>
            </a:r>
          </a:p>
        </p:txBody>
      </p:sp>
      <p:sp>
        <p:nvSpPr>
          <p:cNvPr id="41" name="正方形/長方形 40">
            <a:extLst>
              <a:ext uri="{FF2B5EF4-FFF2-40B4-BE49-F238E27FC236}">
                <a16:creationId xmlns:a16="http://schemas.microsoft.com/office/drawing/2014/main" id="{B0B42DA0-AFFD-759F-7F14-115354108DED}"/>
              </a:ext>
            </a:extLst>
          </p:cNvPr>
          <p:cNvSpPr/>
          <p:nvPr/>
        </p:nvSpPr>
        <p:spPr>
          <a:xfrm>
            <a:off x="7388654" y="3640519"/>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b="1" dirty="0"/>
              <a:t>Fairness and Inclusion</a:t>
            </a:r>
          </a:p>
        </p:txBody>
      </p:sp>
      <p:sp>
        <p:nvSpPr>
          <p:cNvPr id="42" name="正方形/長方形 41">
            <a:extLst>
              <a:ext uri="{FF2B5EF4-FFF2-40B4-BE49-F238E27FC236}">
                <a16:creationId xmlns:a16="http://schemas.microsoft.com/office/drawing/2014/main" id="{BF04F13E-C7B5-FD1E-CF14-0A952B255633}"/>
              </a:ext>
            </a:extLst>
          </p:cNvPr>
          <p:cNvSpPr/>
          <p:nvPr/>
        </p:nvSpPr>
        <p:spPr>
          <a:xfrm>
            <a:off x="7388654" y="5030546"/>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t>Privacy Protection</a:t>
            </a:r>
            <a:endParaRPr kumimoji="1" lang="ja-JP" altLang="en-US" sz="1200" b="1" dirty="0">
              <a:solidFill>
                <a:srgbClr val="FF0000"/>
              </a:solidFill>
            </a:endParaRPr>
          </a:p>
        </p:txBody>
      </p:sp>
      <p:sp>
        <p:nvSpPr>
          <p:cNvPr id="43" name="正方形/長方形 42">
            <a:extLst>
              <a:ext uri="{FF2B5EF4-FFF2-40B4-BE49-F238E27FC236}">
                <a16:creationId xmlns:a16="http://schemas.microsoft.com/office/drawing/2014/main" id="{AABC8B69-618D-3FF2-BC89-5164CD951FE9}"/>
              </a:ext>
            </a:extLst>
          </p:cNvPr>
          <p:cNvSpPr/>
          <p:nvPr/>
        </p:nvSpPr>
        <p:spPr>
          <a:xfrm>
            <a:off x="9698791" y="2265294"/>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200" b="1" dirty="0"/>
              <a:t>Ensuring S</a:t>
            </a:r>
            <a:r>
              <a:rPr kumimoji="1" lang="ja-JP" altLang="en-US" sz="1200" b="1" dirty="0"/>
              <a:t>ecurity</a:t>
            </a:r>
          </a:p>
        </p:txBody>
      </p:sp>
      <p:sp>
        <p:nvSpPr>
          <p:cNvPr id="44" name="正方形/長方形 43">
            <a:extLst>
              <a:ext uri="{FF2B5EF4-FFF2-40B4-BE49-F238E27FC236}">
                <a16:creationId xmlns:a16="http://schemas.microsoft.com/office/drawing/2014/main" id="{9C89F200-5F28-7BFE-63E3-DF0CCD9FD7A8}"/>
              </a:ext>
            </a:extLst>
          </p:cNvPr>
          <p:cNvSpPr/>
          <p:nvPr/>
        </p:nvSpPr>
        <p:spPr>
          <a:xfrm>
            <a:off x="9698791" y="4339233"/>
            <a:ext cx="2239421" cy="577749"/>
          </a:xfrm>
          <a:prstGeom prst="rect">
            <a:avLst/>
          </a:prstGeom>
          <a:solidFill>
            <a:srgbClr val="FFCC99"/>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200" b="1" dirty="0"/>
              <a:t>D</a:t>
            </a:r>
            <a:r>
              <a:rPr kumimoji="1" lang="ja-JP" altLang="en-US" sz="1200" b="1" dirty="0"/>
              <a:t>ata </a:t>
            </a:r>
            <a:r>
              <a:rPr lang="en-US" altLang="ja-JP" sz="1200" b="1" dirty="0"/>
              <a:t>Q</a:t>
            </a:r>
            <a:r>
              <a:rPr kumimoji="1" lang="ja-JP" altLang="en-US" sz="1200" b="1" dirty="0"/>
              <a:t>uality</a:t>
            </a:r>
          </a:p>
        </p:txBody>
      </p:sp>
      <p:sp>
        <p:nvSpPr>
          <p:cNvPr id="45" name="正方形/長方形 44">
            <a:extLst>
              <a:ext uri="{FF2B5EF4-FFF2-40B4-BE49-F238E27FC236}">
                <a16:creationId xmlns:a16="http://schemas.microsoft.com/office/drawing/2014/main" id="{2032BB65-1CDC-5F89-3408-6CCEE7619750}"/>
              </a:ext>
            </a:extLst>
          </p:cNvPr>
          <p:cNvSpPr/>
          <p:nvPr/>
        </p:nvSpPr>
        <p:spPr>
          <a:xfrm>
            <a:off x="9698791" y="5030546"/>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a:t>Verifiability</a:t>
            </a:r>
            <a:endParaRPr kumimoji="1" lang="ja-JP" altLang="en-US" sz="1200" b="1">
              <a:solidFill>
                <a:srgbClr val="FF0000"/>
              </a:solidFill>
            </a:endParaRPr>
          </a:p>
        </p:txBody>
      </p:sp>
      <p:sp>
        <p:nvSpPr>
          <p:cNvPr id="46" name="正方形/長方形 45">
            <a:extLst>
              <a:ext uri="{FF2B5EF4-FFF2-40B4-BE49-F238E27FC236}">
                <a16:creationId xmlns:a16="http://schemas.microsoft.com/office/drawing/2014/main" id="{96933705-CAF1-2830-2508-00AE0B540E4B}"/>
              </a:ext>
            </a:extLst>
          </p:cNvPr>
          <p:cNvSpPr/>
          <p:nvPr/>
        </p:nvSpPr>
        <p:spPr>
          <a:xfrm>
            <a:off x="9698791" y="2949206"/>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b="1" dirty="0"/>
              <a:t>Explainability</a:t>
            </a:r>
          </a:p>
        </p:txBody>
      </p:sp>
      <p:sp>
        <p:nvSpPr>
          <p:cNvPr id="47" name="正方形/長方形 46">
            <a:extLst>
              <a:ext uri="{FF2B5EF4-FFF2-40B4-BE49-F238E27FC236}">
                <a16:creationId xmlns:a16="http://schemas.microsoft.com/office/drawing/2014/main" id="{E39C4B16-3B30-E6FF-1E3B-8EFE9193C53D}"/>
              </a:ext>
            </a:extLst>
          </p:cNvPr>
          <p:cNvSpPr/>
          <p:nvPr/>
        </p:nvSpPr>
        <p:spPr>
          <a:xfrm>
            <a:off x="9698791" y="3640519"/>
            <a:ext cx="2239421" cy="577749"/>
          </a:xfrm>
          <a:prstGeom prst="rect">
            <a:avLst/>
          </a:prstGeom>
          <a:solidFill>
            <a:schemeClr val="accent6">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200" b="1"/>
              <a:t>R</a:t>
            </a:r>
            <a:r>
              <a:rPr kumimoji="1" lang="ja-JP" altLang="en-US" sz="1200" b="1"/>
              <a:t>obustness</a:t>
            </a:r>
            <a:endParaRPr kumimoji="1" lang="ja-JP" altLang="en-US" sz="1200" b="1">
              <a:solidFill>
                <a:srgbClr val="FF0000"/>
              </a:solidFill>
            </a:endParaRPr>
          </a:p>
        </p:txBody>
      </p:sp>
      <p:sp>
        <p:nvSpPr>
          <p:cNvPr id="48" name="テキスト ボックス 47">
            <a:extLst>
              <a:ext uri="{FF2B5EF4-FFF2-40B4-BE49-F238E27FC236}">
                <a16:creationId xmlns:a16="http://schemas.microsoft.com/office/drawing/2014/main" id="{9E2E3192-290C-80D7-0139-46E4B1B95D5C}"/>
              </a:ext>
            </a:extLst>
          </p:cNvPr>
          <p:cNvSpPr txBox="1"/>
          <p:nvPr/>
        </p:nvSpPr>
        <p:spPr>
          <a:xfrm>
            <a:off x="7803585" y="5745353"/>
            <a:ext cx="3790411" cy="400110"/>
          </a:xfrm>
          <a:prstGeom prst="rect">
            <a:avLst/>
          </a:prstGeom>
          <a:noFill/>
        </p:spPr>
        <p:txBody>
          <a:bodyPr wrap="square">
            <a:spAutoFit/>
          </a:bodyPr>
          <a:lstStyle/>
          <a:p>
            <a:r>
              <a:rPr lang="en-US" altLang="ja-JP" sz="1000" dirty="0">
                <a:hlinkClick r:id="rId2"/>
              </a:rPr>
              <a:t>https://aisi.go.jp/output/output_framework/guide_to_evaluation_perspective_on_ai_safety/</a:t>
            </a:r>
            <a:r>
              <a:rPr lang="en-US" altLang="ja-JP" sz="1000" dirty="0"/>
              <a:t> </a:t>
            </a:r>
            <a:endParaRPr lang="ja-JP" altLang="en-US" sz="1000" dirty="0"/>
          </a:p>
        </p:txBody>
      </p:sp>
      <p:sp>
        <p:nvSpPr>
          <p:cNvPr id="49" name="テキスト ボックス 48">
            <a:extLst>
              <a:ext uri="{FF2B5EF4-FFF2-40B4-BE49-F238E27FC236}">
                <a16:creationId xmlns:a16="http://schemas.microsoft.com/office/drawing/2014/main" id="{032C4159-A208-FD4E-F94B-56253F021652}"/>
              </a:ext>
            </a:extLst>
          </p:cNvPr>
          <p:cNvSpPr txBox="1"/>
          <p:nvPr/>
        </p:nvSpPr>
        <p:spPr>
          <a:xfrm>
            <a:off x="788788" y="1274107"/>
            <a:ext cx="6501012" cy="5047536"/>
          </a:xfrm>
          <a:prstGeom prst="rect">
            <a:avLst/>
          </a:prstGeom>
          <a:noFill/>
        </p:spPr>
        <p:txBody>
          <a:bodyPr wrap="square">
            <a:spAutoFit/>
          </a:bodyPr>
          <a:lstStyle/>
          <a:p>
            <a:pPr marL="285750" lvl="1" indent="-285750">
              <a:spcAft>
                <a:spcPts val="600"/>
              </a:spcAft>
              <a:buFont typeface="Arial" panose="020B0604020202020204" pitchFamily="34" charset="0"/>
              <a:buChar char="•"/>
            </a:pPr>
            <a:r>
              <a:rPr lang="en-US" altLang="ja-JP" sz="2400" dirty="0"/>
              <a:t>Low-quality input data affects many critical aspects, including the performance of AI models and the credibility, consistency, and accuracy of outputs. As a result, public trust may be undermined.</a:t>
            </a:r>
          </a:p>
          <a:p>
            <a:pPr marL="285750" lvl="1" indent="-285750">
              <a:spcAft>
                <a:spcPts val="600"/>
              </a:spcAft>
              <a:buFont typeface="Arial" panose="020B0604020202020204" pitchFamily="34" charset="0"/>
              <a:buChar char="•"/>
            </a:pPr>
            <a:r>
              <a:rPr lang="en-US" altLang="ja-JP" sz="2400" dirty="0"/>
              <a:t>Data quality management is essential for ensuring the appropriate and safe use of AI.</a:t>
            </a:r>
          </a:p>
          <a:p>
            <a:pPr marL="285750" lvl="1" indent="-285750">
              <a:spcAft>
                <a:spcPts val="600"/>
              </a:spcAft>
              <a:buFont typeface="Arial" panose="020B0604020202020204" pitchFamily="34" charset="0"/>
              <a:buChar char="•"/>
            </a:pPr>
            <a:r>
              <a:rPr lang="en-US" altLang="ja-JP" sz="2400" dirty="0"/>
              <a:t>These perspectives illustrate that data quality underpins multiple dimensions of AI safety—including robustness, fairness, verifiability, and security.</a:t>
            </a:r>
          </a:p>
        </p:txBody>
      </p:sp>
      <p:sp>
        <p:nvSpPr>
          <p:cNvPr id="55" name="テキスト ボックス 54">
            <a:extLst>
              <a:ext uri="{FF2B5EF4-FFF2-40B4-BE49-F238E27FC236}">
                <a16:creationId xmlns:a16="http://schemas.microsoft.com/office/drawing/2014/main" id="{FCFCCFBC-6E23-F7A7-9862-11D3A25F930A}"/>
              </a:ext>
            </a:extLst>
          </p:cNvPr>
          <p:cNvSpPr txBox="1"/>
          <p:nvPr/>
        </p:nvSpPr>
        <p:spPr>
          <a:xfrm>
            <a:off x="7302361" y="1209689"/>
            <a:ext cx="4724587" cy="523220"/>
          </a:xfrm>
          <a:prstGeom prst="rect">
            <a:avLst/>
          </a:prstGeom>
          <a:noFill/>
        </p:spPr>
        <p:txBody>
          <a:bodyPr wrap="square">
            <a:spAutoFit/>
          </a:bodyPr>
          <a:lstStyle/>
          <a:p>
            <a:pPr marL="0" indent="0" algn="ctr">
              <a:buNone/>
            </a:pPr>
            <a:r>
              <a:rPr kumimoji="1" lang="en-US" altLang="ja-JP" sz="1400" b="1" dirty="0"/>
              <a:t>Guide to Evaluation Perspectives on AI Safety</a:t>
            </a:r>
          </a:p>
          <a:p>
            <a:pPr marL="0" indent="0" algn="ctr">
              <a:buNone/>
            </a:pPr>
            <a:r>
              <a:rPr lang="en-US" altLang="ja-JP" sz="1400" b="1" dirty="0"/>
              <a:t>(2024-09-25, Japan AISI </a:t>
            </a:r>
            <a:r>
              <a:rPr lang="en-US" altLang="ja-JP" sz="1100" b="1" dirty="0"/>
              <a:t>(2025-03-31 Revised )</a:t>
            </a:r>
            <a:r>
              <a:rPr lang="en-US" altLang="ja-JP" sz="1400" b="1" dirty="0"/>
              <a:t>)</a:t>
            </a:r>
          </a:p>
        </p:txBody>
      </p:sp>
    </p:spTree>
    <p:extLst>
      <p:ext uri="{BB962C8B-B14F-4D97-AF65-F5344CB8AC3E}">
        <p14:creationId xmlns:p14="http://schemas.microsoft.com/office/powerpoint/2010/main" val="4786184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CF4CE-F133-B6BC-DE15-91DE7185D531}"/>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9DE7154-C0E8-33D1-BAD1-6700B0C2DB48}"/>
              </a:ext>
            </a:extLst>
          </p:cNvPr>
          <p:cNvSpPr>
            <a:spLocks noGrp="1"/>
          </p:cNvSpPr>
          <p:nvPr>
            <p:ph idx="1"/>
          </p:nvPr>
        </p:nvSpPr>
        <p:spPr>
          <a:xfrm>
            <a:off x="642938" y="1382713"/>
            <a:ext cx="10406864" cy="2222500"/>
          </a:xfrm>
        </p:spPr>
        <p:txBody>
          <a:bodyPr/>
          <a:lstStyle/>
          <a:p>
            <a:pPr lvl="1"/>
            <a:r>
              <a:rPr lang="en-US" altLang="ja-JP" sz="2400" dirty="0"/>
              <a:t>Compliance ensures that data management adheres to laws, regulations, and industry standards like GDPR or CCPA. Proper compliance avoids legal risks, protects privacy, and builds trust, which is critical for AI system reliability and public acceptance.</a:t>
            </a:r>
          </a:p>
          <a:p>
            <a:pPr lvl="1"/>
            <a:endParaRPr lang="en-US" altLang="ja-JP" sz="2000" dirty="0"/>
          </a:p>
          <a:p>
            <a:pPr lvl="1"/>
            <a:r>
              <a:rPr lang="en-US" altLang="ja-JP" sz="2400" dirty="0"/>
              <a:t>Evaluation Points </a:t>
            </a:r>
          </a:p>
          <a:p>
            <a:pPr lvl="2"/>
            <a:r>
              <a:rPr lang="en-US" altLang="ja-JP" sz="2000" dirty="0"/>
              <a:t>Meets all relevant legal standards.  </a:t>
            </a:r>
          </a:p>
          <a:p>
            <a:pPr lvl="2"/>
            <a:r>
              <a:rPr lang="en-US" altLang="ja-JP" sz="2000" dirty="0"/>
              <a:t>Implements proper data consent mechanisms.  </a:t>
            </a:r>
          </a:p>
          <a:p>
            <a:pPr lvl="2"/>
            <a:r>
              <a:rPr lang="en-US" altLang="ja-JP" sz="2000" dirty="0"/>
              <a:t>Regular compliance audits are conducted.  </a:t>
            </a:r>
          </a:p>
          <a:p>
            <a:pPr lvl="1"/>
            <a:r>
              <a:rPr lang="en-US" altLang="ja-JP" sz="2400" dirty="0"/>
              <a:t>Inappropriate Examples </a:t>
            </a:r>
          </a:p>
          <a:p>
            <a:pPr lvl="2"/>
            <a:r>
              <a:rPr lang="en-US" altLang="ja-JP" sz="2000" dirty="0"/>
              <a:t>Collecting data without consent.  </a:t>
            </a:r>
          </a:p>
          <a:p>
            <a:pPr lvl="2"/>
            <a:r>
              <a:rPr lang="en-US" altLang="ja-JP" sz="2000" dirty="0"/>
              <a:t>Ignoring jurisdictional privacy laws.  </a:t>
            </a:r>
          </a:p>
          <a:p>
            <a:pPr lvl="2"/>
            <a:r>
              <a:rPr lang="en-US" altLang="ja-JP" sz="2000" dirty="0"/>
              <a:t>Lacking audit trails for data handling.  </a:t>
            </a:r>
          </a:p>
        </p:txBody>
      </p:sp>
      <p:sp>
        <p:nvSpPr>
          <p:cNvPr id="3" name="スライド番号プレースホルダー 2">
            <a:extLst>
              <a:ext uri="{FF2B5EF4-FFF2-40B4-BE49-F238E27FC236}">
                <a16:creationId xmlns:a16="http://schemas.microsoft.com/office/drawing/2014/main" id="{055D2939-C9B1-90C6-0AF4-22A2A2A0EF5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120</a:t>
            </a:fld>
            <a:endParaRPr lang="ja-JP" altLang="en-US"/>
          </a:p>
        </p:txBody>
      </p:sp>
      <p:sp>
        <p:nvSpPr>
          <p:cNvPr id="2" name="タイトル 1">
            <a:extLst>
              <a:ext uri="{FF2B5EF4-FFF2-40B4-BE49-F238E27FC236}">
                <a16:creationId xmlns:a16="http://schemas.microsoft.com/office/drawing/2014/main" id="{D6A5D875-531B-D295-FF92-702924EE4CD7}"/>
              </a:ext>
            </a:extLst>
          </p:cNvPr>
          <p:cNvSpPr>
            <a:spLocks noGrp="1"/>
          </p:cNvSpPr>
          <p:nvPr>
            <p:ph type="title"/>
          </p:nvPr>
        </p:nvSpPr>
        <p:spPr>
          <a:xfrm>
            <a:off x="641213" y="313754"/>
            <a:ext cx="8063871" cy="676276"/>
          </a:xfrm>
        </p:spPr>
        <p:txBody>
          <a:bodyPr/>
          <a:lstStyle/>
          <a:p>
            <a:r>
              <a:rPr lang="en-US" altLang="ja-JP"/>
              <a:t>Compliance</a:t>
            </a:r>
            <a:endParaRPr lang="ja-JP" altLang="en-US" dirty="0"/>
          </a:p>
        </p:txBody>
      </p:sp>
      <p:sp>
        <p:nvSpPr>
          <p:cNvPr id="5" name="テキスト ボックス 4">
            <a:extLst>
              <a:ext uri="{FF2B5EF4-FFF2-40B4-BE49-F238E27FC236}">
                <a16:creationId xmlns:a16="http://schemas.microsoft.com/office/drawing/2014/main" id="{F0043A39-D407-6F71-1389-33F0045EA7C1}"/>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25289719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72BC-1372-7E19-4A03-14B329D86A4F}"/>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00025CB-12B4-DC21-71E9-72E53056FE51}"/>
              </a:ext>
            </a:extLst>
          </p:cNvPr>
          <p:cNvSpPr>
            <a:spLocks noGrp="1"/>
          </p:cNvSpPr>
          <p:nvPr>
            <p:ph idx="1"/>
          </p:nvPr>
        </p:nvSpPr>
        <p:spPr>
          <a:xfrm>
            <a:off x="642938" y="1382713"/>
            <a:ext cx="11549062" cy="2222500"/>
          </a:xfrm>
        </p:spPr>
        <p:txBody>
          <a:bodyPr/>
          <a:lstStyle/>
          <a:p>
            <a:pPr lvl="1"/>
            <a:r>
              <a:rPr lang="en-US" altLang="ja-JP" sz="2400" dirty="0"/>
              <a:t>Confidentiality ensures that sensitive data is protected from unauthorized access or breaches. Essential measures include encryption, access controls, and anonymization techniques. Maintaining confidentiality safeguards trust and reduces the risks associated with data misuse.</a:t>
            </a:r>
          </a:p>
          <a:p>
            <a:pPr lvl="1"/>
            <a:endParaRPr lang="en-US" altLang="ja-JP" sz="2000" dirty="0"/>
          </a:p>
          <a:p>
            <a:pPr lvl="1"/>
            <a:r>
              <a:rPr lang="en-US" altLang="ja-JP" sz="2400" dirty="0"/>
              <a:t>Evaluation Points</a:t>
            </a:r>
          </a:p>
          <a:p>
            <a:pPr lvl="2"/>
            <a:r>
              <a:rPr lang="en-US" altLang="ja-JP" sz="2000" dirty="0"/>
              <a:t>Strong encryption for data at rest and transit.  </a:t>
            </a:r>
          </a:p>
          <a:p>
            <a:pPr lvl="2"/>
            <a:r>
              <a:rPr lang="en-US" altLang="ja-JP" sz="2000" dirty="0"/>
              <a:t>Role-based access control systems.  </a:t>
            </a:r>
          </a:p>
          <a:p>
            <a:pPr lvl="2"/>
            <a:r>
              <a:rPr lang="en-US" altLang="ja-JP" sz="2000" dirty="0"/>
              <a:t>Regularly updated security protocols.  </a:t>
            </a:r>
          </a:p>
          <a:p>
            <a:pPr lvl="1"/>
            <a:r>
              <a:rPr lang="en-US" altLang="ja-JP" sz="2400" dirty="0"/>
              <a:t>Inappropriate Examples </a:t>
            </a:r>
          </a:p>
          <a:p>
            <a:pPr lvl="2"/>
            <a:r>
              <a:rPr lang="en-US" altLang="ja-JP" sz="2000" dirty="0"/>
              <a:t>Storing sensitive data in plaintext.  </a:t>
            </a:r>
          </a:p>
          <a:p>
            <a:pPr lvl="2"/>
            <a:r>
              <a:rPr lang="en-US" altLang="ja-JP" sz="2000" dirty="0"/>
              <a:t>Sharing private data without user consent.  </a:t>
            </a:r>
          </a:p>
          <a:p>
            <a:pPr lvl="2"/>
            <a:r>
              <a:rPr lang="en-US" altLang="ja-JP" sz="2000" dirty="0"/>
              <a:t>Weak or outdated access controls.  </a:t>
            </a:r>
          </a:p>
        </p:txBody>
      </p:sp>
      <p:sp>
        <p:nvSpPr>
          <p:cNvPr id="3" name="スライド番号プレースホルダー 2">
            <a:extLst>
              <a:ext uri="{FF2B5EF4-FFF2-40B4-BE49-F238E27FC236}">
                <a16:creationId xmlns:a16="http://schemas.microsoft.com/office/drawing/2014/main" id="{AEDD616A-7190-4D0E-D582-A41B9B238EDE}"/>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121</a:t>
            </a:fld>
            <a:endParaRPr lang="ja-JP" altLang="en-US"/>
          </a:p>
        </p:txBody>
      </p:sp>
      <p:sp>
        <p:nvSpPr>
          <p:cNvPr id="2" name="タイトル 1">
            <a:extLst>
              <a:ext uri="{FF2B5EF4-FFF2-40B4-BE49-F238E27FC236}">
                <a16:creationId xmlns:a16="http://schemas.microsoft.com/office/drawing/2014/main" id="{0A2B6D87-A244-FDF8-18AA-9DB61B412A9C}"/>
              </a:ext>
            </a:extLst>
          </p:cNvPr>
          <p:cNvSpPr>
            <a:spLocks noGrp="1"/>
          </p:cNvSpPr>
          <p:nvPr>
            <p:ph type="title"/>
          </p:nvPr>
        </p:nvSpPr>
        <p:spPr>
          <a:xfrm>
            <a:off x="641213" y="313754"/>
            <a:ext cx="8063871" cy="676276"/>
          </a:xfrm>
        </p:spPr>
        <p:txBody>
          <a:bodyPr/>
          <a:lstStyle/>
          <a:p>
            <a:r>
              <a:rPr lang="en-US" altLang="ja-JP" dirty="0"/>
              <a:t>Confidentiality</a:t>
            </a:r>
            <a:endParaRPr lang="ja-JP" altLang="en-US" dirty="0"/>
          </a:p>
        </p:txBody>
      </p:sp>
      <p:sp>
        <p:nvSpPr>
          <p:cNvPr id="5" name="テキスト ボックス 4">
            <a:extLst>
              <a:ext uri="{FF2B5EF4-FFF2-40B4-BE49-F238E27FC236}">
                <a16:creationId xmlns:a16="http://schemas.microsoft.com/office/drawing/2014/main" id="{C7F26423-96D3-FC6B-C096-E0197D04B885}"/>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16011529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B92E-FFF9-8B15-8216-D781716D2B16}"/>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3344FD7-A0DB-5A8B-BD3C-AA69FC25331E}"/>
              </a:ext>
            </a:extLst>
          </p:cNvPr>
          <p:cNvSpPr>
            <a:spLocks noGrp="1"/>
          </p:cNvSpPr>
          <p:nvPr>
            <p:ph idx="1"/>
          </p:nvPr>
        </p:nvSpPr>
        <p:spPr>
          <a:xfrm>
            <a:off x="642229" y="1382320"/>
            <a:ext cx="10265549" cy="2222118"/>
          </a:xfrm>
        </p:spPr>
        <p:txBody>
          <a:bodyPr/>
          <a:lstStyle/>
          <a:p>
            <a:pPr lvl="1"/>
            <a:r>
              <a:rPr lang="en-US" altLang="ja-JP" sz="2400" dirty="0"/>
              <a:t>Efficiency in data management minimizes processing time and resource usage without compromising quality. Efficient data ensures faster AI training and deployment, cost savings, and scalability.</a:t>
            </a:r>
          </a:p>
          <a:p>
            <a:pPr lvl="1"/>
            <a:endParaRPr lang="en-US" altLang="ja-JP" sz="2000" dirty="0"/>
          </a:p>
          <a:p>
            <a:pPr lvl="1"/>
            <a:r>
              <a:rPr lang="en-US" altLang="ja-JP" sz="2400" dirty="0"/>
              <a:t>Evaluation Points </a:t>
            </a:r>
          </a:p>
          <a:p>
            <a:pPr lvl="2"/>
            <a:r>
              <a:rPr lang="en-US" altLang="ja-JP" sz="2000" dirty="0"/>
              <a:t>Optimized data storage structures.  </a:t>
            </a:r>
          </a:p>
          <a:p>
            <a:pPr lvl="2"/>
            <a:r>
              <a:rPr lang="en-US" altLang="ja-JP" sz="2000" dirty="0"/>
              <a:t>Minimal latency in data access.  </a:t>
            </a:r>
          </a:p>
          <a:p>
            <a:pPr lvl="2"/>
            <a:r>
              <a:rPr lang="en-US" altLang="ja-JP" sz="2000" dirty="0"/>
              <a:t>Efficient ETL pipelines.  </a:t>
            </a:r>
          </a:p>
          <a:p>
            <a:pPr lvl="1"/>
            <a:r>
              <a:rPr lang="en-US" altLang="ja-JP" sz="2400" dirty="0"/>
              <a:t>Inappropriate Examples </a:t>
            </a:r>
          </a:p>
          <a:p>
            <a:pPr lvl="2"/>
            <a:r>
              <a:rPr lang="en-US" altLang="ja-JP" sz="2000" dirty="0"/>
              <a:t>Redundant data processing steps.  </a:t>
            </a:r>
          </a:p>
          <a:p>
            <a:pPr lvl="2"/>
            <a:r>
              <a:rPr lang="en-US" altLang="ja-JP" sz="2000" dirty="0"/>
              <a:t>High latency in API calls.  </a:t>
            </a:r>
          </a:p>
          <a:p>
            <a:pPr lvl="2"/>
            <a:r>
              <a:rPr lang="en-US" altLang="ja-JP" sz="2000" dirty="0"/>
              <a:t>Excessive resource consumption for simple tasks.  </a:t>
            </a:r>
          </a:p>
          <a:p>
            <a:endParaRPr lang="en-US" altLang="ja-JP" sz="2400" dirty="0"/>
          </a:p>
        </p:txBody>
      </p:sp>
      <p:sp>
        <p:nvSpPr>
          <p:cNvPr id="3" name="スライド番号プレースホルダー 2">
            <a:extLst>
              <a:ext uri="{FF2B5EF4-FFF2-40B4-BE49-F238E27FC236}">
                <a16:creationId xmlns:a16="http://schemas.microsoft.com/office/drawing/2014/main" id="{83034E8C-5A02-5514-22D2-23F60243D5F3}"/>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122</a:t>
            </a:fld>
            <a:endParaRPr lang="ja-JP" altLang="en-US"/>
          </a:p>
        </p:txBody>
      </p:sp>
      <p:sp>
        <p:nvSpPr>
          <p:cNvPr id="2" name="タイトル 1">
            <a:extLst>
              <a:ext uri="{FF2B5EF4-FFF2-40B4-BE49-F238E27FC236}">
                <a16:creationId xmlns:a16="http://schemas.microsoft.com/office/drawing/2014/main" id="{988C7DA8-E539-84BD-3048-6C64E1FAC6A7}"/>
              </a:ext>
            </a:extLst>
          </p:cNvPr>
          <p:cNvSpPr>
            <a:spLocks noGrp="1"/>
          </p:cNvSpPr>
          <p:nvPr>
            <p:ph type="title"/>
          </p:nvPr>
        </p:nvSpPr>
        <p:spPr>
          <a:xfrm>
            <a:off x="641213" y="313754"/>
            <a:ext cx="8063871" cy="676276"/>
          </a:xfrm>
        </p:spPr>
        <p:txBody>
          <a:bodyPr/>
          <a:lstStyle/>
          <a:p>
            <a:r>
              <a:rPr lang="en-US" altLang="ja-JP" dirty="0"/>
              <a:t>Efficiency</a:t>
            </a:r>
            <a:endParaRPr lang="ja-JP" altLang="en-US" dirty="0"/>
          </a:p>
        </p:txBody>
      </p:sp>
      <p:sp>
        <p:nvSpPr>
          <p:cNvPr id="5" name="テキスト ボックス 4">
            <a:extLst>
              <a:ext uri="{FF2B5EF4-FFF2-40B4-BE49-F238E27FC236}">
                <a16:creationId xmlns:a16="http://schemas.microsoft.com/office/drawing/2014/main" id="{8B4E8B4A-13EF-BB45-54B6-A11510AE1354}"/>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12927368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4AE3-B9E0-8E0C-C397-F9BC538374D6}"/>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F1796EE-0486-2560-4B35-3AAFA6F38745}"/>
              </a:ext>
            </a:extLst>
          </p:cNvPr>
          <p:cNvSpPr>
            <a:spLocks noGrp="1"/>
          </p:cNvSpPr>
          <p:nvPr>
            <p:ph idx="1"/>
          </p:nvPr>
        </p:nvSpPr>
        <p:spPr>
          <a:xfrm>
            <a:off x="642938" y="1382713"/>
            <a:ext cx="10379023" cy="2222500"/>
          </a:xfrm>
        </p:spPr>
        <p:txBody>
          <a:bodyPr/>
          <a:lstStyle/>
          <a:p>
            <a:pPr lvl="1"/>
            <a:r>
              <a:rPr lang="en-US" altLang="ja-JP" sz="2400" dirty="0"/>
              <a:t>Precision ensures the degree of detail or granularity in data. The higher the precision, the more exact and detailed the information that can be obtained.</a:t>
            </a:r>
          </a:p>
          <a:p>
            <a:pPr lvl="1"/>
            <a:endParaRPr lang="en-US" altLang="ja-JP" sz="2000" dirty="0"/>
          </a:p>
          <a:p>
            <a:pPr lvl="1"/>
            <a:r>
              <a:rPr lang="en-US" altLang="ja-JP" sz="2400" dirty="0"/>
              <a:t>Evaluation Points </a:t>
            </a:r>
          </a:p>
          <a:p>
            <a:pPr lvl="2"/>
            <a:r>
              <a:rPr lang="en-US" altLang="ja-JP" sz="2000" dirty="0"/>
              <a:t>Data values are recorded with sufficient detail.  </a:t>
            </a:r>
          </a:p>
          <a:p>
            <a:pPr lvl="2"/>
            <a:r>
              <a:rPr lang="en-US" altLang="ja-JP" sz="2000" dirty="0"/>
              <a:t>Units and scales are clearly specified  </a:t>
            </a:r>
          </a:p>
          <a:p>
            <a:pPr lvl="2"/>
            <a:r>
              <a:rPr lang="en-US" altLang="ja-JP" sz="2000" dirty="0"/>
              <a:t>Temporal and spatial information is recorded with appropriate granularity.  </a:t>
            </a:r>
          </a:p>
          <a:p>
            <a:pPr lvl="1"/>
            <a:r>
              <a:rPr lang="en-US" altLang="ja-JP" sz="2400" dirty="0"/>
              <a:t>Inappropriate Examples </a:t>
            </a:r>
          </a:p>
          <a:p>
            <a:pPr lvl="2"/>
            <a:r>
              <a:rPr lang="en-US" altLang="ja-JP" sz="2000" dirty="0"/>
              <a:t>Latitude and longitude values are too coarse.  </a:t>
            </a:r>
          </a:p>
          <a:p>
            <a:pPr lvl="2"/>
            <a:r>
              <a:rPr lang="en-US" altLang="ja-JP" sz="2000" dirty="0"/>
              <a:t>Values with inconsistent levels of precision, making calculations difficult.  </a:t>
            </a:r>
          </a:p>
          <a:p>
            <a:pPr lvl="2"/>
            <a:r>
              <a:rPr lang="en-US" altLang="ja-JP" sz="2000" dirty="0"/>
              <a:t>Excessively high resolution increases the processing or storage burden.  </a:t>
            </a:r>
          </a:p>
        </p:txBody>
      </p:sp>
      <p:sp>
        <p:nvSpPr>
          <p:cNvPr id="3" name="スライド番号プレースホルダー 2">
            <a:extLst>
              <a:ext uri="{FF2B5EF4-FFF2-40B4-BE49-F238E27FC236}">
                <a16:creationId xmlns:a16="http://schemas.microsoft.com/office/drawing/2014/main" id="{5745D4AC-BFEF-B2F0-B57A-40A64740687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123</a:t>
            </a:fld>
            <a:endParaRPr lang="ja-JP" altLang="en-US"/>
          </a:p>
        </p:txBody>
      </p:sp>
      <p:sp>
        <p:nvSpPr>
          <p:cNvPr id="2" name="タイトル 1">
            <a:extLst>
              <a:ext uri="{FF2B5EF4-FFF2-40B4-BE49-F238E27FC236}">
                <a16:creationId xmlns:a16="http://schemas.microsoft.com/office/drawing/2014/main" id="{8BEF3688-61DF-7C18-6815-8D06B5B5FB27}"/>
              </a:ext>
            </a:extLst>
          </p:cNvPr>
          <p:cNvSpPr>
            <a:spLocks noGrp="1"/>
          </p:cNvSpPr>
          <p:nvPr>
            <p:ph type="title"/>
          </p:nvPr>
        </p:nvSpPr>
        <p:spPr>
          <a:xfrm>
            <a:off x="641213" y="313754"/>
            <a:ext cx="8063871" cy="676276"/>
          </a:xfrm>
        </p:spPr>
        <p:txBody>
          <a:bodyPr/>
          <a:lstStyle/>
          <a:p>
            <a:r>
              <a:rPr lang="en-US" altLang="ja-JP" dirty="0"/>
              <a:t>Precision</a:t>
            </a:r>
            <a:endParaRPr lang="ja-JP" altLang="en-US" dirty="0"/>
          </a:p>
        </p:txBody>
      </p:sp>
      <p:sp>
        <p:nvSpPr>
          <p:cNvPr id="6" name="テキスト ボックス 5">
            <a:extLst>
              <a:ext uri="{FF2B5EF4-FFF2-40B4-BE49-F238E27FC236}">
                <a16:creationId xmlns:a16="http://schemas.microsoft.com/office/drawing/2014/main" id="{00F8FF9A-D17A-A3D9-F717-88915EF27750}"/>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26565048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52D2-9FE9-0B3F-C5C0-27CF9CED668F}"/>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63CEC3D-108A-B7DE-BB1F-7DB3265FAFB5}"/>
              </a:ext>
            </a:extLst>
          </p:cNvPr>
          <p:cNvSpPr>
            <a:spLocks noGrp="1"/>
          </p:cNvSpPr>
          <p:nvPr>
            <p:ph idx="1"/>
          </p:nvPr>
        </p:nvSpPr>
        <p:spPr>
          <a:xfrm>
            <a:off x="642938" y="1382713"/>
            <a:ext cx="11430000" cy="2222500"/>
          </a:xfrm>
        </p:spPr>
        <p:txBody>
          <a:bodyPr/>
          <a:lstStyle/>
          <a:p>
            <a:pPr lvl="1"/>
            <a:r>
              <a:rPr lang="en-US" altLang="ja-JP" sz="2400" dirty="0"/>
              <a:t>Traceability tracks the origin, transformations, and use of data, ensuring accountability and reproducibility. Detailed logs and metadata enhance transparency, critical for debugging and compliance.</a:t>
            </a:r>
          </a:p>
          <a:p>
            <a:pPr lvl="1"/>
            <a:endParaRPr lang="en-US" altLang="ja-JP" sz="2000" dirty="0"/>
          </a:p>
          <a:p>
            <a:pPr lvl="1"/>
            <a:r>
              <a:rPr lang="en-US" altLang="ja-JP" sz="2400" dirty="0"/>
              <a:t>Evaluation Points </a:t>
            </a:r>
          </a:p>
          <a:p>
            <a:pPr lvl="2"/>
            <a:r>
              <a:rPr lang="en-US" altLang="ja-JP" sz="2000" dirty="0"/>
              <a:t>Comprehensive data lineage documentation.  </a:t>
            </a:r>
          </a:p>
          <a:p>
            <a:pPr lvl="2"/>
            <a:r>
              <a:rPr lang="en-US" altLang="ja-JP" sz="2000" dirty="0"/>
              <a:t>Transformation logs maintained.  </a:t>
            </a:r>
          </a:p>
          <a:p>
            <a:pPr lvl="2"/>
            <a:r>
              <a:rPr lang="en-US" altLang="ja-JP" sz="2000" dirty="0"/>
              <a:t>Unique IDs for traceability.  </a:t>
            </a:r>
          </a:p>
          <a:p>
            <a:pPr lvl="1"/>
            <a:r>
              <a:rPr lang="en-US" altLang="ja-JP" sz="2400" dirty="0"/>
              <a:t>Inappropriate Examples </a:t>
            </a:r>
          </a:p>
          <a:p>
            <a:pPr lvl="2"/>
            <a:r>
              <a:rPr lang="en-US" altLang="ja-JP" sz="2000" dirty="0"/>
              <a:t>Missing source details for datasets.  </a:t>
            </a:r>
          </a:p>
          <a:p>
            <a:pPr lvl="2"/>
            <a:r>
              <a:rPr lang="en-US" altLang="ja-JP" sz="2000" dirty="0"/>
              <a:t>Unlogged data modifications.  </a:t>
            </a:r>
          </a:p>
          <a:p>
            <a:pPr lvl="2"/>
            <a:r>
              <a:rPr lang="en-US" altLang="ja-JP" sz="2000" dirty="0"/>
              <a:t>Inconsistent versioning of datasets.  </a:t>
            </a:r>
          </a:p>
          <a:p>
            <a:endParaRPr lang="ja-JP" altLang="en-US" sz="2400" dirty="0"/>
          </a:p>
        </p:txBody>
      </p:sp>
      <p:sp>
        <p:nvSpPr>
          <p:cNvPr id="3" name="スライド番号プレースホルダー 2">
            <a:extLst>
              <a:ext uri="{FF2B5EF4-FFF2-40B4-BE49-F238E27FC236}">
                <a16:creationId xmlns:a16="http://schemas.microsoft.com/office/drawing/2014/main" id="{877A5369-DC45-622E-882A-3FAD430BC3BA}"/>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124</a:t>
            </a:fld>
            <a:endParaRPr lang="ja-JP" altLang="en-US"/>
          </a:p>
        </p:txBody>
      </p:sp>
      <p:sp>
        <p:nvSpPr>
          <p:cNvPr id="2" name="タイトル 1">
            <a:extLst>
              <a:ext uri="{FF2B5EF4-FFF2-40B4-BE49-F238E27FC236}">
                <a16:creationId xmlns:a16="http://schemas.microsoft.com/office/drawing/2014/main" id="{B99E6BAC-4F19-3E76-FCFA-840BEAC00F23}"/>
              </a:ext>
            </a:extLst>
          </p:cNvPr>
          <p:cNvSpPr>
            <a:spLocks noGrp="1"/>
          </p:cNvSpPr>
          <p:nvPr>
            <p:ph type="title"/>
          </p:nvPr>
        </p:nvSpPr>
        <p:spPr>
          <a:xfrm>
            <a:off x="641213" y="313754"/>
            <a:ext cx="8063871" cy="676276"/>
          </a:xfrm>
        </p:spPr>
        <p:txBody>
          <a:bodyPr/>
          <a:lstStyle/>
          <a:p>
            <a:r>
              <a:rPr lang="en-US" altLang="ja-JP" dirty="0"/>
              <a:t>Traceability</a:t>
            </a:r>
            <a:endParaRPr lang="ja-JP" altLang="en-US" dirty="0"/>
          </a:p>
        </p:txBody>
      </p:sp>
      <p:sp>
        <p:nvSpPr>
          <p:cNvPr id="5" name="テキスト ボックス 4">
            <a:extLst>
              <a:ext uri="{FF2B5EF4-FFF2-40B4-BE49-F238E27FC236}">
                <a16:creationId xmlns:a16="http://schemas.microsoft.com/office/drawing/2014/main" id="{B7E4B965-9ED2-06F3-F43A-8F902869CDD9}"/>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17108929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9571-3D98-42ED-3E93-EA359BC95781}"/>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BCB5AE92-969A-A340-3C47-0BAA15C93625}"/>
              </a:ext>
            </a:extLst>
          </p:cNvPr>
          <p:cNvSpPr>
            <a:spLocks noGrp="1"/>
          </p:cNvSpPr>
          <p:nvPr>
            <p:ph idx="1"/>
          </p:nvPr>
        </p:nvSpPr>
        <p:spPr>
          <a:xfrm>
            <a:off x="642938" y="1382713"/>
            <a:ext cx="11430000" cy="2222500"/>
          </a:xfrm>
        </p:spPr>
        <p:txBody>
          <a:bodyPr/>
          <a:lstStyle/>
          <a:p>
            <a:pPr lvl="1"/>
            <a:r>
              <a:rPr lang="en-US" altLang="ja-JP" sz="2400" dirty="0"/>
              <a:t>Understandability ensures that data can be interpreted correctly by both humans and machines. Clear labeling, metadata, and intuitive structures improve usability, essential for effective AI training.</a:t>
            </a:r>
          </a:p>
          <a:p>
            <a:pPr lvl="1"/>
            <a:endParaRPr lang="en-US" altLang="ja-JP" sz="2000" dirty="0"/>
          </a:p>
          <a:p>
            <a:pPr lvl="1"/>
            <a:r>
              <a:rPr lang="en-US" altLang="ja-JP" sz="2400" dirty="0"/>
              <a:t>Evaluation Points </a:t>
            </a:r>
          </a:p>
          <a:p>
            <a:pPr lvl="2"/>
            <a:r>
              <a:rPr lang="en-US" altLang="ja-JP" sz="2000" dirty="0"/>
              <a:t>Data labeled clearly and comprehensively.  </a:t>
            </a:r>
          </a:p>
          <a:p>
            <a:pPr lvl="2"/>
            <a:r>
              <a:rPr lang="en-US" altLang="ja-JP" sz="2000" dirty="0"/>
              <a:t>Metadata aligns with schema standards.  </a:t>
            </a:r>
          </a:p>
          <a:p>
            <a:pPr lvl="2"/>
            <a:r>
              <a:rPr lang="en-US" altLang="ja-JP" sz="2000" dirty="0"/>
              <a:t>Consistent and logical data structure.  </a:t>
            </a:r>
          </a:p>
          <a:p>
            <a:pPr lvl="1"/>
            <a:r>
              <a:rPr lang="en-US" altLang="ja-JP" sz="2400" dirty="0"/>
              <a:t>Inappropriate Examples </a:t>
            </a:r>
          </a:p>
          <a:p>
            <a:pPr lvl="2"/>
            <a:r>
              <a:rPr lang="en-US" altLang="ja-JP" sz="2000" dirty="0"/>
              <a:t>Vague or missing labels.  </a:t>
            </a:r>
          </a:p>
          <a:p>
            <a:pPr lvl="2"/>
            <a:r>
              <a:rPr lang="en-US" altLang="ja-JP" sz="2000" dirty="0"/>
              <a:t>Complex, undocumented structures.  </a:t>
            </a:r>
          </a:p>
          <a:p>
            <a:pPr lvl="2"/>
            <a:r>
              <a:rPr lang="en-US" altLang="ja-JP" sz="2000" dirty="0"/>
              <a:t>Misleading metadata annotations. </a:t>
            </a:r>
            <a:endParaRPr lang="ja-JP" altLang="en-US" sz="2000" dirty="0"/>
          </a:p>
          <a:p>
            <a:endParaRPr lang="ja-JP" altLang="en-US" sz="2400" dirty="0"/>
          </a:p>
        </p:txBody>
      </p:sp>
      <p:sp>
        <p:nvSpPr>
          <p:cNvPr id="3" name="スライド番号プレースホルダー 2">
            <a:extLst>
              <a:ext uri="{FF2B5EF4-FFF2-40B4-BE49-F238E27FC236}">
                <a16:creationId xmlns:a16="http://schemas.microsoft.com/office/drawing/2014/main" id="{FD5E37AD-85AD-3DBB-B773-166FEC8854F0}"/>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125</a:t>
            </a:fld>
            <a:endParaRPr lang="ja-JP" altLang="en-US"/>
          </a:p>
        </p:txBody>
      </p:sp>
      <p:sp>
        <p:nvSpPr>
          <p:cNvPr id="2" name="タイトル 1">
            <a:extLst>
              <a:ext uri="{FF2B5EF4-FFF2-40B4-BE49-F238E27FC236}">
                <a16:creationId xmlns:a16="http://schemas.microsoft.com/office/drawing/2014/main" id="{7051BAE4-AE59-D1B8-342B-608EA9130F90}"/>
              </a:ext>
            </a:extLst>
          </p:cNvPr>
          <p:cNvSpPr>
            <a:spLocks noGrp="1"/>
          </p:cNvSpPr>
          <p:nvPr>
            <p:ph type="title"/>
          </p:nvPr>
        </p:nvSpPr>
        <p:spPr>
          <a:xfrm>
            <a:off x="641213" y="313754"/>
            <a:ext cx="8063871" cy="676276"/>
          </a:xfrm>
        </p:spPr>
        <p:txBody>
          <a:bodyPr/>
          <a:lstStyle/>
          <a:p>
            <a:r>
              <a:rPr lang="en-US" altLang="ja-JP" dirty="0"/>
              <a:t>Understandability</a:t>
            </a:r>
            <a:endParaRPr lang="ja-JP" altLang="en-US" dirty="0"/>
          </a:p>
        </p:txBody>
      </p:sp>
      <p:sp>
        <p:nvSpPr>
          <p:cNvPr id="5" name="テキスト ボックス 4">
            <a:extLst>
              <a:ext uri="{FF2B5EF4-FFF2-40B4-BE49-F238E27FC236}">
                <a16:creationId xmlns:a16="http://schemas.microsoft.com/office/drawing/2014/main" id="{F86CFCC3-7CCF-7F9C-27F9-51CE466AC53C}"/>
              </a:ext>
            </a:extLst>
          </p:cNvPr>
          <p:cNvSpPr txBox="1"/>
          <p:nvPr/>
        </p:nvSpPr>
        <p:spPr>
          <a:xfrm>
            <a:off x="641213" y="23840"/>
            <a:ext cx="8156278" cy="369332"/>
          </a:xfrm>
          <a:prstGeom prst="rect">
            <a:avLst/>
          </a:prstGeom>
          <a:noFill/>
        </p:spPr>
        <p:txBody>
          <a:bodyPr wrap="square">
            <a:spAutoFit/>
          </a:bodyPr>
          <a:lstStyle/>
          <a:p>
            <a:r>
              <a:rPr lang="en-US" altLang="ja-JP" dirty="0"/>
              <a:t>Inherent and system-dependent data quality characteristics</a:t>
            </a:r>
            <a:endParaRPr lang="ja-JP" altLang="en-US" dirty="0"/>
          </a:p>
        </p:txBody>
      </p:sp>
    </p:spTree>
    <p:extLst>
      <p:ext uri="{BB962C8B-B14F-4D97-AF65-F5344CB8AC3E}">
        <p14:creationId xmlns:p14="http://schemas.microsoft.com/office/powerpoint/2010/main" val="33485717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63FA82E-12EA-BB8E-2C1B-682DC9442869}"/>
              </a:ext>
            </a:extLst>
          </p:cNvPr>
          <p:cNvSpPr>
            <a:spLocks noGrp="1"/>
          </p:cNvSpPr>
          <p:nvPr>
            <p:ph idx="1"/>
          </p:nvPr>
        </p:nvSpPr>
        <p:spPr/>
        <p:txBody>
          <a:bodyPr/>
          <a:lstStyle/>
          <a:p>
            <a:pPr lvl="1"/>
            <a:r>
              <a:rPr lang="en-US" altLang="ja-JP" sz="2400" dirty="0"/>
              <a:t>Availability ensures that AI data is accessible whenever needed. Reliable systems minimize downtime and ensure continuous operation, crucial for real-time AI applications. </a:t>
            </a:r>
          </a:p>
          <a:p>
            <a:pPr marL="457198" lvl="1" indent="0">
              <a:buNone/>
            </a:pPr>
            <a:r>
              <a:rPr lang="en-US" altLang="ja-JP" sz="2400" dirty="0"/>
              <a:t> </a:t>
            </a:r>
          </a:p>
          <a:p>
            <a:pPr lvl="1"/>
            <a:r>
              <a:rPr lang="en-US" altLang="ja-JP" sz="2400" dirty="0"/>
              <a:t>Evaluation Points </a:t>
            </a:r>
          </a:p>
          <a:p>
            <a:pPr lvl="2"/>
            <a:r>
              <a:rPr lang="en-US" altLang="ja-JP" sz="2000" dirty="0"/>
              <a:t>Uptime percentage meets service-level agreements (SLAs).  </a:t>
            </a:r>
          </a:p>
          <a:p>
            <a:pPr lvl="2"/>
            <a:r>
              <a:rPr lang="en-US" altLang="ja-JP" sz="2000" dirty="0"/>
              <a:t>Redundancy mechanisms to prevent single points of failure.  </a:t>
            </a:r>
          </a:p>
          <a:p>
            <a:pPr lvl="2"/>
            <a:r>
              <a:rPr lang="en-US" altLang="ja-JP" sz="2000" dirty="0"/>
              <a:t>Regular monitoring and alerts for accessibility issues.  </a:t>
            </a:r>
          </a:p>
          <a:p>
            <a:pPr lvl="1"/>
            <a:r>
              <a:rPr lang="en-US" altLang="ja-JP" sz="2400" dirty="0"/>
              <a:t>Inappropriate Examples </a:t>
            </a:r>
          </a:p>
          <a:p>
            <a:pPr lvl="2"/>
            <a:r>
              <a:rPr lang="en-US" altLang="ja-JP" sz="2000" dirty="0"/>
              <a:t>Frequent server outages disrupting data access.  </a:t>
            </a:r>
          </a:p>
          <a:p>
            <a:pPr lvl="2"/>
            <a:r>
              <a:rPr lang="en-US" altLang="ja-JP" sz="2000" dirty="0"/>
              <a:t>No backups, leading to inaccessible data during hardware failure.  </a:t>
            </a:r>
          </a:p>
          <a:p>
            <a:pPr lvl="2"/>
            <a:r>
              <a:rPr lang="en-US" altLang="ja-JP" sz="2000" dirty="0"/>
              <a:t>Delays in resolving access issues during critical tasks.  </a:t>
            </a:r>
          </a:p>
        </p:txBody>
      </p:sp>
      <p:sp>
        <p:nvSpPr>
          <p:cNvPr id="3" name="スライド番号プレースホルダー 2">
            <a:extLst>
              <a:ext uri="{FF2B5EF4-FFF2-40B4-BE49-F238E27FC236}">
                <a16:creationId xmlns:a16="http://schemas.microsoft.com/office/drawing/2014/main" id="{76105D11-6458-B59E-ABB6-F8320779F529}"/>
              </a:ext>
            </a:extLst>
          </p:cNvPr>
          <p:cNvSpPr>
            <a:spLocks noGrp="1"/>
          </p:cNvSpPr>
          <p:nvPr>
            <p:ph type="sldNum" sz="quarter" idx="12"/>
          </p:nvPr>
        </p:nvSpPr>
        <p:spPr/>
        <p:txBody>
          <a:bodyPr/>
          <a:lstStyle/>
          <a:p>
            <a:fld id="{DBFB1F43-6F2E-4538-AABB-23AEDF146290}" type="slidenum">
              <a:rPr lang="ja-JP" altLang="en-US" smtClean="0"/>
              <a:pPr/>
              <a:t>126</a:t>
            </a:fld>
            <a:endParaRPr lang="ja-JP" altLang="en-US"/>
          </a:p>
        </p:txBody>
      </p:sp>
      <p:sp>
        <p:nvSpPr>
          <p:cNvPr id="2" name="タイトル 1">
            <a:extLst>
              <a:ext uri="{FF2B5EF4-FFF2-40B4-BE49-F238E27FC236}">
                <a16:creationId xmlns:a16="http://schemas.microsoft.com/office/drawing/2014/main" id="{2E43B128-54F2-38BB-A18F-34CD88E837DE}"/>
              </a:ext>
            </a:extLst>
          </p:cNvPr>
          <p:cNvSpPr>
            <a:spLocks noGrp="1"/>
          </p:cNvSpPr>
          <p:nvPr>
            <p:ph type="title"/>
          </p:nvPr>
        </p:nvSpPr>
        <p:spPr/>
        <p:txBody>
          <a:bodyPr/>
          <a:lstStyle/>
          <a:p>
            <a:r>
              <a:rPr kumimoji="1" lang="en-US" altLang="ja-JP" dirty="0"/>
              <a:t>Availability</a:t>
            </a:r>
          </a:p>
        </p:txBody>
      </p:sp>
      <p:sp>
        <p:nvSpPr>
          <p:cNvPr id="6" name="テキスト ボックス 5">
            <a:extLst>
              <a:ext uri="{FF2B5EF4-FFF2-40B4-BE49-F238E27FC236}">
                <a16:creationId xmlns:a16="http://schemas.microsoft.com/office/drawing/2014/main" id="{1E1CDE24-DF07-834C-1D3F-68376F0A9F7F}"/>
              </a:ext>
            </a:extLst>
          </p:cNvPr>
          <p:cNvSpPr txBox="1"/>
          <p:nvPr/>
        </p:nvSpPr>
        <p:spPr>
          <a:xfrm>
            <a:off x="641213" y="23840"/>
            <a:ext cx="8156278" cy="369332"/>
          </a:xfrm>
          <a:prstGeom prst="rect">
            <a:avLst/>
          </a:prstGeom>
          <a:noFill/>
        </p:spPr>
        <p:txBody>
          <a:bodyPr wrap="square">
            <a:spAutoFit/>
          </a:bodyPr>
          <a:lstStyle/>
          <a:p>
            <a:r>
              <a:rPr lang="en-US" altLang="ja-JP" dirty="0"/>
              <a:t>System-dependent data quality</a:t>
            </a:r>
            <a:endParaRPr lang="ja-JP" altLang="en-US" dirty="0"/>
          </a:p>
        </p:txBody>
      </p:sp>
    </p:spTree>
    <p:extLst>
      <p:ext uri="{BB962C8B-B14F-4D97-AF65-F5344CB8AC3E}">
        <p14:creationId xmlns:p14="http://schemas.microsoft.com/office/powerpoint/2010/main" val="1051037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8562-60C1-1B94-BEF2-7F827220DBB9}"/>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0E3F528-B723-60AD-A7D0-A2BBA40C3319}"/>
              </a:ext>
            </a:extLst>
          </p:cNvPr>
          <p:cNvSpPr>
            <a:spLocks noGrp="1"/>
          </p:cNvSpPr>
          <p:nvPr>
            <p:ph idx="1"/>
          </p:nvPr>
        </p:nvSpPr>
        <p:spPr/>
        <p:txBody>
          <a:bodyPr/>
          <a:lstStyle/>
          <a:p>
            <a:pPr lvl="1"/>
            <a:r>
              <a:rPr lang="en-US" altLang="ja-JP" sz="2400" dirty="0"/>
              <a:t>Portability refers to the ability to transfer AI data seamlessly across platforms, systems, or environments without compatibility issues. It ensures flexibility and adaptability.  </a:t>
            </a:r>
          </a:p>
          <a:p>
            <a:pPr lvl="1"/>
            <a:endParaRPr lang="en-US" altLang="ja-JP" sz="2400" dirty="0"/>
          </a:p>
          <a:p>
            <a:pPr lvl="1"/>
            <a:r>
              <a:rPr lang="en-US" altLang="ja-JP" sz="2400" dirty="0"/>
              <a:t>Evaluation Points </a:t>
            </a:r>
          </a:p>
          <a:p>
            <a:pPr lvl="2"/>
            <a:r>
              <a:rPr lang="en-US" altLang="ja-JP" sz="2000" dirty="0"/>
              <a:t>Data is stored in widely accepted formats (e.g., CSV, JSON).  </a:t>
            </a:r>
          </a:p>
          <a:p>
            <a:pPr lvl="2"/>
            <a:r>
              <a:rPr lang="en-US" altLang="ja-JP" sz="2000" dirty="0"/>
              <a:t>Use of standardized APIs for data exchange.  </a:t>
            </a:r>
          </a:p>
          <a:p>
            <a:pPr lvl="2"/>
            <a:r>
              <a:rPr lang="en-US" altLang="ja-JP" sz="2000" dirty="0"/>
              <a:t>Adequate documentation for data migration.  </a:t>
            </a:r>
          </a:p>
          <a:p>
            <a:pPr lvl="1"/>
            <a:r>
              <a:rPr lang="en-US" altLang="ja-JP" sz="2400" dirty="0"/>
              <a:t>Inappropriate Examples </a:t>
            </a:r>
          </a:p>
          <a:p>
            <a:pPr lvl="2"/>
            <a:r>
              <a:rPr lang="en-US" altLang="ja-JP" sz="2000" dirty="0"/>
              <a:t>Proprietary formats requiring specialized software.  </a:t>
            </a:r>
          </a:p>
          <a:p>
            <a:pPr lvl="2"/>
            <a:r>
              <a:rPr lang="en-US" altLang="ja-JP" sz="2000" dirty="0"/>
              <a:t>Inconsistent data structures across systems.  </a:t>
            </a:r>
          </a:p>
          <a:p>
            <a:pPr lvl="2"/>
            <a:r>
              <a:rPr lang="en-US" altLang="ja-JP" sz="2000" dirty="0"/>
              <a:t>Lack of metadata, causing misinterpretation during migration.</a:t>
            </a:r>
            <a:endParaRPr lang="ja-JP" altLang="en-US" sz="1400" dirty="0"/>
          </a:p>
        </p:txBody>
      </p:sp>
      <p:sp>
        <p:nvSpPr>
          <p:cNvPr id="3" name="スライド番号プレースホルダー 2">
            <a:extLst>
              <a:ext uri="{FF2B5EF4-FFF2-40B4-BE49-F238E27FC236}">
                <a16:creationId xmlns:a16="http://schemas.microsoft.com/office/drawing/2014/main" id="{5BA4E151-2F14-BD91-7ED9-5051A8E38E91}"/>
              </a:ext>
            </a:extLst>
          </p:cNvPr>
          <p:cNvSpPr>
            <a:spLocks noGrp="1"/>
          </p:cNvSpPr>
          <p:nvPr>
            <p:ph type="sldNum" sz="quarter" idx="12"/>
          </p:nvPr>
        </p:nvSpPr>
        <p:spPr/>
        <p:txBody>
          <a:bodyPr/>
          <a:lstStyle/>
          <a:p>
            <a:fld id="{DBFB1F43-6F2E-4538-AABB-23AEDF146290}" type="slidenum">
              <a:rPr lang="ja-JP" altLang="en-US" smtClean="0"/>
              <a:pPr/>
              <a:t>127</a:t>
            </a:fld>
            <a:endParaRPr lang="ja-JP" altLang="en-US"/>
          </a:p>
        </p:txBody>
      </p:sp>
      <p:sp>
        <p:nvSpPr>
          <p:cNvPr id="2" name="タイトル 1">
            <a:extLst>
              <a:ext uri="{FF2B5EF4-FFF2-40B4-BE49-F238E27FC236}">
                <a16:creationId xmlns:a16="http://schemas.microsoft.com/office/drawing/2014/main" id="{EA2B7459-BB82-1708-C0BB-DA5C114D0B76}"/>
              </a:ext>
            </a:extLst>
          </p:cNvPr>
          <p:cNvSpPr>
            <a:spLocks noGrp="1"/>
          </p:cNvSpPr>
          <p:nvPr>
            <p:ph type="title"/>
          </p:nvPr>
        </p:nvSpPr>
        <p:spPr/>
        <p:txBody>
          <a:bodyPr/>
          <a:lstStyle/>
          <a:p>
            <a:r>
              <a:rPr kumimoji="1" lang="en-US" altLang="ja-JP" dirty="0"/>
              <a:t>Portability</a:t>
            </a:r>
            <a:endParaRPr kumimoji="1" lang="ja-JP" altLang="en-US" dirty="0"/>
          </a:p>
        </p:txBody>
      </p:sp>
      <p:sp>
        <p:nvSpPr>
          <p:cNvPr id="5" name="テキスト ボックス 4">
            <a:extLst>
              <a:ext uri="{FF2B5EF4-FFF2-40B4-BE49-F238E27FC236}">
                <a16:creationId xmlns:a16="http://schemas.microsoft.com/office/drawing/2014/main" id="{73BCDFC0-84D6-B060-D159-8964BBF8F083}"/>
              </a:ext>
            </a:extLst>
          </p:cNvPr>
          <p:cNvSpPr txBox="1"/>
          <p:nvPr/>
        </p:nvSpPr>
        <p:spPr>
          <a:xfrm>
            <a:off x="641213" y="23840"/>
            <a:ext cx="8156278" cy="369332"/>
          </a:xfrm>
          <a:prstGeom prst="rect">
            <a:avLst/>
          </a:prstGeom>
          <a:noFill/>
        </p:spPr>
        <p:txBody>
          <a:bodyPr wrap="square">
            <a:spAutoFit/>
          </a:bodyPr>
          <a:lstStyle/>
          <a:p>
            <a:r>
              <a:rPr lang="en-US" altLang="ja-JP" dirty="0"/>
              <a:t>System-dependent data quality</a:t>
            </a:r>
            <a:endParaRPr lang="ja-JP" altLang="en-US" dirty="0"/>
          </a:p>
        </p:txBody>
      </p:sp>
    </p:spTree>
    <p:extLst>
      <p:ext uri="{BB962C8B-B14F-4D97-AF65-F5344CB8AC3E}">
        <p14:creationId xmlns:p14="http://schemas.microsoft.com/office/powerpoint/2010/main" val="41250531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98876-51EF-CE6F-DD56-5F54C5860136}"/>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CF45C620-E537-5A8E-A7CF-F52D7332F8EC}"/>
              </a:ext>
            </a:extLst>
          </p:cNvPr>
          <p:cNvSpPr>
            <a:spLocks noGrp="1"/>
          </p:cNvSpPr>
          <p:nvPr>
            <p:ph idx="1"/>
          </p:nvPr>
        </p:nvSpPr>
        <p:spPr/>
        <p:txBody>
          <a:bodyPr/>
          <a:lstStyle/>
          <a:p>
            <a:pPr lvl="1"/>
            <a:r>
              <a:rPr lang="en-US" altLang="ja-JP" sz="2400" dirty="0"/>
              <a:t>Recoverability focuses on the system’s ability to restore AI data quickly and accurately after unexpected disruptions or failures, ensuring minimal data loss.  </a:t>
            </a:r>
          </a:p>
          <a:p>
            <a:pPr lvl="1"/>
            <a:endParaRPr lang="en-US" altLang="ja-JP" sz="2400" dirty="0"/>
          </a:p>
          <a:p>
            <a:pPr lvl="1"/>
            <a:r>
              <a:rPr lang="en-US" altLang="ja-JP" sz="2400" dirty="0"/>
              <a:t>Evaluation Points </a:t>
            </a:r>
          </a:p>
          <a:p>
            <a:pPr lvl="2"/>
            <a:r>
              <a:rPr lang="en-US" altLang="ja-JP" sz="2000" dirty="0"/>
              <a:t>Regular backups with multiple restore points.  </a:t>
            </a:r>
          </a:p>
          <a:p>
            <a:pPr lvl="2"/>
            <a:r>
              <a:rPr lang="en-US" altLang="ja-JP" sz="2000" dirty="0"/>
              <a:t>Disaster recovery plans tested periodically.  </a:t>
            </a:r>
          </a:p>
          <a:p>
            <a:pPr lvl="2"/>
            <a:r>
              <a:rPr lang="en-US" altLang="ja-JP" sz="2000" dirty="0"/>
              <a:t>Redundant storage to avoid single points of failure.  </a:t>
            </a:r>
          </a:p>
          <a:p>
            <a:pPr lvl="1"/>
            <a:r>
              <a:rPr lang="en-US" altLang="ja-JP" sz="2400" dirty="0"/>
              <a:t>Inappropriate Examples </a:t>
            </a:r>
          </a:p>
          <a:p>
            <a:pPr lvl="2"/>
            <a:r>
              <a:rPr lang="en-US" altLang="ja-JP" sz="2000" dirty="0"/>
              <a:t>Outdated backups causing irreversible data loss.  </a:t>
            </a:r>
          </a:p>
          <a:p>
            <a:pPr lvl="2"/>
            <a:r>
              <a:rPr lang="en-US" altLang="ja-JP" sz="2000" dirty="0"/>
              <a:t>Recovery processes requiring significant manual intervention.  </a:t>
            </a:r>
          </a:p>
          <a:p>
            <a:pPr lvl="2"/>
            <a:r>
              <a:rPr lang="en-US" altLang="ja-JP" sz="2000" dirty="0"/>
              <a:t>Failure to test recovery plans, leading to delays. </a:t>
            </a:r>
            <a:endParaRPr lang="ja-JP" altLang="en-US" sz="2000" dirty="0"/>
          </a:p>
        </p:txBody>
      </p:sp>
      <p:sp>
        <p:nvSpPr>
          <p:cNvPr id="3" name="スライド番号プレースホルダー 2">
            <a:extLst>
              <a:ext uri="{FF2B5EF4-FFF2-40B4-BE49-F238E27FC236}">
                <a16:creationId xmlns:a16="http://schemas.microsoft.com/office/drawing/2014/main" id="{63DF57F8-A584-2F57-B745-A7038E2CDC0E}"/>
              </a:ext>
            </a:extLst>
          </p:cNvPr>
          <p:cNvSpPr>
            <a:spLocks noGrp="1"/>
          </p:cNvSpPr>
          <p:nvPr>
            <p:ph type="sldNum" sz="quarter" idx="12"/>
          </p:nvPr>
        </p:nvSpPr>
        <p:spPr/>
        <p:txBody>
          <a:bodyPr/>
          <a:lstStyle/>
          <a:p>
            <a:fld id="{DBFB1F43-6F2E-4538-AABB-23AEDF146290}" type="slidenum">
              <a:rPr lang="ja-JP" altLang="en-US" smtClean="0"/>
              <a:pPr/>
              <a:t>128</a:t>
            </a:fld>
            <a:endParaRPr lang="ja-JP" altLang="en-US"/>
          </a:p>
        </p:txBody>
      </p:sp>
      <p:sp>
        <p:nvSpPr>
          <p:cNvPr id="2" name="タイトル 1">
            <a:extLst>
              <a:ext uri="{FF2B5EF4-FFF2-40B4-BE49-F238E27FC236}">
                <a16:creationId xmlns:a16="http://schemas.microsoft.com/office/drawing/2014/main" id="{68D1BB70-01B6-567C-5C64-C4C09E22EED0}"/>
              </a:ext>
            </a:extLst>
          </p:cNvPr>
          <p:cNvSpPr>
            <a:spLocks noGrp="1"/>
          </p:cNvSpPr>
          <p:nvPr>
            <p:ph type="title"/>
          </p:nvPr>
        </p:nvSpPr>
        <p:spPr/>
        <p:txBody>
          <a:bodyPr/>
          <a:lstStyle/>
          <a:p>
            <a:r>
              <a:rPr kumimoji="1" lang="en-US" altLang="ja-JP" dirty="0"/>
              <a:t>Recoverability</a:t>
            </a:r>
            <a:endParaRPr kumimoji="1" lang="ja-JP" altLang="en-US" dirty="0"/>
          </a:p>
        </p:txBody>
      </p:sp>
      <p:sp>
        <p:nvSpPr>
          <p:cNvPr id="5" name="テキスト ボックス 4">
            <a:extLst>
              <a:ext uri="{FF2B5EF4-FFF2-40B4-BE49-F238E27FC236}">
                <a16:creationId xmlns:a16="http://schemas.microsoft.com/office/drawing/2014/main" id="{F99E06E0-7CBB-877F-FEBB-D10ECA000514}"/>
              </a:ext>
            </a:extLst>
          </p:cNvPr>
          <p:cNvSpPr txBox="1"/>
          <p:nvPr/>
        </p:nvSpPr>
        <p:spPr>
          <a:xfrm>
            <a:off x="641213" y="23840"/>
            <a:ext cx="8156278" cy="369332"/>
          </a:xfrm>
          <a:prstGeom prst="rect">
            <a:avLst/>
          </a:prstGeom>
          <a:noFill/>
        </p:spPr>
        <p:txBody>
          <a:bodyPr wrap="square">
            <a:spAutoFit/>
          </a:bodyPr>
          <a:lstStyle/>
          <a:p>
            <a:r>
              <a:rPr lang="en-US" altLang="ja-JP" dirty="0"/>
              <a:t>System-dependent data quality</a:t>
            </a:r>
            <a:endParaRPr lang="ja-JP" altLang="en-US" dirty="0"/>
          </a:p>
        </p:txBody>
      </p:sp>
    </p:spTree>
    <p:extLst>
      <p:ext uri="{BB962C8B-B14F-4D97-AF65-F5344CB8AC3E}">
        <p14:creationId xmlns:p14="http://schemas.microsoft.com/office/powerpoint/2010/main" val="35242518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8A0BEFD-7176-8E47-599B-5D7E1E3A2DC0}"/>
              </a:ext>
            </a:extLst>
          </p:cNvPr>
          <p:cNvSpPr>
            <a:spLocks noGrp="1"/>
          </p:cNvSpPr>
          <p:nvPr>
            <p:ph idx="1"/>
          </p:nvPr>
        </p:nvSpPr>
        <p:spPr/>
        <p:txBody>
          <a:bodyPr/>
          <a:lstStyle/>
          <a:p>
            <a:pPr lvl="1"/>
            <a:r>
              <a:rPr lang="en-US" altLang="ja-JP" sz="2400" dirty="0"/>
              <a:t>Auditability ensures data traceability and the ability to review the processes of data collection and usage. It enables accountability and compliance with ethical and legal standards.</a:t>
            </a:r>
          </a:p>
          <a:p>
            <a:pPr marL="457198" lvl="1" indent="0">
              <a:buNone/>
            </a:pPr>
            <a:endParaRPr lang="en-US" altLang="ja-JP" sz="2400" dirty="0"/>
          </a:p>
          <a:p>
            <a:pPr lvl="1"/>
            <a:r>
              <a:rPr lang="en-US" altLang="ja-JP" sz="2400" dirty="0"/>
              <a:t>Evaluation Points </a:t>
            </a:r>
          </a:p>
          <a:p>
            <a:pPr lvl="2"/>
            <a:r>
              <a:rPr lang="en-US" altLang="ja-JP" sz="2000" dirty="0"/>
              <a:t>Clear documentation of data sources.  </a:t>
            </a:r>
          </a:p>
          <a:p>
            <a:pPr lvl="2"/>
            <a:r>
              <a:rPr lang="en-US" altLang="ja-JP" sz="2000" dirty="0"/>
              <a:t>Well-defined data collection processes.  </a:t>
            </a:r>
          </a:p>
          <a:p>
            <a:pPr lvl="2"/>
            <a:r>
              <a:rPr lang="en-US" altLang="ja-JP" sz="2000" dirty="0"/>
              <a:t>Availability of data lineage records.  </a:t>
            </a:r>
          </a:p>
          <a:p>
            <a:pPr lvl="1"/>
            <a:r>
              <a:rPr lang="en-US" altLang="ja-JP" sz="2400" dirty="0"/>
              <a:t>Inappropriate Examples </a:t>
            </a:r>
          </a:p>
          <a:p>
            <a:pPr lvl="2"/>
            <a:r>
              <a:rPr lang="en-US" altLang="ja-JP" sz="2000" dirty="0"/>
              <a:t>Missing metadata for data sources.  </a:t>
            </a:r>
          </a:p>
          <a:p>
            <a:pPr lvl="2"/>
            <a:r>
              <a:rPr lang="en-US" altLang="ja-JP" sz="2000" dirty="0"/>
              <a:t>Ambiguous data provenance.  </a:t>
            </a:r>
          </a:p>
          <a:p>
            <a:pPr lvl="2"/>
            <a:r>
              <a:rPr lang="en-US" altLang="ja-JP" sz="2000" dirty="0"/>
              <a:t>Inaccessible logs for key data processes.  </a:t>
            </a:r>
          </a:p>
          <a:p>
            <a:pPr lvl="2"/>
            <a:endParaRPr lang="en-US" altLang="ja-JP" sz="2000" dirty="0"/>
          </a:p>
          <a:p>
            <a:pPr marL="0" lvl="0" indent="0">
              <a:buNone/>
            </a:pPr>
            <a:endParaRPr kumimoji="1" lang="ja-JP" altLang="en-US" sz="2400" dirty="0"/>
          </a:p>
        </p:txBody>
      </p:sp>
      <p:sp>
        <p:nvSpPr>
          <p:cNvPr id="3" name="スライド番号プレースホルダー 2">
            <a:extLst>
              <a:ext uri="{FF2B5EF4-FFF2-40B4-BE49-F238E27FC236}">
                <a16:creationId xmlns:a16="http://schemas.microsoft.com/office/drawing/2014/main" id="{0462FF3F-4C6C-3229-8A10-FF6D99D8194D}"/>
              </a:ext>
            </a:extLst>
          </p:cNvPr>
          <p:cNvSpPr>
            <a:spLocks noGrp="1"/>
          </p:cNvSpPr>
          <p:nvPr>
            <p:ph type="sldNum" sz="quarter" idx="12"/>
          </p:nvPr>
        </p:nvSpPr>
        <p:spPr/>
        <p:txBody>
          <a:bodyPr/>
          <a:lstStyle/>
          <a:p>
            <a:fld id="{DBFB1F43-6F2E-4538-AABB-23AEDF146290}" type="slidenum">
              <a:rPr lang="ja-JP" altLang="en-US" smtClean="0"/>
              <a:pPr/>
              <a:t>129</a:t>
            </a:fld>
            <a:endParaRPr lang="ja-JP" altLang="en-US"/>
          </a:p>
        </p:txBody>
      </p:sp>
      <p:sp>
        <p:nvSpPr>
          <p:cNvPr id="2" name="タイトル 1">
            <a:extLst>
              <a:ext uri="{FF2B5EF4-FFF2-40B4-BE49-F238E27FC236}">
                <a16:creationId xmlns:a16="http://schemas.microsoft.com/office/drawing/2014/main" id="{A474258B-0AB3-E30F-32D5-BFD226388206}"/>
              </a:ext>
            </a:extLst>
          </p:cNvPr>
          <p:cNvSpPr>
            <a:spLocks noGrp="1"/>
          </p:cNvSpPr>
          <p:nvPr>
            <p:ph type="title"/>
          </p:nvPr>
        </p:nvSpPr>
        <p:spPr>
          <a:xfrm>
            <a:off x="641212" y="313754"/>
            <a:ext cx="9656673" cy="676276"/>
          </a:xfrm>
        </p:spPr>
        <p:txBody>
          <a:bodyPr/>
          <a:lstStyle/>
          <a:p>
            <a:r>
              <a:rPr kumimoji="1" lang="en-US" altLang="ja-JP" dirty="0"/>
              <a:t>Auditability</a:t>
            </a:r>
          </a:p>
        </p:txBody>
      </p:sp>
      <p:sp>
        <p:nvSpPr>
          <p:cNvPr id="6" name="テキスト ボックス 5">
            <a:extLst>
              <a:ext uri="{FF2B5EF4-FFF2-40B4-BE49-F238E27FC236}">
                <a16:creationId xmlns:a16="http://schemas.microsoft.com/office/drawing/2014/main" id="{2D47D019-418A-0D52-CE67-9E5220A6461B}"/>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91613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7A7986-27B6-99D8-8575-169015CFD3E9}"/>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13</a:t>
            </a:fld>
            <a:endParaRPr lang="ja-JP" altLang="en-US"/>
          </a:p>
        </p:txBody>
      </p:sp>
      <p:sp>
        <p:nvSpPr>
          <p:cNvPr id="4" name="タイトル 3">
            <a:extLst>
              <a:ext uri="{FF2B5EF4-FFF2-40B4-BE49-F238E27FC236}">
                <a16:creationId xmlns:a16="http://schemas.microsoft.com/office/drawing/2014/main" id="{0BBD17CE-3E97-AE42-31AA-C098440A3868}"/>
              </a:ext>
            </a:extLst>
          </p:cNvPr>
          <p:cNvSpPr>
            <a:spLocks noGrp="1"/>
          </p:cNvSpPr>
          <p:nvPr>
            <p:ph type="title"/>
          </p:nvPr>
        </p:nvSpPr>
        <p:spPr>
          <a:xfrm>
            <a:off x="641213" y="313754"/>
            <a:ext cx="9912487" cy="676276"/>
          </a:xfrm>
        </p:spPr>
        <p:txBody>
          <a:bodyPr/>
          <a:lstStyle/>
          <a:p>
            <a:r>
              <a:rPr lang="ja-JP" altLang="en-US" dirty="0"/>
              <a:t>⑤ </a:t>
            </a:r>
            <a:r>
              <a:rPr lang="en-US" altLang="ja-JP" dirty="0"/>
              <a:t>Benefits from High-quality Data</a:t>
            </a:r>
            <a:endParaRPr lang="ja-JP" altLang="en-US" dirty="0"/>
          </a:p>
        </p:txBody>
      </p:sp>
      <p:sp>
        <p:nvSpPr>
          <p:cNvPr id="17" name="コンテンツ プレースホルダー 1">
            <a:extLst>
              <a:ext uri="{FF2B5EF4-FFF2-40B4-BE49-F238E27FC236}">
                <a16:creationId xmlns:a16="http://schemas.microsoft.com/office/drawing/2014/main" id="{1E0428A8-8765-756C-DE3D-C9FDC5D66635}"/>
              </a:ext>
            </a:extLst>
          </p:cNvPr>
          <p:cNvSpPr>
            <a:spLocks noGrp="1"/>
          </p:cNvSpPr>
          <p:nvPr>
            <p:ph idx="1"/>
          </p:nvPr>
        </p:nvSpPr>
        <p:spPr>
          <a:xfrm>
            <a:off x="293885" y="1206882"/>
            <a:ext cx="5693257" cy="2613838"/>
          </a:xfrm>
        </p:spPr>
        <p:txBody>
          <a:bodyPr/>
          <a:lstStyle/>
          <a:p>
            <a:pPr marL="457200" indent="-457200">
              <a:buFont typeface="+mj-lt"/>
              <a:buAutoNum type="arabicPeriod"/>
            </a:pPr>
            <a:r>
              <a:rPr lang="en-US" altLang="ja-JP" sz="2000" dirty="0"/>
              <a:t>Enhanced Accuracy </a:t>
            </a:r>
          </a:p>
          <a:p>
            <a:pPr lvl="1"/>
            <a:r>
              <a:rPr lang="en-US" altLang="ja-JP" sz="1200" dirty="0"/>
              <a:t>Higher data quality results in more accurate and consistent AI predictions and decisions, reducing the risk of flawed outcomes.  </a:t>
            </a:r>
          </a:p>
          <a:p>
            <a:pPr marL="457200" indent="-457200">
              <a:buFont typeface="+mj-lt"/>
              <a:buAutoNum type="arabicPeriod"/>
            </a:pPr>
            <a:r>
              <a:rPr lang="en-US" altLang="ja-JP" sz="2000" dirty="0"/>
              <a:t>Better Insights </a:t>
            </a:r>
          </a:p>
          <a:p>
            <a:pPr lvl="1"/>
            <a:r>
              <a:rPr lang="en-US" altLang="ja-JP" sz="1200" dirty="0"/>
              <a:t>Quality data enables the identification of actionable insights and reliable trends, empowering better decision-making processes.  </a:t>
            </a:r>
          </a:p>
          <a:p>
            <a:pPr marL="457200" indent="-457200">
              <a:buFont typeface="+mj-lt"/>
              <a:buAutoNum type="arabicPeriod"/>
            </a:pPr>
            <a:r>
              <a:rPr lang="en-US" altLang="ja-JP" sz="2000" dirty="0"/>
              <a:t>Increased Efficiency </a:t>
            </a:r>
          </a:p>
          <a:p>
            <a:pPr lvl="1"/>
            <a:r>
              <a:rPr lang="en-US" altLang="ja-JP" sz="1200" dirty="0"/>
              <a:t>Clean, high-quality data reduces time spent on preprocessing tasks such as cleaning, correction, and normalization, allowing teams to focus on higher-value activities.  </a:t>
            </a:r>
          </a:p>
          <a:p>
            <a:pPr marL="457200" indent="-457200">
              <a:buFont typeface="+mj-lt"/>
              <a:buAutoNum type="arabicPeriod"/>
            </a:pPr>
            <a:r>
              <a:rPr lang="en-US" altLang="ja-JP" sz="2000" dirty="0"/>
              <a:t>Improved User Experience </a:t>
            </a:r>
          </a:p>
          <a:p>
            <a:pPr lvl="1"/>
            <a:r>
              <a:rPr lang="en-US" altLang="ja-JP" sz="1200" dirty="0"/>
              <a:t>Accurate and relevant data enhances the overall experience for end-users by delivering precise, personalized, and timely results.  </a:t>
            </a:r>
          </a:p>
          <a:p>
            <a:pPr marL="457200" indent="-457200">
              <a:buFont typeface="+mj-lt"/>
              <a:buAutoNum type="arabicPeriod"/>
            </a:pPr>
            <a:r>
              <a:rPr lang="en-US" altLang="ja-JP" sz="2000" dirty="0"/>
              <a:t>Reduced Errors </a:t>
            </a:r>
          </a:p>
          <a:p>
            <a:pPr lvl="1"/>
            <a:r>
              <a:rPr lang="en-US" altLang="ja-JP" sz="1200" dirty="0"/>
              <a:t>Minimizing inconsistencies and errors in data reduces inaccuracies in AI outputs, improving reliability and performance.  </a:t>
            </a:r>
          </a:p>
          <a:p>
            <a:pPr marL="457200" indent="-457200">
              <a:buFont typeface="+mj-lt"/>
              <a:buAutoNum type="arabicPeriod"/>
            </a:pPr>
            <a:r>
              <a:rPr lang="en-US" altLang="ja-JP" sz="2000" dirty="0"/>
              <a:t>Cost Savings </a:t>
            </a:r>
          </a:p>
          <a:p>
            <a:pPr lvl="1"/>
            <a:r>
              <a:rPr lang="en-US" altLang="ja-JP" sz="1200" dirty="0"/>
              <a:t>Investing in high-quality data decreases costs related to error correction, reprocessing, and mitigating downstream issues caused by low-quality data.  </a:t>
            </a:r>
          </a:p>
        </p:txBody>
      </p:sp>
      <p:sp>
        <p:nvSpPr>
          <p:cNvPr id="18" name="コンテンツ プレースホルダー 1">
            <a:extLst>
              <a:ext uri="{FF2B5EF4-FFF2-40B4-BE49-F238E27FC236}">
                <a16:creationId xmlns:a16="http://schemas.microsoft.com/office/drawing/2014/main" id="{71F2A678-660E-E250-6C0C-3AD29C6E82C2}"/>
              </a:ext>
            </a:extLst>
          </p:cNvPr>
          <p:cNvSpPr txBox="1">
            <a:spLocks/>
          </p:cNvSpPr>
          <p:nvPr/>
        </p:nvSpPr>
        <p:spPr bwMode="auto">
          <a:xfrm>
            <a:off x="5976258" y="1206882"/>
            <a:ext cx="6204886"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457200" indent="-457200">
              <a:buFont typeface="+mj-lt"/>
              <a:buAutoNum type="arabicPeriod" startAt="7"/>
            </a:pPr>
            <a:r>
              <a:rPr lang="en-US" altLang="ja-JP" sz="2000" kern="0" dirty="0"/>
              <a:t>Compliance and Security </a:t>
            </a:r>
          </a:p>
          <a:p>
            <a:pPr lvl="1"/>
            <a:r>
              <a:rPr lang="en-US" altLang="ja-JP" sz="1200" kern="0" dirty="0"/>
              <a:t>Maintaining high-quality data ensures adherence to data governance, privacy regulations, and security standards, safeguarding organizational integrity.</a:t>
            </a:r>
          </a:p>
          <a:p>
            <a:pPr marL="457200" indent="-457200">
              <a:buFont typeface="+mj-lt"/>
              <a:buAutoNum type="arabicPeriod" startAt="7"/>
            </a:pPr>
            <a:r>
              <a:rPr lang="en-US" altLang="ja-JP" sz="2000" kern="0" dirty="0"/>
              <a:t>Enhanced Trust </a:t>
            </a:r>
          </a:p>
          <a:p>
            <a:pPr lvl="1"/>
            <a:r>
              <a:rPr lang="en-US" altLang="ja-JP" sz="1200" kern="0" dirty="0"/>
              <a:t>Consistently high-quality data builds trust in AI systems among stakeholders, fostering confidence in automated processes and decisions.  </a:t>
            </a:r>
          </a:p>
          <a:p>
            <a:pPr marL="457200" indent="-457200">
              <a:buFont typeface="+mj-lt"/>
              <a:buAutoNum type="arabicPeriod" startAt="7"/>
            </a:pPr>
            <a:r>
              <a:rPr lang="en-US" altLang="ja-JP" sz="2000" kern="0" dirty="0"/>
              <a:t>Scalability </a:t>
            </a:r>
          </a:p>
          <a:p>
            <a:pPr lvl="1"/>
            <a:r>
              <a:rPr lang="en-US" altLang="ja-JP" sz="1200" kern="0" dirty="0"/>
              <a:t>High-quality data serves as a robust foundation for scaling AI systems, ensuring consistent performance as the system expands.  </a:t>
            </a:r>
          </a:p>
          <a:p>
            <a:pPr marL="457200" indent="-457200">
              <a:buFont typeface="+mj-lt"/>
              <a:buAutoNum type="arabicPeriod" startAt="7"/>
            </a:pPr>
            <a:r>
              <a:rPr lang="en-US" altLang="ja-JP" sz="2000" kern="0" dirty="0"/>
              <a:t>Facilitates Model Training and Updates </a:t>
            </a:r>
          </a:p>
          <a:p>
            <a:pPr lvl="1"/>
            <a:r>
              <a:rPr lang="en-US" altLang="ja-JP" sz="1200" kern="0" dirty="0"/>
              <a:t>Clean and structured data simplifies the process of training and fine-tuning AI models, accelerating development cycles and improving model adaptability.  </a:t>
            </a:r>
          </a:p>
          <a:p>
            <a:pPr marL="457200" indent="-457200">
              <a:buFont typeface="+mj-lt"/>
              <a:buAutoNum type="arabicPeriod" startAt="7"/>
            </a:pPr>
            <a:r>
              <a:rPr lang="en-US" altLang="ja-JP" sz="2000" kern="0" dirty="0"/>
              <a:t>Competitive Advantage </a:t>
            </a:r>
          </a:p>
          <a:p>
            <a:pPr lvl="1"/>
            <a:r>
              <a:rPr lang="en-US" altLang="ja-JP" sz="1200" kern="0" dirty="0"/>
              <a:t>Organizations leveraging high-quality data gain a significant competitive edge by delivering superior AI-driven products and services.  </a:t>
            </a:r>
          </a:p>
          <a:p>
            <a:pPr marL="457200" indent="-457200">
              <a:buFont typeface="+mj-lt"/>
              <a:buAutoNum type="arabicPeriod" startAt="7"/>
            </a:pPr>
            <a:r>
              <a:rPr lang="en-US" altLang="ja-JP" sz="2000" kern="0" dirty="0"/>
              <a:t>Ecosystem Integration </a:t>
            </a:r>
          </a:p>
          <a:p>
            <a:pPr lvl="1"/>
            <a:r>
              <a:rPr lang="en-US" altLang="ja-JP" sz="1200" kern="0" dirty="0"/>
              <a:t>High-quality data enables seamless integration with other systems and platforms, ensuring interoperability and streamlined workflows.  </a:t>
            </a:r>
          </a:p>
          <a:p>
            <a:endParaRPr lang="en-US" altLang="ja-JP" sz="2000" kern="0" dirty="0"/>
          </a:p>
        </p:txBody>
      </p:sp>
    </p:spTree>
    <p:extLst>
      <p:ext uri="{BB962C8B-B14F-4D97-AF65-F5344CB8AC3E}">
        <p14:creationId xmlns:p14="http://schemas.microsoft.com/office/powerpoint/2010/main" val="28664799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C704-8B96-3144-01A1-B36F447994DD}"/>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747A5411-A048-4662-9C0C-9C80341108BB}"/>
              </a:ext>
            </a:extLst>
          </p:cNvPr>
          <p:cNvSpPr>
            <a:spLocks noGrp="1"/>
          </p:cNvSpPr>
          <p:nvPr>
            <p:ph idx="1"/>
          </p:nvPr>
        </p:nvSpPr>
        <p:spPr/>
        <p:txBody>
          <a:bodyPr/>
          <a:lstStyle/>
          <a:p>
            <a:pPr marL="742948" lvl="1" indent="-342900"/>
            <a:r>
              <a:rPr lang="en-US" altLang="ja-JP" sz="2400" dirty="0"/>
              <a:t>Balance ensures that data represents all relevant categories or outcomes proportionally, minimizing bias in AI models. </a:t>
            </a:r>
          </a:p>
          <a:p>
            <a:pPr lvl="1"/>
            <a:endParaRPr lang="en-US" altLang="ja-JP" sz="2400" dirty="0"/>
          </a:p>
          <a:p>
            <a:pPr lvl="1"/>
            <a:r>
              <a:rPr lang="en-US" altLang="ja-JP" sz="2400" dirty="0"/>
              <a:t>Evaluation Points </a:t>
            </a:r>
          </a:p>
          <a:p>
            <a:pPr lvl="2"/>
            <a:r>
              <a:rPr lang="en-US" altLang="ja-JP" sz="2000" dirty="0"/>
              <a:t>Equal representation of categories.  </a:t>
            </a:r>
          </a:p>
          <a:p>
            <a:pPr lvl="2"/>
            <a:r>
              <a:rPr lang="en-US" altLang="ja-JP" sz="2000" dirty="0"/>
              <a:t>Avoidance of over/under-sampling.  </a:t>
            </a:r>
          </a:p>
          <a:p>
            <a:pPr lvl="2"/>
            <a:r>
              <a:rPr lang="en-US" altLang="ja-JP" sz="2000" dirty="0"/>
              <a:t>Consistency across datasets.  </a:t>
            </a:r>
          </a:p>
          <a:p>
            <a:pPr lvl="1"/>
            <a:r>
              <a:rPr lang="en-US" altLang="ja-JP" sz="2400" dirty="0"/>
              <a:t>Inappropriate Examples </a:t>
            </a:r>
          </a:p>
          <a:p>
            <a:pPr lvl="2"/>
            <a:r>
              <a:rPr lang="en-US" altLang="ja-JP" sz="2000" dirty="0"/>
              <a:t>Gender imbalance in a dataset.  </a:t>
            </a:r>
          </a:p>
          <a:p>
            <a:pPr lvl="2"/>
            <a:r>
              <a:rPr lang="en-US" altLang="ja-JP" sz="2000" dirty="0"/>
              <a:t>Skewed representation of geographical regions.  </a:t>
            </a:r>
          </a:p>
          <a:p>
            <a:pPr lvl="2"/>
            <a:r>
              <a:rPr lang="en-US" altLang="ja-JP" sz="2000" dirty="0"/>
              <a:t>Over-representation of one age group.  </a:t>
            </a:r>
          </a:p>
          <a:p>
            <a:pPr lvl="0"/>
            <a:endParaRPr lang="ja-JP" altLang="ja-JP" dirty="0"/>
          </a:p>
        </p:txBody>
      </p:sp>
      <p:sp>
        <p:nvSpPr>
          <p:cNvPr id="3" name="スライド番号プレースホルダー 2">
            <a:extLst>
              <a:ext uri="{FF2B5EF4-FFF2-40B4-BE49-F238E27FC236}">
                <a16:creationId xmlns:a16="http://schemas.microsoft.com/office/drawing/2014/main" id="{D72CE751-E8F7-B7A1-2F7D-5E5ED01F1406}"/>
              </a:ext>
            </a:extLst>
          </p:cNvPr>
          <p:cNvSpPr>
            <a:spLocks noGrp="1"/>
          </p:cNvSpPr>
          <p:nvPr>
            <p:ph type="sldNum" sz="quarter" idx="12"/>
          </p:nvPr>
        </p:nvSpPr>
        <p:spPr/>
        <p:txBody>
          <a:bodyPr/>
          <a:lstStyle/>
          <a:p>
            <a:fld id="{DBFB1F43-6F2E-4538-AABB-23AEDF146290}" type="slidenum">
              <a:rPr lang="ja-JP" altLang="en-US" smtClean="0"/>
              <a:pPr/>
              <a:t>130</a:t>
            </a:fld>
            <a:endParaRPr lang="ja-JP" altLang="en-US"/>
          </a:p>
        </p:txBody>
      </p:sp>
      <p:sp>
        <p:nvSpPr>
          <p:cNvPr id="2" name="タイトル 1">
            <a:extLst>
              <a:ext uri="{FF2B5EF4-FFF2-40B4-BE49-F238E27FC236}">
                <a16:creationId xmlns:a16="http://schemas.microsoft.com/office/drawing/2014/main" id="{91FB1F2C-1252-CC3E-2B1A-804FBFF2A163}"/>
              </a:ext>
            </a:extLst>
          </p:cNvPr>
          <p:cNvSpPr>
            <a:spLocks noGrp="1"/>
          </p:cNvSpPr>
          <p:nvPr>
            <p:ph type="title"/>
          </p:nvPr>
        </p:nvSpPr>
        <p:spPr>
          <a:xfrm>
            <a:off x="641212" y="313754"/>
            <a:ext cx="9656673" cy="676276"/>
          </a:xfrm>
        </p:spPr>
        <p:txBody>
          <a:bodyPr/>
          <a:lstStyle/>
          <a:p>
            <a:r>
              <a:rPr kumimoji="1" lang="en-US" altLang="ja-JP" dirty="0"/>
              <a:t>Balance</a:t>
            </a:r>
          </a:p>
        </p:txBody>
      </p:sp>
      <p:sp>
        <p:nvSpPr>
          <p:cNvPr id="5" name="テキスト ボックス 4">
            <a:extLst>
              <a:ext uri="{FF2B5EF4-FFF2-40B4-BE49-F238E27FC236}">
                <a16:creationId xmlns:a16="http://schemas.microsoft.com/office/drawing/2014/main" id="{FF20EF24-73F6-3C68-0679-A3E06AACBB4D}"/>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19985345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C7D77-CE24-525C-F322-744179656C9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BC8FB86-6D82-CFED-BB3F-F7D37EC0CF22}"/>
              </a:ext>
            </a:extLst>
          </p:cNvPr>
          <p:cNvSpPr>
            <a:spLocks noGrp="1"/>
          </p:cNvSpPr>
          <p:nvPr>
            <p:ph idx="1"/>
          </p:nvPr>
        </p:nvSpPr>
        <p:spPr/>
        <p:txBody>
          <a:bodyPr/>
          <a:lstStyle/>
          <a:p>
            <a:pPr lvl="1"/>
            <a:r>
              <a:rPr lang="en-US" altLang="ja-JP" sz="2400" dirty="0"/>
              <a:t>Diversity ensures that datasets include a wide range of perspectives, scenarios, and variations for better generalization in AI systems.</a:t>
            </a:r>
          </a:p>
          <a:p>
            <a:pPr lvl="1"/>
            <a:endParaRPr lang="en-US" altLang="ja-JP" sz="2400" dirty="0"/>
          </a:p>
          <a:p>
            <a:pPr lvl="1"/>
            <a:r>
              <a:rPr lang="en-US" altLang="ja-JP" sz="2400" dirty="0"/>
              <a:t>Evaluation Points </a:t>
            </a:r>
          </a:p>
          <a:p>
            <a:pPr lvl="2"/>
            <a:r>
              <a:rPr lang="en-US" altLang="ja-JP" sz="2000" dirty="0"/>
              <a:t>Coverage of different cultural contexts.  </a:t>
            </a:r>
          </a:p>
          <a:p>
            <a:pPr lvl="2"/>
            <a:r>
              <a:rPr lang="en-US" altLang="ja-JP" sz="2000" dirty="0"/>
              <a:t>Inclusion of varied scenarios and demographics.  </a:t>
            </a:r>
          </a:p>
          <a:p>
            <a:pPr lvl="2"/>
            <a:r>
              <a:rPr lang="en-US" altLang="ja-JP" sz="2000" dirty="0"/>
              <a:t>Range of linguistic expressions.  </a:t>
            </a:r>
          </a:p>
          <a:p>
            <a:pPr lvl="1"/>
            <a:r>
              <a:rPr lang="en-US" altLang="ja-JP" sz="2400" dirty="0"/>
              <a:t>Inappropriate Examples </a:t>
            </a:r>
          </a:p>
          <a:p>
            <a:pPr lvl="2"/>
            <a:r>
              <a:rPr lang="en-US" altLang="ja-JP" sz="2000" dirty="0"/>
              <a:t>Excluding minority dialects.  </a:t>
            </a:r>
          </a:p>
          <a:p>
            <a:pPr lvl="2"/>
            <a:r>
              <a:rPr lang="en-US" altLang="ja-JP" sz="2000" dirty="0"/>
              <a:t>Homogeneous data in multilingual settings.  </a:t>
            </a:r>
          </a:p>
          <a:p>
            <a:pPr lvl="2"/>
            <a:r>
              <a:rPr lang="en-US" altLang="ja-JP" sz="2000" dirty="0"/>
              <a:t>Ignoring varied environmental factors.  </a:t>
            </a:r>
            <a:endParaRPr kumimoji="1" lang="ja-JP" altLang="en-US" sz="2800" dirty="0"/>
          </a:p>
        </p:txBody>
      </p:sp>
      <p:sp>
        <p:nvSpPr>
          <p:cNvPr id="3" name="スライド番号プレースホルダー 2">
            <a:extLst>
              <a:ext uri="{FF2B5EF4-FFF2-40B4-BE49-F238E27FC236}">
                <a16:creationId xmlns:a16="http://schemas.microsoft.com/office/drawing/2014/main" id="{E5B8B32C-FB9F-4B22-DB2A-371C4235DA39}"/>
              </a:ext>
            </a:extLst>
          </p:cNvPr>
          <p:cNvSpPr>
            <a:spLocks noGrp="1"/>
          </p:cNvSpPr>
          <p:nvPr>
            <p:ph type="sldNum" sz="quarter" idx="12"/>
          </p:nvPr>
        </p:nvSpPr>
        <p:spPr/>
        <p:txBody>
          <a:bodyPr/>
          <a:lstStyle/>
          <a:p>
            <a:fld id="{DBFB1F43-6F2E-4538-AABB-23AEDF146290}" type="slidenum">
              <a:rPr lang="ja-JP" altLang="en-US" smtClean="0"/>
              <a:pPr/>
              <a:t>131</a:t>
            </a:fld>
            <a:endParaRPr lang="ja-JP" altLang="en-US"/>
          </a:p>
        </p:txBody>
      </p:sp>
      <p:sp>
        <p:nvSpPr>
          <p:cNvPr id="2" name="タイトル 1">
            <a:extLst>
              <a:ext uri="{FF2B5EF4-FFF2-40B4-BE49-F238E27FC236}">
                <a16:creationId xmlns:a16="http://schemas.microsoft.com/office/drawing/2014/main" id="{44B8C129-0086-D26F-F101-E87AEAFBCB32}"/>
              </a:ext>
            </a:extLst>
          </p:cNvPr>
          <p:cNvSpPr>
            <a:spLocks noGrp="1"/>
          </p:cNvSpPr>
          <p:nvPr>
            <p:ph type="title"/>
          </p:nvPr>
        </p:nvSpPr>
        <p:spPr>
          <a:xfrm>
            <a:off x="641212" y="313754"/>
            <a:ext cx="9656673" cy="676276"/>
          </a:xfrm>
        </p:spPr>
        <p:txBody>
          <a:bodyPr/>
          <a:lstStyle/>
          <a:p>
            <a:r>
              <a:rPr kumimoji="1" lang="en-US" altLang="ja-JP" dirty="0"/>
              <a:t>Diversity</a:t>
            </a:r>
          </a:p>
        </p:txBody>
      </p:sp>
      <p:sp>
        <p:nvSpPr>
          <p:cNvPr id="5" name="テキスト ボックス 4">
            <a:extLst>
              <a:ext uri="{FF2B5EF4-FFF2-40B4-BE49-F238E27FC236}">
                <a16:creationId xmlns:a16="http://schemas.microsoft.com/office/drawing/2014/main" id="{0EAB2D00-2A65-3DEB-CDFA-1AD2F865FC52}"/>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23879225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85E7-656A-4724-1B25-952208EE6134}"/>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310566CB-978C-EE4A-C216-482BA505CD8E}"/>
              </a:ext>
            </a:extLst>
          </p:cNvPr>
          <p:cNvSpPr>
            <a:spLocks noGrp="1"/>
          </p:cNvSpPr>
          <p:nvPr>
            <p:ph idx="1"/>
          </p:nvPr>
        </p:nvSpPr>
        <p:spPr/>
        <p:txBody>
          <a:bodyPr/>
          <a:lstStyle/>
          <a:p>
            <a:pPr lvl="1"/>
            <a:r>
              <a:rPr lang="en-US" altLang="ja-JP" sz="2400" dirty="0"/>
              <a:t>Effectiveness measures whether the data fulfill its intended purpose and support the desired model outcomes.</a:t>
            </a:r>
          </a:p>
          <a:p>
            <a:pPr lvl="1"/>
            <a:endParaRPr lang="en-US" altLang="ja-JP" sz="2400" dirty="0"/>
          </a:p>
          <a:p>
            <a:pPr lvl="1"/>
            <a:r>
              <a:rPr lang="en-US" altLang="ja-JP" sz="2400" dirty="0"/>
              <a:t>Evaluation Points </a:t>
            </a:r>
          </a:p>
          <a:p>
            <a:pPr lvl="2"/>
            <a:r>
              <a:rPr lang="en-US" altLang="ja-JP" sz="2000" dirty="0"/>
              <a:t>Alignment with model objectives.  </a:t>
            </a:r>
          </a:p>
          <a:p>
            <a:pPr lvl="2"/>
            <a:r>
              <a:rPr lang="en-US" altLang="ja-JP" sz="2000" dirty="0"/>
              <a:t>Testing for model improvements.  </a:t>
            </a:r>
          </a:p>
          <a:p>
            <a:pPr lvl="2"/>
            <a:r>
              <a:rPr lang="en-US" altLang="ja-JP" sz="2000" dirty="0"/>
              <a:t>Appropriate feature representation.  </a:t>
            </a:r>
          </a:p>
          <a:p>
            <a:pPr lvl="1"/>
            <a:r>
              <a:rPr lang="en-US" altLang="ja-JP" sz="2400" dirty="0"/>
              <a:t>Inappropriate Examples </a:t>
            </a:r>
          </a:p>
          <a:p>
            <a:pPr lvl="2"/>
            <a:r>
              <a:rPr lang="en-US" altLang="ja-JP" sz="2000" dirty="0"/>
              <a:t>Redundant data with no value.  </a:t>
            </a:r>
          </a:p>
          <a:p>
            <a:pPr lvl="2"/>
            <a:r>
              <a:rPr lang="en-US" altLang="ja-JP" sz="2000" dirty="0"/>
              <a:t>Data leading to incorrect predictions.  </a:t>
            </a:r>
          </a:p>
          <a:p>
            <a:pPr lvl="2"/>
            <a:r>
              <a:rPr lang="en-US" altLang="ja-JP" sz="2000" dirty="0"/>
              <a:t>Irrelevant features lowering model performance.  </a:t>
            </a:r>
            <a:endParaRPr kumimoji="1" lang="ja-JP" altLang="en-US" dirty="0"/>
          </a:p>
        </p:txBody>
      </p:sp>
      <p:sp>
        <p:nvSpPr>
          <p:cNvPr id="3" name="スライド番号プレースホルダー 2">
            <a:extLst>
              <a:ext uri="{FF2B5EF4-FFF2-40B4-BE49-F238E27FC236}">
                <a16:creationId xmlns:a16="http://schemas.microsoft.com/office/drawing/2014/main" id="{D28BDDBD-5E8C-DBC6-978F-90957409E674}"/>
              </a:ext>
            </a:extLst>
          </p:cNvPr>
          <p:cNvSpPr>
            <a:spLocks noGrp="1"/>
          </p:cNvSpPr>
          <p:nvPr>
            <p:ph type="sldNum" sz="quarter" idx="12"/>
          </p:nvPr>
        </p:nvSpPr>
        <p:spPr/>
        <p:txBody>
          <a:bodyPr/>
          <a:lstStyle/>
          <a:p>
            <a:fld id="{DBFB1F43-6F2E-4538-AABB-23AEDF146290}" type="slidenum">
              <a:rPr lang="ja-JP" altLang="en-US" smtClean="0"/>
              <a:pPr/>
              <a:t>132</a:t>
            </a:fld>
            <a:endParaRPr lang="ja-JP" altLang="en-US"/>
          </a:p>
        </p:txBody>
      </p:sp>
      <p:sp>
        <p:nvSpPr>
          <p:cNvPr id="2" name="タイトル 1">
            <a:extLst>
              <a:ext uri="{FF2B5EF4-FFF2-40B4-BE49-F238E27FC236}">
                <a16:creationId xmlns:a16="http://schemas.microsoft.com/office/drawing/2014/main" id="{9D22318F-D85B-6569-4139-7DBFB45EE44C}"/>
              </a:ext>
            </a:extLst>
          </p:cNvPr>
          <p:cNvSpPr>
            <a:spLocks noGrp="1"/>
          </p:cNvSpPr>
          <p:nvPr>
            <p:ph type="title"/>
          </p:nvPr>
        </p:nvSpPr>
        <p:spPr>
          <a:xfrm>
            <a:off x="641212" y="313754"/>
            <a:ext cx="9656673" cy="676276"/>
          </a:xfrm>
        </p:spPr>
        <p:txBody>
          <a:bodyPr/>
          <a:lstStyle/>
          <a:p>
            <a:r>
              <a:rPr kumimoji="1" lang="en-US" altLang="ja-JP" dirty="0"/>
              <a:t>Effectiveness</a:t>
            </a:r>
          </a:p>
        </p:txBody>
      </p:sp>
      <p:sp>
        <p:nvSpPr>
          <p:cNvPr id="5" name="テキスト ボックス 4">
            <a:extLst>
              <a:ext uri="{FF2B5EF4-FFF2-40B4-BE49-F238E27FC236}">
                <a16:creationId xmlns:a16="http://schemas.microsoft.com/office/drawing/2014/main" id="{5D716FCD-D75E-6506-1FFD-B634F314EBA3}"/>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31743649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66D91-70CE-9191-F0FA-9A647C16937A}"/>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DE180E0-B797-310D-42F2-B02E27F6E4B2}"/>
              </a:ext>
            </a:extLst>
          </p:cNvPr>
          <p:cNvSpPr>
            <a:spLocks noGrp="1"/>
          </p:cNvSpPr>
          <p:nvPr>
            <p:ph idx="1"/>
          </p:nvPr>
        </p:nvSpPr>
        <p:spPr/>
        <p:txBody>
          <a:bodyPr/>
          <a:lstStyle/>
          <a:p>
            <a:pPr lvl="1"/>
            <a:r>
              <a:rPr lang="en-US" altLang="ja-JP" sz="2400" dirty="0"/>
              <a:t>Identifiability ensures that sensitive or personal data are anonymized to protect privacy while maintaining utility.</a:t>
            </a:r>
          </a:p>
          <a:p>
            <a:pPr lvl="1"/>
            <a:endParaRPr lang="en-US" altLang="ja-JP" sz="2400" dirty="0"/>
          </a:p>
          <a:p>
            <a:pPr lvl="1"/>
            <a:r>
              <a:rPr lang="en-US" altLang="ja-JP" sz="2400" dirty="0"/>
              <a:t>Evaluation Points </a:t>
            </a:r>
          </a:p>
          <a:p>
            <a:pPr lvl="2"/>
            <a:r>
              <a:rPr lang="en-US" altLang="ja-JP" sz="2000" dirty="0"/>
              <a:t>Adherence to anonymization standards.  </a:t>
            </a:r>
          </a:p>
          <a:p>
            <a:pPr lvl="2"/>
            <a:r>
              <a:rPr lang="en-US" altLang="ja-JP" sz="2000" dirty="0"/>
              <a:t>Removal of personal identifiers.  </a:t>
            </a:r>
          </a:p>
          <a:p>
            <a:pPr lvl="2"/>
            <a:r>
              <a:rPr lang="en-US" altLang="ja-JP" sz="2000" dirty="0"/>
              <a:t>Assessment of re-identification risks.  </a:t>
            </a:r>
          </a:p>
          <a:p>
            <a:pPr lvl="1"/>
            <a:r>
              <a:rPr lang="en-US" altLang="ja-JP" sz="2400" dirty="0"/>
              <a:t>Inappropriate Examples </a:t>
            </a:r>
          </a:p>
          <a:p>
            <a:pPr lvl="2"/>
            <a:r>
              <a:rPr lang="en-US" altLang="ja-JP" sz="2000" dirty="0"/>
              <a:t>Retention of identifiable personal details.  </a:t>
            </a:r>
          </a:p>
          <a:p>
            <a:pPr lvl="2"/>
            <a:r>
              <a:rPr lang="en-US" altLang="ja-JP" sz="2000" dirty="0"/>
              <a:t>Incomplete data masking.  </a:t>
            </a:r>
          </a:p>
          <a:p>
            <a:pPr lvl="2"/>
            <a:r>
              <a:rPr lang="en-US" altLang="ja-JP" sz="2000" dirty="0"/>
              <a:t>Reversible anonymization techniques.  </a:t>
            </a:r>
          </a:p>
          <a:p>
            <a:pPr lvl="0"/>
            <a:endParaRPr lang="ja-JP" altLang="ja-JP" dirty="0"/>
          </a:p>
        </p:txBody>
      </p:sp>
      <p:sp>
        <p:nvSpPr>
          <p:cNvPr id="3" name="スライド番号プレースホルダー 2">
            <a:extLst>
              <a:ext uri="{FF2B5EF4-FFF2-40B4-BE49-F238E27FC236}">
                <a16:creationId xmlns:a16="http://schemas.microsoft.com/office/drawing/2014/main" id="{C58AA4E4-C7A1-9E5F-69A8-30ABEA483317}"/>
              </a:ext>
            </a:extLst>
          </p:cNvPr>
          <p:cNvSpPr>
            <a:spLocks noGrp="1"/>
          </p:cNvSpPr>
          <p:nvPr>
            <p:ph type="sldNum" sz="quarter" idx="12"/>
          </p:nvPr>
        </p:nvSpPr>
        <p:spPr/>
        <p:txBody>
          <a:bodyPr/>
          <a:lstStyle/>
          <a:p>
            <a:fld id="{DBFB1F43-6F2E-4538-AABB-23AEDF146290}" type="slidenum">
              <a:rPr lang="ja-JP" altLang="en-US" smtClean="0"/>
              <a:pPr/>
              <a:t>133</a:t>
            </a:fld>
            <a:endParaRPr lang="ja-JP" altLang="en-US"/>
          </a:p>
        </p:txBody>
      </p:sp>
      <p:sp>
        <p:nvSpPr>
          <p:cNvPr id="2" name="タイトル 1">
            <a:extLst>
              <a:ext uri="{FF2B5EF4-FFF2-40B4-BE49-F238E27FC236}">
                <a16:creationId xmlns:a16="http://schemas.microsoft.com/office/drawing/2014/main" id="{462C56C6-AAE7-5924-0E31-D64F8C77A83B}"/>
              </a:ext>
            </a:extLst>
          </p:cNvPr>
          <p:cNvSpPr>
            <a:spLocks noGrp="1"/>
          </p:cNvSpPr>
          <p:nvPr>
            <p:ph type="title"/>
          </p:nvPr>
        </p:nvSpPr>
        <p:spPr>
          <a:xfrm>
            <a:off x="641212" y="313754"/>
            <a:ext cx="9656673" cy="676276"/>
          </a:xfrm>
        </p:spPr>
        <p:txBody>
          <a:bodyPr/>
          <a:lstStyle/>
          <a:p>
            <a:r>
              <a:rPr kumimoji="1" lang="en-US" altLang="ja-JP" dirty="0"/>
              <a:t>Identifiability</a:t>
            </a:r>
          </a:p>
        </p:txBody>
      </p:sp>
      <p:sp>
        <p:nvSpPr>
          <p:cNvPr id="5" name="テキスト ボックス 4">
            <a:extLst>
              <a:ext uri="{FF2B5EF4-FFF2-40B4-BE49-F238E27FC236}">
                <a16:creationId xmlns:a16="http://schemas.microsoft.com/office/drawing/2014/main" id="{E44536D1-96C0-C9DB-FB6E-54D52886F090}"/>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39681735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C683-9C9C-6C64-6EDD-7F91217B314C}"/>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35A5777C-561E-52DA-CB81-A3F75EE841EE}"/>
              </a:ext>
            </a:extLst>
          </p:cNvPr>
          <p:cNvSpPr>
            <a:spLocks noGrp="1"/>
          </p:cNvSpPr>
          <p:nvPr>
            <p:ph idx="1"/>
          </p:nvPr>
        </p:nvSpPr>
        <p:spPr/>
        <p:txBody>
          <a:bodyPr/>
          <a:lstStyle/>
          <a:p>
            <a:pPr lvl="1"/>
            <a:r>
              <a:rPr lang="en-US" altLang="ja-JP" sz="2400" dirty="0"/>
              <a:t>Relevance ensures that data align with the use case, covering only necessary and meaningful information.</a:t>
            </a:r>
          </a:p>
          <a:p>
            <a:pPr lvl="1"/>
            <a:endParaRPr lang="en-US" altLang="ja-JP" sz="2400" dirty="0"/>
          </a:p>
          <a:p>
            <a:pPr lvl="1"/>
            <a:r>
              <a:rPr lang="en-US" altLang="ja-JP" sz="2400" dirty="0"/>
              <a:t>Evaluation Points </a:t>
            </a:r>
          </a:p>
          <a:p>
            <a:pPr lvl="2"/>
            <a:r>
              <a:rPr lang="en-US" altLang="ja-JP" sz="2000" dirty="0"/>
              <a:t>Targeted data for the AI model's domain.  </a:t>
            </a:r>
          </a:p>
          <a:p>
            <a:pPr lvl="2"/>
            <a:r>
              <a:rPr lang="en-US" altLang="ja-JP" sz="2000" dirty="0"/>
              <a:t>Exclusion of irrelevant variables.  </a:t>
            </a:r>
          </a:p>
          <a:p>
            <a:pPr lvl="2"/>
            <a:r>
              <a:rPr lang="en-US" altLang="ja-JP" sz="2000" dirty="0"/>
              <a:t>Avoidance of redundant information.  </a:t>
            </a:r>
          </a:p>
          <a:p>
            <a:pPr lvl="1"/>
            <a:r>
              <a:rPr lang="en-US" altLang="ja-JP" sz="2400" dirty="0"/>
              <a:t>Inappropriate Examples </a:t>
            </a:r>
          </a:p>
          <a:p>
            <a:pPr lvl="2"/>
            <a:r>
              <a:rPr lang="en-US" altLang="ja-JP" sz="2000" dirty="0"/>
              <a:t>Outdated information in dynamic applications.  </a:t>
            </a:r>
          </a:p>
          <a:p>
            <a:pPr lvl="2"/>
            <a:r>
              <a:rPr lang="en-US" altLang="ja-JP" sz="2000" dirty="0"/>
              <a:t>Including unrelated features.  </a:t>
            </a:r>
          </a:p>
          <a:p>
            <a:pPr lvl="2"/>
            <a:r>
              <a:rPr lang="en-US" altLang="ja-JP" sz="2000" dirty="0"/>
              <a:t>Excessive focus on non-critical variables.  </a:t>
            </a:r>
          </a:p>
        </p:txBody>
      </p:sp>
      <p:sp>
        <p:nvSpPr>
          <p:cNvPr id="3" name="スライド番号プレースホルダー 2">
            <a:extLst>
              <a:ext uri="{FF2B5EF4-FFF2-40B4-BE49-F238E27FC236}">
                <a16:creationId xmlns:a16="http://schemas.microsoft.com/office/drawing/2014/main" id="{1165C025-D205-F3F6-14D8-FDEFF2EE3D24}"/>
              </a:ext>
            </a:extLst>
          </p:cNvPr>
          <p:cNvSpPr>
            <a:spLocks noGrp="1"/>
          </p:cNvSpPr>
          <p:nvPr>
            <p:ph type="sldNum" sz="quarter" idx="12"/>
          </p:nvPr>
        </p:nvSpPr>
        <p:spPr/>
        <p:txBody>
          <a:bodyPr/>
          <a:lstStyle/>
          <a:p>
            <a:fld id="{DBFB1F43-6F2E-4538-AABB-23AEDF146290}" type="slidenum">
              <a:rPr lang="ja-JP" altLang="en-US" smtClean="0"/>
              <a:pPr/>
              <a:t>134</a:t>
            </a:fld>
            <a:endParaRPr lang="ja-JP" altLang="en-US"/>
          </a:p>
        </p:txBody>
      </p:sp>
      <p:sp>
        <p:nvSpPr>
          <p:cNvPr id="2" name="タイトル 1">
            <a:extLst>
              <a:ext uri="{FF2B5EF4-FFF2-40B4-BE49-F238E27FC236}">
                <a16:creationId xmlns:a16="http://schemas.microsoft.com/office/drawing/2014/main" id="{5846C448-B55B-1243-86D4-752291EF3FB1}"/>
              </a:ext>
            </a:extLst>
          </p:cNvPr>
          <p:cNvSpPr>
            <a:spLocks noGrp="1"/>
          </p:cNvSpPr>
          <p:nvPr>
            <p:ph type="title"/>
          </p:nvPr>
        </p:nvSpPr>
        <p:spPr>
          <a:xfrm>
            <a:off x="641212" y="313754"/>
            <a:ext cx="9656673" cy="676276"/>
          </a:xfrm>
        </p:spPr>
        <p:txBody>
          <a:bodyPr/>
          <a:lstStyle/>
          <a:p>
            <a:pPr marL="0" lvl="0" indent="0">
              <a:buNone/>
            </a:pPr>
            <a:r>
              <a:rPr lang="en-US" altLang="ja-JP" dirty="0"/>
              <a:t>Relevance</a:t>
            </a:r>
          </a:p>
        </p:txBody>
      </p:sp>
      <p:sp>
        <p:nvSpPr>
          <p:cNvPr id="5" name="テキスト ボックス 4">
            <a:extLst>
              <a:ext uri="{FF2B5EF4-FFF2-40B4-BE49-F238E27FC236}">
                <a16:creationId xmlns:a16="http://schemas.microsoft.com/office/drawing/2014/main" id="{65017A4D-7CA2-319C-C232-EEC0352D7309}"/>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2679936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954E-8607-A9F1-1384-3D26B9CF26EC}"/>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AC54331-8FB5-D7CE-710D-32996AF04ED1}"/>
              </a:ext>
            </a:extLst>
          </p:cNvPr>
          <p:cNvSpPr>
            <a:spLocks noGrp="1"/>
          </p:cNvSpPr>
          <p:nvPr>
            <p:ph idx="1"/>
          </p:nvPr>
        </p:nvSpPr>
        <p:spPr>
          <a:xfrm>
            <a:off x="642229" y="1382320"/>
            <a:ext cx="11082925" cy="2222118"/>
          </a:xfrm>
        </p:spPr>
        <p:txBody>
          <a:bodyPr/>
          <a:lstStyle/>
          <a:p>
            <a:pPr lvl="1"/>
            <a:r>
              <a:rPr lang="en-US" altLang="ja-JP" sz="2400" dirty="0"/>
              <a:t>Representativeness ensures that data reflect the real-world population or scenarios the AI model will encounter.</a:t>
            </a:r>
          </a:p>
          <a:p>
            <a:pPr lvl="1"/>
            <a:endParaRPr lang="en-US" altLang="ja-JP" sz="2400" dirty="0"/>
          </a:p>
          <a:p>
            <a:pPr lvl="1"/>
            <a:r>
              <a:rPr lang="en-US" altLang="ja-JP" sz="2400" dirty="0"/>
              <a:t>Evaluation Points </a:t>
            </a:r>
          </a:p>
          <a:p>
            <a:pPr lvl="2"/>
            <a:r>
              <a:rPr lang="en-US" altLang="ja-JP" sz="2000" dirty="0"/>
              <a:t>Alignment with target population characteristics.  </a:t>
            </a:r>
          </a:p>
          <a:p>
            <a:pPr lvl="2"/>
            <a:r>
              <a:rPr lang="en-US" altLang="ja-JP" sz="2000" dirty="0"/>
              <a:t>Coverage of expected conditions.  </a:t>
            </a:r>
          </a:p>
          <a:p>
            <a:pPr lvl="2"/>
            <a:r>
              <a:rPr lang="en-US" altLang="ja-JP" sz="2000" dirty="0"/>
              <a:t>Avoidance of sampling bias.  </a:t>
            </a:r>
          </a:p>
          <a:p>
            <a:pPr lvl="1"/>
            <a:r>
              <a:rPr lang="en-US" altLang="ja-JP" sz="2400" dirty="0"/>
              <a:t>Inappropriate Examples </a:t>
            </a:r>
          </a:p>
          <a:p>
            <a:pPr lvl="2"/>
            <a:r>
              <a:rPr lang="en-US" altLang="ja-JP" sz="2000" dirty="0"/>
              <a:t>Over-sampling urban populations in national studies.  </a:t>
            </a:r>
          </a:p>
          <a:p>
            <a:pPr lvl="2"/>
            <a:r>
              <a:rPr lang="en-US" altLang="ja-JP" sz="2000" dirty="0"/>
              <a:t>Ignoring rare but critical conditions.  </a:t>
            </a:r>
          </a:p>
          <a:p>
            <a:pPr lvl="2"/>
            <a:r>
              <a:rPr lang="en-US" altLang="ja-JP" sz="2000" dirty="0"/>
              <a:t>Incomplete geographic coverage.  </a:t>
            </a:r>
          </a:p>
        </p:txBody>
      </p:sp>
      <p:sp>
        <p:nvSpPr>
          <p:cNvPr id="3" name="スライド番号プレースホルダー 2">
            <a:extLst>
              <a:ext uri="{FF2B5EF4-FFF2-40B4-BE49-F238E27FC236}">
                <a16:creationId xmlns:a16="http://schemas.microsoft.com/office/drawing/2014/main" id="{A449A465-28E9-B2EF-B88E-E296756D9A6A}"/>
              </a:ext>
            </a:extLst>
          </p:cNvPr>
          <p:cNvSpPr>
            <a:spLocks noGrp="1"/>
          </p:cNvSpPr>
          <p:nvPr>
            <p:ph type="sldNum" sz="quarter" idx="12"/>
          </p:nvPr>
        </p:nvSpPr>
        <p:spPr/>
        <p:txBody>
          <a:bodyPr/>
          <a:lstStyle/>
          <a:p>
            <a:fld id="{DBFB1F43-6F2E-4538-AABB-23AEDF146290}" type="slidenum">
              <a:rPr lang="ja-JP" altLang="en-US" smtClean="0"/>
              <a:pPr/>
              <a:t>135</a:t>
            </a:fld>
            <a:endParaRPr lang="ja-JP" altLang="en-US"/>
          </a:p>
        </p:txBody>
      </p:sp>
      <p:sp>
        <p:nvSpPr>
          <p:cNvPr id="2" name="タイトル 1">
            <a:extLst>
              <a:ext uri="{FF2B5EF4-FFF2-40B4-BE49-F238E27FC236}">
                <a16:creationId xmlns:a16="http://schemas.microsoft.com/office/drawing/2014/main" id="{80D21EDE-17DC-1A7B-D7A9-E3ACF01F1A7C}"/>
              </a:ext>
            </a:extLst>
          </p:cNvPr>
          <p:cNvSpPr>
            <a:spLocks noGrp="1"/>
          </p:cNvSpPr>
          <p:nvPr>
            <p:ph type="title"/>
          </p:nvPr>
        </p:nvSpPr>
        <p:spPr>
          <a:xfrm>
            <a:off x="641212" y="313754"/>
            <a:ext cx="9656673" cy="676276"/>
          </a:xfrm>
        </p:spPr>
        <p:txBody>
          <a:bodyPr/>
          <a:lstStyle/>
          <a:p>
            <a:r>
              <a:rPr lang="en-US" altLang="ja-JP" dirty="0"/>
              <a:t>Representativeness</a:t>
            </a:r>
            <a:endParaRPr kumimoji="1" lang="ja-JP" altLang="en-US" dirty="0"/>
          </a:p>
        </p:txBody>
      </p:sp>
      <p:sp>
        <p:nvSpPr>
          <p:cNvPr id="5" name="テキスト ボックス 4">
            <a:extLst>
              <a:ext uri="{FF2B5EF4-FFF2-40B4-BE49-F238E27FC236}">
                <a16:creationId xmlns:a16="http://schemas.microsoft.com/office/drawing/2014/main" id="{C9C198F4-6D4B-B328-3868-D7D558B3DD79}"/>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13651472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9C74-A93D-47DF-959F-4F9887496587}"/>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3C7CDA8C-6AFF-AA74-262C-A704FD444953}"/>
              </a:ext>
            </a:extLst>
          </p:cNvPr>
          <p:cNvSpPr>
            <a:spLocks noGrp="1"/>
          </p:cNvSpPr>
          <p:nvPr>
            <p:ph idx="1"/>
          </p:nvPr>
        </p:nvSpPr>
        <p:spPr/>
        <p:txBody>
          <a:bodyPr/>
          <a:lstStyle/>
          <a:p>
            <a:pPr lvl="1"/>
            <a:r>
              <a:rPr lang="en-US" altLang="ja-JP" sz="2400" dirty="0"/>
              <a:t>Similarity measures the consistency between training data and real-world data, reducing model performance gaps.</a:t>
            </a:r>
          </a:p>
          <a:p>
            <a:pPr lvl="1"/>
            <a:endParaRPr lang="en-US" altLang="ja-JP" sz="2400" dirty="0"/>
          </a:p>
          <a:p>
            <a:pPr lvl="1"/>
            <a:r>
              <a:rPr lang="en-US" altLang="ja-JP" sz="2400" dirty="0"/>
              <a:t>Evaluation Points </a:t>
            </a:r>
          </a:p>
          <a:p>
            <a:pPr lvl="2"/>
            <a:r>
              <a:rPr lang="en-US" altLang="ja-JP" sz="2000" dirty="0"/>
              <a:t>Alignment with deployment environment.  </a:t>
            </a:r>
          </a:p>
          <a:p>
            <a:pPr lvl="2"/>
            <a:r>
              <a:rPr lang="en-US" altLang="ja-JP" sz="2000" dirty="0"/>
              <a:t>Testing against real-world scenarios.  </a:t>
            </a:r>
          </a:p>
          <a:p>
            <a:pPr lvl="2"/>
            <a:r>
              <a:rPr lang="en-US" altLang="ja-JP" sz="2000" dirty="0"/>
              <a:t>Identification of data mismatches.  </a:t>
            </a:r>
          </a:p>
          <a:p>
            <a:pPr lvl="1"/>
            <a:r>
              <a:rPr lang="en-US" altLang="ja-JP" sz="2400" dirty="0"/>
              <a:t>Inappropriate Examples </a:t>
            </a:r>
          </a:p>
          <a:p>
            <a:pPr lvl="2"/>
            <a:r>
              <a:rPr lang="en-US" altLang="ja-JP" sz="2000" dirty="0"/>
              <a:t>Synthetic data misrepresents reality.  </a:t>
            </a:r>
          </a:p>
          <a:p>
            <a:pPr lvl="2"/>
            <a:r>
              <a:rPr lang="en-US" altLang="ja-JP" sz="2000" dirty="0"/>
              <a:t>Inconsistent formatting across datasets.  </a:t>
            </a:r>
          </a:p>
          <a:p>
            <a:pPr lvl="2"/>
            <a:r>
              <a:rPr lang="en-US" altLang="ja-JP" sz="2000" dirty="0"/>
              <a:t>Differences in distributions between datasets.  </a:t>
            </a:r>
          </a:p>
          <a:p>
            <a:pPr lvl="0"/>
            <a:endParaRPr lang="ja-JP" altLang="ja-JP" dirty="0"/>
          </a:p>
        </p:txBody>
      </p:sp>
      <p:sp>
        <p:nvSpPr>
          <p:cNvPr id="3" name="スライド番号プレースホルダー 2">
            <a:extLst>
              <a:ext uri="{FF2B5EF4-FFF2-40B4-BE49-F238E27FC236}">
                <a16:creationId xmlns:a16="http://schemas.microsoft.com/office/drawing/2014/main" id="{31C27B86-D0AE-2C49-91F6-B41CB0BC81C5}"/>
              </a:ext>
            </a:extLst>
          </p:cNvPr>
          <p:cNvSpPr>
            <a:spLocks noGrp="1"/>
          </p:cNvSpPr>
          <p:nvPr>
            <p:ph type="sldNum" sz="quarter" idx="12"/>
          </p:nvPr>
        </p:nvSpPr>
        <p:spPr/>
        <p:txBody>
          <a:bodyPr/>
          <a:lstStyle/>
          <a:p>
            <a:fld id="{DBFB1F43-6F2E-4538-AABB-23AEDF146290}" type="slidenum">
              <a:rPr lang="ja-JP" altLang="en-US" smtClean="0"/>
              <a:pPr/>
              <a:t>136</a:t>
            </a:fld>
            <a:endParaRPr lang="ja-JP" altLang="en-US"/>
          </a:p>
        </p:txBody>
      </p:sp>
      <p:sp>
        <p:nvSpPr>
          <p:cNvPr id="2" name="タイトル 1">
            <a:extLst>
              <a:ext uri="{FF2B5EF4-FFF2-40B4-BE49-F238E27FC236}">
                <a16:creationId xmlns:a16="http://schemas.microsoft.com/office/drawing/2014/main" id="{ECBC2B79-4BB0-007E-F75E-AAA093283BCC}"/>
              </a:ext>
            </a:extLst>
          </p:cNvPr>
          <p:cNvSpPr>
            <a:spLocks noGrp="1"/>
          </p:cNvSpPr>
          <p:nvPr>
            <p:ph type="title"/>
          </p:nvPr>
        </p:nvSpPr>
        <p:spPr>
          <a:xfrm>
            <a:off x="641212" y="313754"/>
            <a:ext cx="9656673" cy="676276"/>
          </a:xfrm>
        </p:spPr>
        <p:txBody>
          <a:bodyPr/>
          <a:lstStyle/>
          <a:p>
            <a:pPr marL="0" lvl="0" indent="0">
              <a:buNone/>
            </a:pPr>
            <a:r>
              <a:rPr lang="en-US" altLang="ja-JP" dirty="0"/>
              <a:t>Similarity</a:t>
            </a:r>
          </a:p>
        </p:txBody>
      </p:sp>
      <p:sp>
        <p:nvSpPr>
          <p:cNvPr id="5" name="テキスト ボックス 4">
            <a:extLst>
              <a:ext uri="{FF2B5EF4-FFF2-40B4-BE49-F238E27FC236}">
                <a16:creationId xmlns:a16="http://schemas.microsoft.com/office/drawing/2014/main" id="{270E8C62-FB61-2D60-BC35-D385F0221D3B}"/>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2401335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2CA0C-D9C4-5256-89C6-1D1E537770EC}"/>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A893B55-54F8-A637-E5AE-AE8E2F90EFAB}"/>
              </a:ext>
            </a:extLst>
          </p:cNvPr>
          <p:cNvSpPr>
            <a:spLocks noGrp="1"/>
          </p:cNvSpPr>
          <p:nvPr>
            <p:ph idx="1"/>
          </p:nvPr>
        </p:nvSpPr>
        <p:spPr/>
        <p:txBody>
          <a:bodyPr/>
          <a:lstStyle/>
          <a:p>
            <a:pPr lvl="1"/>
            <a:r>
              <a:rPr lang="en-US" altLang="ja-JP" sz="2400" dirty="0"/>
              <a:t>Timeliness ensures that data is up-to-date and reflects current conditions, crucial for accuracy in dynamic models</a:t>
            </a:r>
            <a:r>
              <a:rPr lang="en-US" altLang="ja-JP" dirty="0"/>
              <a:t>.</a:t>
            </a:r>
          </a:p>
          <a:p>
            <a:pPr lvl="1"/>
            <a:endParaRPr lang="en-US" altLang="ja-JP" sz="2400" dirty="0"/>
          </a:p>
          <a:p>
            <a:pPr lvl="1"/>
            <a:r>
              <a:rPr lang="en-US" altLang="ja-JP" sz="2400" dirty="0"/>
              <a:t>Evaluation Points </a:t>
            </a:r>
          </a:p>
          <a:p>
            <a:pPr lvl="2"/>
            <a:r>
              <a:rPr lang="en-US" altLang="ja-JP" sz="2000" dirty="0"/>
              <a:t>Regular data updates.  </a:t>
            </a:r>
          </a:p>
          <a:p>
            <a:pPr lvl="2"/>
            <a:r>
              <a:rPr lang="en-US" altLang="ja-JP" sz="2000" dirty="0"/>
              <a:t>Tracking time-sensitive variables.  </a:t>
            </a:r>
          </a:p>
          <a:p>
            <a:pPr lvl="2"/>
            <a:r>
              <a:rPr lang="en-US" altLang="ja-JP" sz="2000" dirty="0"/>
              <a:t>Expiration checks on older datasets.  </a:t>
            </a:r>
          </a:p>
          <a:p>
            <a:pPr lvl="1"/>
            <a:r>
              <a:rPr lang="en-US" altLang="ja-JP" sz="2400" dirty="0"/>
              <a:t>Inappropriate Examples </a:t>
            </a:r>
          </a:p>
          <a:p>
            <a:pPr lvl="2"/>
            <a:r>
              <a:rPr lang="en-US" altLang="ja-JP" sz="2000" dirty="0"/>
              <a:t>Using outdated population statistics.  </a:t>
            </a:r>
          </a:p>
          <a:p>
            <a:pPr lvl="2"/>
            <a:r>
              <a:rPr lang="en-US" altLang="ja-JP" sz="2000" dirty="0"/>
              <a:t>Training on obsolete customer trends.  </a:t>
            </a:r>
          </a:p>
          <a:p>
            <a:pPr lvl="2"/>
            <a:r>
              <a:rPr lang="en-US" altLang="ja-JP" sz="2000" dirty="0"/>
              <a:t>Neglecting updates in real-time applications. </a:t>
            </a:r>
            <a:endParaRPr lang="ja-JP" altLang="ja-JP" sz="2000" dirty="0"/>
          </a:p>
          <a:p>
            <a:pPr lvl="0"/>
            <a:endParaRPr kumimoji="1" lang="ja-JP" altLang="en-US" dirty="0"/>
          </a:p>
        </p:txBody>
      </p:sp>
      <p:sp>
        <p:nvSpPr>
          <p:cNvPr id="3" name="スライド番号プレースホルダー 2">
            <a:extLst>
              <a:ext uri="{FF2B5EF4-FFF2-40B4-BE49-F238E27FC236}">
                <a16:creationId xmlns:a16="http://schemas.microsoft.com/office/drawing/2014/main" id="{4258AD01-701C-CB25-E4A7-4EFA60DB5F5D}"/>
              </a:ext>
            </a:extLst>
          </p:cNvPr>
          <p:cNvSpPr>
            <a:spLocks noGrp="1"/>
          </p:cNvSpPr>
          <p:nvPr>
            <p:ph type="sldNum" sz="quarter" idx="12"/>
          </p:nvPr>
        </p:nvSpPr>
        <p:spPr/>
        <p:txBody>
          <a:bodyPr/>
          <a:lstStyle/>
          <a:p>
            <a:fld id="{DBFB1F43-6F2E-4538-AABB-23AEDF146290}" type="slidenum">
              <a:rPr lang="ja-JP" altLang="en-US" smtClean="0"/>
              <a:pPr/>
              <a:t>137</a:t>
            </a:fld>
            <a:endParaRPr lang="ja-JP" altLang="en-US"/>
          </a:p>
        </p:txBody>
      </p:sp>
      <p:sp>
        <p:nvSpPr>
          <p:cNvPr id="2" name="タイトル 1">
            <a:extLst>
              <a:ext uri="{FF2B5EF4-FFF2-40B4-BE49-F238E27FC236}">
                <a16:creationId xmlns:a16="http://schemas.microsoft.com/office/drawing/2014/main" id="{91EA66B1-4597-654F-F954-5725974F8C2B}"/>
              </a:ext>
            </a:extLst>
          </p:cNvPr>
          <p:cNvSpPr>
            <a:spLocks noGrp="1"/>
          </p:cNvSpPr>
          <p:nvPr>
            <p:ph type="title"/>
          </p:nvPr>
        </p:nvSpPr>
        <p:spPr>
          <a:xfrm>
            <a:off x="641212" y="313754"/>
            <a:ext cx="9656673" cy="676276"/>
          </a:xfrm>
        </p:spPr>
        <p:txBody>
          <a:bodyPr/>
          <a:lstStyle/>
          <a:p>
            <a:r>
              <a:rPr kumimoji="1" lang="en-US" altLang="ja-JP" dirty="0"/>
              <a:t>Timeliness</a:t>
            </a:r>
            <a:endParaRPr kumimoji="1" lang="ja-JP" altLang="en-US" dirty="0"/>
          </a:p>
        </p:txBody>
      </p:sp>
      <p:sp>
        <p:nvSpPr>
          <p:cNvPr id="5" name="テキスト ボックス 4">
            <a:extLst>
              <a:ext uri="{FF2B5EF4-FFF2-40B4-BE49-F238E27FC236}">
                <a16:creationId xmlns:a16="http://schemas.microsoft.com/office/drawing/2014/main" id="{F7B5CA57-67FC-8613-5F08-0F4FE6CD3927}"/>
              </a:ext>
            </a:extLst>
          </p:cNvPr>
          <p:cNvSpPr txBox="1"/>
          <p:nvPr/>
        </p:nvSpPr>
        <p:spPr>
          <a:xfrm>
            <a:off x="641213" y="23840"/>
            <a:ext cx="8156278" cy="369332"/>
          </a:xfrm>
          <a:prstGeom prst="rect">
            <a:avLst/>
          </a:prstGeom>
          <a:noFill/>
        </p:spPr>
        <p:txBody>
          <a:bodyPr wrap="square">
            <a:spAutoFit/>
          </a:bodyPr>
          <a:lstStyle/>
          <a:p>
            <a:r>
              <a:rPr lang="en-US" altLang="ja-JP" dirty="0"/>
              <a:t>Additional data quality characteristics for AI/ML</a:t>
            </a:r>
            <a:endParaRPr lang="ja-JP" altLang="en-US" dirty="0"/>
          </a:p>
        </p:txBody>
      </p:sp>
    </p:spTree>
    <p:extLst>
      <p:ext uri="{BB962C8B-B14F-4D97-AF65-F5344CB8AC3E}">
        <p14:creationId xmlns:p14="http://schemas.microsoft.com/office/powerpoint/2010/main" val="34156427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765B-0023-AA63-3ED7-0D5C20AF2FB0}"/>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36595E3F-524C-0AD3-586A-2A20759A5FCB}"/>
              </a:ext>
            </a:extLst>
          </p:cNvPr>
          <p:cNvSpPr>
            <a:spLocks noGrp="1"/>
          </p:cNvSpPr>
          <p:nvPr>
            <p:ph idx="1"/>
          </p:nvPr>
        </p:nvSpPr>
        <p:spPr>
          <a:xfrm>
            <a:off x="172529" y="1382320"/>
            <a:ext cx="11900136" cy="1973355"/>
          </a:xfrm>
        </p:spPr>
        <p:txBody>
          <a:bodyPr/>
          <a:lstStyle/>
          <a:p>
            <a:r>
              <a:rPr lang="en-US" altLang="ja-JP" sz="2400" dirty="0"/>
              <a:t>Sensors are used in various environments, including outdoors and inside equipment. In addition, the measurement method will also make a difference, so it is necessary to manage the data collection according to the type of  sensor.</a:t>
            </a:r>
            <a:endParaRPr lang="ja-JP" altLang="en-US" sz="2400" dirty="0"/>
          </a:p>
        </p:txBody>
      </p:sp>
      <p:sp>
        <p:nvSpPr>
          <p:cNvPr id="5" name="スライド番号プレースホルダー 4">
            <a:extLst>
              <a:ext uri="{FF2B5EF4-FFF2-40B4-BE49-F238E27FC236}">
                <a16:creationId xmlns:a16="http://schemas.microsoft.com/office/drawing/2014/main" id="{C0D6A651-73BA-ABA5-CCB7-D56FEE0E9DA3}"/>
              </a:ext>
            </a:extLst>
          </p:cNvPr>
          <p:cNvSpPr>
            <a:spLocks noGrp="1"/>
          </p:cNvSpPr>
          <p:nvPr>
            <p:ph type="sldNum" sz="quarter" idx="12"/>
          </p:nvPr>
        </p:nvSpPr>
        <p:spPr>
          <a:xfrm>
            <a:off x="11578856" y="6290132"/>
            <a:ext cx="493808" cy="233848"/>
          </a:xfrm>
        </p:spPr>
        <p:txBody>
          <a:bodyPr/>
          <a:lstStyle/>
          <a:p>
            <a:fld id="{DBFB1F43-6F2E-4538-AABB-23AEDF146290}" type="slidenum">
              <a:rPr lang="ja-JP" altLang="en-US" smtClean="0"/>
              <a:pPr/>
              <a:t>138</a:t>
            </a:fld>
            <a:endParaRPr lang="ja-JP" altLang="en-US"/>
          </a:p>
        </p:txBody>
      </p:sp>
      <p:sp>
        <p:nvSpPr>
          <p:cNvPr id="6" name="タイトル 5">
            <a:extLst>
              <a:ext uri="{FF2B5EF4-FFF2-40B4-BE49-F238E27FC236}">
                <a16:creationId xmlns:a16="http://schemas.microsoft.com/office/drawing/2014/main" id="{D7CBAE7C-C244-7E46-2CFB-45932A48E34E}"/>
              </a:ext>
            </a:extLst>
          </p:cNvPr>
          <p:cNvSpPr>
            <a:spLocks noGrp="1"/>
          </p:cNvSpPr>
          <p:nvPr>
            <p:ph type="title"/>
          </p:nvPr>
        </p:nvSpPr>
        <p:spPr/>
        <p:txBody>
          <a:bodyPr/>
          <a:lstStyle/>
          <a:p>
            <a:r>
              <a:rPr lang="en-US" altLang="ja-JP" dirty="0"/>
              <a:t>Sensor data</a:t>
            </a:r>
            <a:endParaRPr lang="ja-JP" altLang="en-US" dirty="0"/>
          </a:p>
        </p:txBody>
      </p:sp>
      <p:cxnSp>
        <p:nvCxnSpPr>
          <p:cNvPr id="4" name="直線コネクタ 3">
            <a:extLst>
              <a:ext uri="{FF2B5EF4-FFF2-40B4-BE49-F238E27FC236}">
                <a16:creationId xmlns:a16="http://schemas.microsoft.com/office/drawing/2014/main" id="{5027EA1E-9CAB-F201-7A4B-AE0B5E2C07FA}"/>
              </a:ext>
            </a:extLst>
          </p:cNvPr>
          <p:cNvCxnSpPr>
            <a:cxnSpLocks/>
          </p:cNvCxnSpPr>
          <p:nvPr/>
        </p:nvCxnSpPr>
        <p:spPr>
          <a:xfrm>
            <a:off x="920377" y="5546784"/>
            <a:ext cx="2142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8291D21-BB56-F2FE-414F-1BCE36ABF022}"/>
              </a:ext>
            </a:extLst>
          </p:cNvPr>
          <p:cNvCxnSpPr>
            <a:cxnSpLocks/>
          </p:cNvCxnSpPr>
          <p:nvPr/>
        </p:nvCxnSpPr>
        <p:spPr>
          <a:xfrm flipV="1">
            <a:off x="1932317" y="4632384"/>
            <a:ext cx="0" cy="923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0A47075-21E1-9C14-42D5-8D7295183048}"/>
              </a:ext>
            </a:extLst>
          </p:cNvPr>
          <p:cNvCxnSpPr>
            <a:cxnSpLocks/>
          </p:cNvCxnSpPr>
          <p:nvPr/>
        </p:nvCxnSpPr>
        <p:spPr>
          <a:xfrm flipV="1">
            <a:off x="2024333" y="3856007"/>
            <a:ext cx="0" cy="1699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グラフィックス 12" descr="速度計: 低速 単色塗りつぶし">
            <a:extLst>
              <a:ext uri="{FF2B5EF4-FFF2-40B4-BE49-F238E27FC236}">
                <a16:creationId xmlns:a16="http://schemas.microsoft.com/office/drawing/2014/main" id="{FDFDBD1C-3F7B-9450-1083-23751FFDE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926" y="3214075"/>
            <a:ext cx="914400" cy="914400"/>
          </a:xfrm>
          <a:prstGeom prst="rect">
            <a:avLst/>
          </a:prstGeom>
        </p:spPr>
      </p:pic>
      <p:pic>
        <p:nvPicPr>
          <p:cNvPr id="15" name="グラフィックス 14" descr="速度計: 中央 単色塗りつぶし">
            <a:extLst>
              <a:ext uri="{FF2B5EF4-FFF2-40B4-BE49-F238E27FC236}">
                <a16:creationId xmlns:a16="http://schemas.microsoft.com/office/drawing/2014/main" id="{B0A22FF4-F7AC-E8B5-6D86-AD2AB6B228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926" y="3856007"/>
            <a:ext cx="914400" cy="914400"/>
          </a:xfrm>
          <a:prstGeom prst="rect">
            <a:avLst/>
          </a:prstGeom>
        </p:spPr>
      </p:pic>
      <p:sp>
        <p:nvSpPr>
          <p:cNvPr id="16" name="テキスト ボックス 15">
            <a:extLst>
              <a:ext uri="{FF2B5EF4-FFF2-40B4-BE49-F238E27FC236}">
                <a16:creationId xmlns:a16="http://schemas.microsoft.com/office/drawing/2014/main" id="{2CD16AC0-5B5C-669A-2936-F03907252119}"/>
              </a:ext>
            </a:extLst>
          </p:cNvPr>
          <p:cNvSpPr txBox="1"/>
          <p:nvPr/>
        </p:nvSpPr>
        <p:spPr>
          <a:xfrm>
            <a:off x="1472418" y="5538158"/>
            <a:ext cx="1011815" cy="369332"/>
          </a:xfrm>
          <a:prstGeom prst="rect">
            <a:avLst/>
          </a:prstGeom>
          <a:noFill/>
        </p:spPr>
        <p:txBody>
          <a:bodyPr wrap="none" rtlCol="0">
            <a:spAutoFit/>
          </a:bodyPr>
          <a:lstStyle/>
          <a:p>
            <a:r>
              <a:rPr kumimoji="1" lang="en-US" altLang="ja-JP" dirty="0"/>
              <a:t>Ground</a:t>
            </a:r>
            <a:endParaRPr kumimoji="1" lang="ja-JP" altLang="en-US" dirty="0"/>
          </a:p>
        </p:txBody>
      </p:sp>
      <p:sp>
        <p:nvSpPr>
          <p:cNvPr id="18" name="テキスト ボックス 17">
            <a:extLst>
              <a:ext uri="{FF2B5EF4-FFF2-40B4-BE49-F238E27FC236}">
                <a16:creationId xmlns:a16="http://schemas.microsoft.com/office/drawing/2014/main" id="{7799CF11-E3EE-5F13-8829-15CB80DDBA5A}"/>
              </a:ext>
            </a:extLst>
          </p:cNvPr>
          <p:cNvSpPr txBox="1"/>
          <p:nvPr/>
        </p:nvSpPr>
        <p:spPr>
          <a:xfrm>
            <a:off x="211281" y="5916289"/>
            <a:ext cx="3560192" cy="830997"/>
          </a:xfrm>
          <a:prstGeom prst="rect">
            <a:avLst/>
          </a:prstGeom>
          <a:noFill/>
        </p:spPr>
        <p:txBody>
          <a:bodyPr wrap="square">
            <a:spAutoFit/>
          </a:bodyPr>
          <a:lstStyle/>
          <a:p>
            <a:r>
              <a:rPr lang="ja-JP" altLang="en-US" sz="1600" dirty="0"/>
              <a:t>The same place, but the values differ depending on the height measured and the device used.</a:t>
            </a:r>
          </a:p>
        </p:txBody>
      </p:sp>
      <p:sp>
        <p:nvSpPr>
          <p:cNvPr id="2" name="正方形/長方形 1">
            <a:extLst>
              <a:ext uri="{FF2B5EF4-FFF2-40B4-BE49-F238E27FC236}">
                <a16:creationId xmlns:a16="http://schemas.microsoft.com/office/drawing/2014/main" id="{D5AF3383-3B68-BE11-AF59-F167A94C31FD}"/>
              </a:ext>
            </a:extLst>
          </p:cNvPr>
          <p:cNvSpPr/>
          <p:nvPr/>
        </p:nvSpPr>
        <p:spPr>
          <a:xfrm>
            <a:off x="172528" y="1319842"/>
            <a:ext cx="11900136" cy="54932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aphicFrame>
        <p:nvGraphicFramePr>
          <p:cNvPr id="3" name="表 2">
            <a:extLst>
              <a:ext uri="{FF2B5EF4-FFF2-40B4-BE49-F238E27FC236}">
                <a16:creationId xmlns:a16="http://schemas.microsoft.com/office/drawing/2014/main" id="{C8D9B0CF-E387-3670-B389-E34E3766FC7E}"/>
              </a:ext>
            </a:extLst>
          </p:cNvPr>
          <p:cNvGraphicFramePr>
            <a:graphicFrameLocks noGrp="1"/>
          </p:cNvGraphicFramePr>
          <p:nvPr>
            <p:extLst>
              <p:ext uri="{D42A27DB-BD31-4B8C-83A1-F6EECF244321}">
                <p14:modId xmlns:p14="http://schemas.microsoft.com/office/powerpoint/2010/main" val="390983886"/>
              </p:ext>
            </p:extLst>
          </p:nvPr>
        </p:nvGraphicFramePr>
        <p:xfrm>
          <a:off x="4131068" y="2689752"/>
          <a:ext cx="7451050" cy="3764280"/>
        </p:xfrm>
        <a:graphic>
          <a:graphicData uri="http://schemas.openxmlformats.org/drawingml/2006/table">
            <a:tbl>
              <a:tblPr firstRow="1" bandRow="1">
                <a:tableStyleId>{5C22544A-7EE6-4342-B048-85BDC9FD1C3A}</a:tableStyleId>
              </a:tblPr>
              <a:tblGrid>
                <a:gridCol w="1240032">
                  <a:extLst>
                    <a:ext uri="{9D8B030D-6E8A-4147-A177-3AD203B41FA5}">
                      <a16:colId xmlns:a16="http://schemas.microsoft.com/office/drawing/2014/main" val="4183255034"/>
                    </a:ext>
                  </a:extLst>
                </a:gridCol>
                <a:gridCol w="2173857">
                  <a:extLst>
                    <a:ext uri="{9D8B030D-6E8A-4147-A177-3AD203B41FA5}">
                      <a16:colId xmlns:a16="http://schemas.microsoft.com/office/drawing/2014/main" val="3266880942"/>
                    </a:ext>
                  </a:extLst>
                </a:gridCol>
                <a:gridCol w="4037161">
                  <a:extLst>
                    <a:ext uri="{9D8B030D-6E8A-4147-A177-3AD203B41FA5}">
                      <a16:colId xmlns:a16="http://schemas.microsoft.com/office/drawing/2014/main" val="614706488"/>
                    </a:ext>
                  </a:extLst>
                </a:gridCol>
              </a:tblGrid>
              <a:tr h="190091">
                <a:tc>
                  <a:txBody>
                    <a:bodyPr/>
                    <a:lstStyle/>
                    <a:p>
                      <a:r>
                        <a:rPr lang="ja-JP" altLang="en-US" sz="1100" dirty="0"/>
                        <a:t>Category</a:t>
                      </a:r>
                      <a:endParaRPr kumimoji="1" lang="ja-JP" altLang="en-US" sz="1100" dirty="0"/>
                    </a:p>
                  </a:txBody>
                  <a:tcPr/>
                </a:tc>
                <a:tc>
                  <a:txBody>
                    <a:bodyPr/>
                    <a:lstStyle/>
                    <a:p>
                      <a:r>
                        <a:rPr lang="ja-JP" altLang="en-US" sz="1100" dirty="0"/>
                        <a:t>Device-dependent quality </a:t>
                      </a:r>
                      <a:r>
                        <a:rPr lang="en-US" altLang="ja-JP" sz="1100" dirty="0"/>
                        <a:t>metric</a:t>
                      </a:r>
                      <a:endParaRPr kumimoji="1" lang="ja-JP" altLang="en-US" sz="1100" dirty="0"/>
                    </a:p>
                  </a:txBody>
                  <a:tcPr/>
                </a:tc>
                <a:tc>
                  <a:txBody>
                    <a:bodyPr/>
                    <a:lstStyle/>
                    <a:p>
                      <a:r>
                        <a:rPr lang="ja-JP" altLang="en-US" sz="1100" dirty="0"/>
                        <a:t>Description</a:t>
                      </a:r>
                      <a:endParaRPr kumimoji="1" lang="ja-JP" altLang="en-US" sz="1100" dirty="0"/>
                    </a:p>
                  </a:txBody>
                  <a:tcPr/>
                </a:tc>
                <a:extLst>
                  <a:ext uri="{0D108BD9-81ED-4DB2-BD59-A6C34878D82A}">
                    <a16:rowId xmlns:a16="http://schemas.microsoft.com/office/drawing/2014/main" val="1445814092"/>
                  </a:ext>
                </a:extLst>
              </a:tr>
              <a:tr h="264770">
                <a:tc>
                  <a:txBody>
                    <a:bodyPr/>
                    <a:lstStyle/>
                    <a:p>
                      <a:r>
                        <a:rPr lang="ja-JP" altLang="en-US" sz="1100" dirty="0"/>
                        <a:t>Design information </a:t>
                      </a:r>
                      <a:endParaRPr kumimoji="1" lang="ja-JP" altLang="en-US" sz="1100" dirty="0"/>
                    </a:p>
                  </a:txBody>
                  <a:tcPr/>
                </a:tc>
                <a:tc>
                  <a:txBody>
                    <a:bodyPr/>
                    <a:lstStyle/>
                    <a:p>
                      <a:r>
                        <a:rPr lang="ja-JP" altLang="en-US" sz="1100" dirty="0"/>
                        <a:t>Device information </a:t>
                      </a:r>
                      <a:endParaRPr kumimoji="1" lang="ja-JP" altLang="en-US" sz="1100"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a:t>Level of understanding of the measurement principles, processing methods, etc. for the physical quantities (light, sound, etc.) input to the device</a:t>
                      </a:r>
                      <a:endParaRPr lang="en-US" altLang="ja-JP" sz="1100" dirty="0"/>
                    </a:p>
                  </a:txBody>
                  <a:tcPr/>
                </a:tc>
                <a:extLst>
                  <a:ext uri="{0D108BD9-81ED-4DB2-BD59-A6C34878D82A}">
                    <a16:rowId xmlns:a16="http://schemas.microsoft.com/office/drawing/2014/main" val="2658144134"/>
                  </a:ext>
                </a:extLst>
              </a:tr>
              <a:tr h="165198">
                <a:tc>
                  <a:txBody>
                    <a:bodyPr/>
                    <a:lstStyle/>
                    <a:p>
                      <a:endParaRPr kumimoji="1" lang="ja-JP" altLang="en-US" sz="1100"/>
                    </a:p>
                  </a:txBody>
                  <a:tcPr/>
                </a:tc>
                <a:tc>
                  <a:txBody>
                    <a:bodyPr/>
                    <a:lstStyle/>
                    <a:p>
                      <a:r>
                        <a:rPr lang="ja-JP" altLang="en-US" sz="1100" dirty="0"/>
                        <a:t>Fault-tolerance </a:t>
                      </a:r>
                      <a:endParaRPr kumimoji="1" lang="ja-JP" altLang="en-US" sz="1100" dirty="0"/>
                    </a:p>
                  </a:txBody>
                  <a:tcPr/>
                </a:tc>
                <a:tc>
                  <a:txBody>
                    <a:bodyPr/>
                    <a:lstStyle/>
                    <a:p>
                      <a:r>
                        <a:rPr lang="ja-JP" altLang="en-US" sz="1100" dirty="0"/>
                        <a:t>Level of device operation</a:t>
                      </a:r>
                      <a:endParaRPr kumimoji="1" lang="ja-JP" altLang="en-US" sz="1100" dirty="0"/>
                    </a:p>
                  </a:txBody>
                  <a:tcPr/>
                </a:tc>
                <a:extLst>
                  <a:ext uri="{0D108BD9-81ED-4DB2-BD59-A6C34878D82A}">
                    <a16:rowId xmlns:a16="http://schemas.microsoft.com/office/drawing/2014/main" val="4227356327"/>
                  </a:ext>
                </a:extLst>
              </a:tr>
              <a:tr h="165198">
                <a:tc>
                  <a:txBody>
                    <a:bodyPr/>
                    <a:lstStyle/>
                    <a:p>
                      <a:endParaRPr kumimoji="1" lang="ja-JP" altLang="en-US" sz="1100"/>
                    </a:p>
                  </a:txBody>
                  <a:tcPr/>
                </a:tc>
                <a:tc>
                  <a:txBody>
                    <a:bodyPr/>
                    <a:lstStyle/>
                    <a:p>
                      <a:r>
                        <a:rPr lang="ja-JP" altLang="en-US" sz="1100" dirty="0"/>
                        <a:t>Durability</a:t>
                      </a:r>
                      <a:endParaRPr kumimoji="1" lang="ja-JP" altLang="en-US" sz="1100" dirty="0"/>
                    </a:p>
                  </a:txBody>
                  <a:tcPr/>
                </a:tc>
                <a:tc>
                  <a:txBody>
                    <a:bodyPr/>
                    <a:lstStyle/>
                    <a:p>
                      <a:r>
                        <a:rPr lang="ja-JP" altLang="en-US" sz="1100" dirty="0"/>
                        <a:t>Level of decline in serviceable parts</a:t>
                      </a:r>
                      <a:endParaRPr kumimoji="1" lang="ja-JP" altLang="en-US" sz="1100" dirty="0"/>
                    </a:p>
                  </a:txBody>
                  <a:tcPr/>
                </a:tc>
                <a:extLst>
                  <a:ext uri="{0D108BD9-81ED-4DB2-BD59-A6C34878D82A}">
                    <a16:rowId xmlns:a16="http://schemas.microsoft.com/office/drawing/2014/main" val="2338388293"/>
                  </a:ext>
                </a:extLst>
              </a:tr>
              <a:tr h="165198">
                <a:tc>
                  <a:txBody>
                    <a:bodyPr/>
                    <a:lstStyle/>
                    <a:p>
                      <a:endParaRPr kumimoji="1" lang="ja-JP" altLang="en-US" sz="1100"/>
                    </a:p>
                  </a:txBody>
                  <a:tcPr/>
                </a:tc>
                <a:tc>
                  <a:txBody>
                    <a:bodyPr/>
                    <a:lstStyle/>
                    <a:p>
                      <a:r>
                        <a:rPr lang="ja-JP" altLang="en-US" sz="1100" dirty="0"/>
                        <a:t>Security measures </a:t>
                      </a:r>
                      <a:endParaRPr kumimoji="1" lang="ja-JP" altLang="en-US" sz="1100" dirty="0"/>
                    </a:p>
                  </a:txBody>
                  <a:tcPr/>
                </a:tc>
                <a:tc>
                  <a:txBody>
                    <a:bodyPr/>
                    <a:lstStyle/>
                    <a:p>
                      <a:r>
                        <a:rPr lang="ja-JP" altLang="en-US" sz="1100" dirty="0"/>
                        <a:t>Level of implementation of security measures</a:t>
                      </a:r>
                      <a:endParaRPr kumimoji="1" lang="ja-JP" altLang="en-US" sz="1100" dirty="0"/>
                    </a:p>
                  </a:txBody>
                  <a:tcPr/>
                </a:tc>
                <a:extLst>
                  <a:ext uri="{0D108BD9-81ED-4DB2-BD59-A6C34878D82A}">
                    <a16:rowId xmlns:a16="http://schemas.microsoft.com/office/drawing/2014/main" val="1824881729"/>
                  </a:ext>
                </a:extLst>
              </a:tr>
              <a:tr h="165198">
                <a:tc>
                  <a:txBody>
                    <a:bodyPr/>
                    <a:lstStyle/>
                    <a:p>
                      <a:endParaRPr kumimoji="1" lang="ja-JP" altLang="en-US" sz="1100"/>
                    </a:p>
                  </a:txBody>
                  <a:tcPr/>
                </a:tc>
                <a:tc>
                  <a:txBody>
                    <a:bodyPr/>
                    <a:lstStyle/>
                    <a:p>
                      <a:r>
                        <a:rPr lang="ja-JP" altLang="en-US" sz="1100" dirty="0"/>
                        <a:t>Communication stability </a:t>
                      </a:r>
                      <a:endParaRPr kumimoji="1" lang="ja-JP" altLang="en-US" sz="1100" dirty="0"/>
                    </a:p>
                  </a:txBody>
                  <a:tcPr/>
                </a:tc>
                <a:tc>
                  <a:txBody>
                    <a:bodyPr/>
                    <a:lstStyle/>
                    <a:p>
                      <a:r>
                        <a:rPr lang="ja-JP" altLang="en-US" sz="1100" dirty="0"/>
                        <a:t>Level of operation without communication interruption or delay</a:t>
                      </a:r>
                      <a:endParaRPr kumimoji="1" lang="ja-JP" altLang="en-US" sz="1100" dirty="0"/>
                    </a:p>
                  </a:txBody>
                  <a:tcPr/>
                </a:tc>
                <a:extLst>
                  <a:ext uri="{0D108BD9-81ED-4DB2-BD59-A6C34878D82A}">
                    <a16:rowId xmlns:a16="http://schemas.microsoft.com/office/drawing/2014/main" val="3288451683"/>
                  </a:ext>
                </a:extLst>
              </a:tr>
              <a:tr h="190091">
                <a:tc>
                  <a:txBody>
                    <a:bodyPr/>
                    <a:lstStyle/>
                    <a:p>
                      <a:r>
                        <a:rPr lang="ja-JP" altLang="en-US" sz="1100" dirty="0"/>
                        <a:t>Installation and adjustment </a:t>
                      </a:r>
                      <a:endParaRPr kumimoji="1" lang="ja-JP" altLang="en-US" sz="1100" dirty="0"/>
                    </a:p>
                  </a:txBody>
                  <a:tcPr/>
                </a:tc>
                <a:tc>
                  <a:txBody>
                    <a:bodyPr/>
                    <a:lstStyle/>
                    <a:p>
                      <a:r>
                        <a:rPr lang="en-US" altLang="ja-JP" sz="1100" dirty="0"/>
                        <a:t>Appropriateness</a:t>
                      </a:r>
                      <a:r>
                        <a:rPr lang="ja-JP" altLang="en-US" sz="1100" dirty="0"/>
                        <a:t> of installation method </a:t>
                      </a:r>
                      <a:endParaRPr kumimoji="1" lang="ja-JP" altLang="en-US" sz="1100" dirty="0"/>
                    </a:p>
                  </a:txBody>
                  <a:tcPr/>
                </a:tc>
                <a:tc>
                  <a:txBody>
                    <a:bodyPr/>
                    <a:lstStyle/>
                    <a:p>
                      <a:r>
                        <a:rPr lang="ja-JP" altLang="en-US" sz="1100" dirty="0"/>
                        <a:t>Level of implementation of appropriate installation according to conditions</a:t>
                      </a:r>
                      <a:endParaRPr kumimoji="1" lang="ja-JP" altLang="en-US" sz="1100" dirty="0"/>
                    </a:p>
                  </a:txBody>
                  <a:tcPr/>
                </a:tc>
                <a:extLst>
                  <a:ext uri="{0D108BD9-81ED-4DB2-BD59-A6C34878D82A}">
                    <a16:rowId xmlns:a16="http://schemas.microsoft.com/office/drawing/2014/main" val="2170194453"/>
                  </a:ext>
                </a:extLst>
              </a:tr>
              <a:tr h="190091">
                <a:tc>
                  <a:txBody>
                    <a:bodyPr/>
                    <a:lstStyle/>
                    <a:p>
                      <a:r>
                        <a:rPr lang="ja-JP" altLang="en-US" sz="1100" dirty="0"/>
                        <a:t>Operation and maintenance </a:t>
                      </a:r>
                      <a:endParaRPr kumimoji="1" lang="ja-JP" altLang="en-US" sz="1100" dirty="0"/>
                    </a:p>
                  </a:txBody>
                  <a:tcPr/>
                </a:tc>
                <a:tc>
                  <a:txBody>
                    <a:bodyPr/>
                    <a:lstStyle/>
                    <a:p>
                      <a:r>
                        <a:rPr lang="ja-JP" altLang="en-US" sz="1100" dirty="0"/>
                        <a:t>System stability </a:t>
                      </a:r>
                      <a:endParaRPr kumimoji="1" lang="ja-JP" altLang="en-US" sz="1100" dirty="0"/>
                    </a:p>
                  </a:txBody>
                  <a:tcPr/>
                </a:tc>
                <a:tc>
                  <a:txBody>
                    <a:bodyPr/>
                    <a:lstStyle/>
                    <a:p>
                      <a:r>
                        <a:rPr lang="en-US" altLang="ja-JP" sz="1100" dirty="0"/>
                        <a:t>Level of o</a:t>
                      </a:r>
                      <a:r>
                        <a:rPr lang="ja-JP" altLang="en-US" sz="1100" dirty="0"/>
                        <a:t>peration stability</a:t>
                      </a:r>
                      <a:endParaRPr kumimoji="1" lang="ja-JP" altLang="en-US" sz="1100" dirty="0"/>
                    </a:p>
                  </a:txBody>
                  <a:tcPr/>
                </a:tc>
                <a:extLst>
                  <a:ext uri="{0D108BD9-81ED-4DB2-BD59-A6C34878D82A}">
                    <a16:rowId xmlns:a16="http://schemas.microsoft.com/office/drawing/2014/main" val="1362636174"/>
                  </a:ext>
                </a:extLst>
              </a:tr>
              <a:tr h="190091">
                <a:tc>
                  <a:txBody>
                    <a:bodyPr/>
                    <a:lstStyle/>
                    <a:p>
                      <a:endParaRPr kumimoji="1" lang="ja-JP" altLang="en-US" sz="1100"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00" dirty="0"/>
                        <a:t>System environment monitoring </a:t>
                      </a:r>
                      <a:endParaRPr kumimoji="1" lang="ja-JP" altLang="en-US" sz="1100" dirty="0"/>
                    </a:p>
                  </a:txBody>
                  <a:tcPr/>
                </a:tc>
                <a:tc>
                  <a:txBody>
                    <a:bodyPr/>
                    <a:lstStyle/>
                    <a:p>
                      <a:r>
                        <a:rPr lang="en-US" altLang="ja-JP" sz="1100" dirty="0"/>
                        <a:t>L</a:t>
                      </a:r>
                      <a:r>
                        <a:rPr lang="ja-JP" altLang="en-US" sz="1100" dirty="0"/>
                        <a:t>evel </a:t>
                      </a:r>
                      <a:r>
                        <a:rPr lang="en-US" altLang="ja-JP" sz="1100" dirty="0"/>
                        <a:t>of i</a:t>
                      </a:r>
                      <a:r>
                        <a:rPr lang="ja-JP" altLang="en-US" sz="1100" dirty="0"/>
                        <a:t>nstallation status </a:t>
                      </a:r>
                      <a:r>
                        <a:rPr lang="en-US" altLang="ja-JP" sz="1100" dirty="0"/>
                        <a:t>m</a:t>
                      </a:r>
                      <a:r>
                        <a:rPr lang="ja-JP" altLang="en-US" sz="1100" dirty="0"/>
                        <a:t>onitoring </a:t>
                      </a:r>
                      <a:endParaRPr kumimoji="1" lang="ja-JP" altLang="en-US" sz="1100" dirty="0"/>
                    </a:p>
                  </a:txBody>
                  <a:tcPr/>
                </a:tc>
                <a:extLst>
                  <a:ext uri="{0D108BD9-81ED-4DB2-BD59-A6C34878D82A}">
                    <a16:rowId xmlns:a16="http://schemas.microsoft.com/office/drawing/2014/main" val="964624815"/>
                  </a:ext>
                </a:extLst>
              </a:tr>
              <a:tr h="165198">
                <a:tc>
                  <a:txBody>
                    <a:bodyPr/>
                    <a:lstStyle/>
                    <a:p>
                      <a:endParaRPr kumimoji="1" lang="ja-JP" altLang="en-US" sz="1100"/>
                    </a:p>
                  </a:txBody>
                  <a:tcPr/>
                </a:tc>
                <a:tc>
                  <a:txBody>
                    <a:bodyPr/>
                    <a:lstStyle/>
                    <a:p>
                      <a:r>
                        <a:rPr lang="ja-JP" altLang="en-US" sz="1100" dirty="0"/>
                        <a:t>Appropriateness of updates </a:t>
                      </a:r>
                      <a:endParaRPr kumimoji="1" lang="ja-JP" altLang="en-US" sz="1100"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en-US" altLang="ja-JP" sz="1100" dirty="0"/>
                        <a:t>Level</a:t>
                      </a:r>
                      <a:r>
                        <a:rPr lang="ja-JP" altLang="en-US" sz="1100" dirty="0"/>
                        <a:t> </a:t>
                      </a:r>
                      <a:r>
                        <a:rPr lang="en-US" altLang="ja-JP" sz="1100" dirty="0"/>
                        <a:t>of</a:t>
                      </a:r>
                      <a:r>
                        <a:rPr lang="ja-JP" altLang="en-US" sz="1100" dirty="0"/>
                        <a:t> </a:t>
                      </a:r>
                      <a:r>
                        <a:rPr lang="en-US" altLang="ja-JP" sz="1100" dirty="0"/>
                        <a:t>a</a:t>
                      </a:r>
                      <a:r>
                        <a:rPr lang="ja-JP" altLang="en-US" sz="1100" dirty="0"/>
                        <a:t>ppropriate software version operatio</a:t>
                      </a:r>
                      <a:r>
                        <a:rPr lang="en-US" altLang="ja-JP" sz="1100" dirty="0"/>
                        <a:t>n</a:t>
                      </a:r>
                      <a:endParaRPr lang="ja-JP" altLang="en-US" sz="1100" dirty="0"/>
                    </a:p>
                  </a:txBody>
                  <a:tcPr/>
                </a:tc>
                <a:extLst>
                  <a:ext uri="{0D108BD9-81ED-4DB2-BD59-A6C34878D82A}">
                    <a16:rowId xmlns:a16="http://schemas.microsoft.com/office/drawing/2014/main" val="4060079632"/>
                  </a:ext>
                </a:extLst>
              </a:tr>
            </a:tbl>
          </a:graphicData>
        </a:graphic>
      </p:graphicFrame>
      <p:sp>
        <p:nvSpPr>
          <p:cNvPr id="20" name="テキスト ボックス 19">
            <a:extLst>
              <a:ext uri="{FF2B5EF4-FFF2-40B4-BE49-F238E27FC236}">
                <a16:creationId xmlns:a16="http://schemas.microsoft.com/office/drawing/2014/main" id="{BC47A2BD-5E32-664C-2F9F-4497A7FAF634}"/>
              </a:ext>
            </a:extLst>
          </p:cNvPr>
          <p:cNvSpPr txBox="1"/>
          <p:nvPr/>
        </p:nvSpPr>
        <p:spPr>
          <a:xfrm>
            <a:off x="3771473" y="6475484"/>
            <a:ext cx="8301191" cy="246221"/>
          </a:xfrm>
          <a:prstGeom prst="rect">
            <a:avLst/>
          </a:prstGeom>
          <a:noFill/>
        </p:spPr>
        <p:txBody>
          <a:bodyPr wrap="square">
            <a:spAutoFit/>
          </a:bodyPr>
          <a:lstStyle/>
          <a:p>
            <a:r>
              <a:rPr kumimoji="1" lang="en-US" altLang="ja-JP" sz="1000" dirty="0"/>
              <a:t>White Paper “Study for Formulating Guidelines for Evaluating the Quality Level of Sensing Data”</a:t>
            </a:r>
            <a:r>
              <a:rPr lang="en-US" altLang="ja-JP" sz="1000" dirty="0"/>
              <a:t>, Data Sharing Association, Japan</a:t>
            </a:r>
          </a:p>
        </p:txBody>
      </p:sp>
      <p:sp>
        <p:nvSpPr>
          <p:cNvPr id="8" name="テキスト ボックス 7">
            <a:extLst>
              <a:ext uri="{FF2B5EF4-FFF2-40B4-BE49-F238E27FC236}">
                <a16:creationId xmlns:a16="http://schemas.microsoft.com/office/drawing/2014/main" id="{D26DA850-C008-737C-9C28-3690EBD29922}"/>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23225591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5CEDD5D-85F4-9885-6275-578473AB03C0}"/>
              </a:ext>
            </a:extLst>
          </p:cNvPr>
          <p:cNvSpPr>
            <a:spLocks noGrp="1"/>
          </p:cNvSpPr>
          <p:nvPr>
            <p:ph idx="1"/>
          </p:nvPr>
        </p:nvSpPr>
        <p:spPr>
          <a:xfrm>
            <a:off x="642229" y="1382320"/>
            <a:ext cx="10754317" cy="2222118"/>
          </a:xfrm>
        </p:spPr>
        <p:txBody>
          <a:bodyPr/>
          <a:lstStyle/>
          <a:p>
            <a:r>
              <a:rPr kumimoji="1" lang="en-US" altLang="ja-JP" sz="2000" dirty="0"/>
              <a:t>Although each piece of sensor data is small, when aggregated in real time, it can become a large amount of data.</a:t>
            </a:r>
          </a:p>
          <a:p>
            <a:r>
              <a:rPr kumimoji="1" lang="en-US" altLang="ja-JP" sz="2000" dirty="0"/>
              <a:t>Many of them are incorporated into devices and services and are directly linked to safety. In addition, they are often set up in various environments, such as outdoors, and are easily affected by the external environment.</a:t>
            </a:r>
          </a:p>
          <a:p>
            <a:r>
              <a:rPr kumimoji="1" lang="en-US" altLang="ja-JP" sz="2000" dirty="0"/>
              <a:t>On the other hand, when there are many sensors, if one fails, it can be supplemented using data from surrounding sensors, and in some cases, data can be supplemented using data from before and after in chronological order.</a:t>
            </a:r>
          </a:p>
          <a:p>
            <a:r>
              <a:rPr kumimoji="1" lang="en-US" altLang="ja-JP" sz="2000" dirty="0"/>
              <a:t>For these reasons, the following four points need to be managed as particularly important data quality items.</a:t>
            </a:r>
          </a:p>
          <a:p>
            <a:pPr lvl="1"/>
            <a:r>
              <a:rPr kumimoji="1" lang="en-US" altLang="ja-JP" sz="2000" dirty="0"/>
              <a:t>Accuracy, </a:t>
            </a:r>
            <a:r>
              <a:rPr lang="en-US" altLang="ja-JP" sz="2000" dirty="0"/>
              <a:t>Completeness, </a:t>
            </a:r>
            <a:r>
              <a:rPr kumimoji="1" lang="en-US" altLang="ja-JP" sz="2000" dirty="0"/>
              <a:t>Consistency, </a:t>
            </a:r>
            <a:r>
              <a:rPr lang="en-US" altLang="ja-JP" sz="2000" dirty="0"/>
              <a:t>Precision</a:t>
            </a:r>
            <a:endParaRPr kumimoji="1" lang="ja-JP" altLang="en-US" sz="2000" dirty="0"/>
          </a:p>
        </p:txBody>
      </p:sp>
      <p:sp>
        <p:nvSpPr>
          <p:cNvPr id="3" name="スライド番号プレースホルダー 2">
            <a:extLst>
              <a:ext uri="{FF2B5EF4-FFF2-40B4-BE49-F238E27FC236}">
                <a16:creationId xmlns:a16="http://schemas.microsoft.com/office/drawing/2014/main" id="{E46C013B-A4D8-6BA8-856B-C26C3B767FEF}"/>
              </a:ext>
            </a:extLst>
          </p:cNvPr>
          <p:cNvSpPr>
            <a:spLocks noGrp="1"/>
          </p:cNvSpPr>
          <p:nvPr>
            <p:ph type="sldNum" sz="quarter" idx="12"/>
          </p:nvPr>
        </p:nvSpPr>
        <p:spPr/>
        <p:txBody>
          <a:bodyPr/>
          <a:lstStyle/>
          <a:p>
            <a:fld id="{DBFB1F43-6F2E-4538-AABB-23AEDF146290}" type="slidenum">
              <a:rPr lang="ja-JP" altLang="en-US" smtClean="0"/>
              <a:pPr/>
              <a:t>139</a:t>
            </a:fld>
            <a:endParaRPr lang="ja-JP" altLang="en-US"/>
          </a:p>
        </p:txBody>
      </p:sp>
      <p:sp>
        <p:nvSpPr>
          <p:cNvPr id="4" name="タイトル 3">
            <a:extLst>
              <a:ext uri="{FF2B5EF4-FFF2-40B4-BE49-F238E27FC236}">
                <a16:creationId xmlns:a16="http://schemas.microsoft.com/office/drawing/2014/main" id="{8CC1CAF7-FE78-AD5B-B418-6EB2CB2AF5F3}"/>
              </a:ext>
            </a:extLst>
          </p:cNvPr>
          <p:cNvSpPr>
            <a:spLocks noGrp="1"/>
          </p:cNvSpPr>
          <p:nvPr>
            <p:ph type="title"/>
          </p:nvPr>
        </p:nvSpPr>
        <p:spPr/>
        <p:txBody>
          <a:bodyPr/>
          <a:lstStyle/>
          <a:p>
            <a:r>
              <a:rPr lang="en-US" altLang="ja-JP" dirty="0"/>
              <a:t>Characteristics of </a:t>
            </a:r>
            <a:r>
              <a:rPr kumimoji="1" lang="en-US" altLang="ja-JP" dirty="0"/>
              <a:t>Sensor Data</a:t>
            </a:r>
            <a:endParaRPr kumimoji="1" lang="ja-JP" altLang="en-US" dirty="0"/>
          </a:p>
        </p:txBody>
      </p:sp>
      <p:sp>
        <p:nvSpPr>
          <p:cNvPr id="5" name="テキスト ボックス 4">
            <a:extLst>
              <a:ext uri="{FF2B5EF4-FFF2-40B4-BE49-F238E27FC236}">
                <a16:creationId xmlns:a16="http://schemas.microsoft.com/office/drawing/2014/main" id="{3F7E7FBF-45A4-9B87-558E-7E11AB942E7E}"/>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257751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BE88679-B380-5122-032F-3A475BA126BA}"/>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14</a:t>
            </a:fld>
            <a:endParaRPr lang="ja-JP" altLang="en-US"/>
          </a:p>
        </p:txBody>
      </p:sp>
      <p:sp>
        <p:nvSpPr>
          <p:cNvPr id="9" name="タイトル 8">
            <a:extLst>
              <a:ext uri="{FF2B5EF4-FFF2-40B4-BE49-F238E27FC236}">
                <a16:creationId xmlns:a16="http://schemas.microsoft.com/office/drawing/2014/main" id="{6C70804C-008A-6CF9-D8D7-128A2829EF3C}"/>
              </a:ext>
            </a:extLst>
          </p:cNvPr>
          <p:cNvSpPr>
            <a:spLocks noGrp="1"/>
          </p:cNvSpPr>
          <p:nvPr>
            <p:ph type="title"/>
          </p:nvPr>
        </p:nvSpPr>
        <p:spPr>
          <a:xfrm>
            <a:off x="641213" y="313754"/>
            <a:ext cx="9912487" cy="676276"/>
          </a:xfrm>
        </p:spPr>
        <p:txBody>
          <a:bodyPr/>
          <a:lstStyle/>
          <a:p>
            <a:r>
              <a:rPr lang="ja-JP" altLang="en-US" dirty="0"/>
              <a:t>⑥ </a:t>
            </a:r>
            <a:r>
              <a:rPr lang="en-US" altLang="ja-JP" dirty="0"/>
              <a:t>Risks from Low–quality Data</a:t>
            </a:r>
            <a:endParaRPr lang="ja-JP" altLang="en-US" dirty="0"/>
          </a:p>
        </p:txBody>
      </p:sp>
      <p:sp>
        <p:nvSpPr>
          <p:cNvPr id="11" name="コンテンツ プレースホルダー 1">
            <a:extLst>
              <a:ext uri="{FF2B5EF4-FFF2-40B4-BE49-F238E27FC236}">
                <a16:creationId xmlns:a16="http://schemas.microsoft.com/office/drawing/2014/main" id="{44549CBC-5D47-2594-83C1-34236AF5CBD0}"/>
              </a:ext>
            </a:extLst>
          </p:cNvPr>
          <p:cNvSpPr>
            <a:spLocks noGrp="1"/>
          </p:cNvSpPr>
          <p:nvPr>
            <p:ph idx="1"/>
          </p:nvPr>
        </p:nvSpPr>
        <p:spPr>
          <a:xfrm>
            <a:off x="511597" y="1196162"/>
            <a:ext cx="5453771" cy="2222118"/>
          </a:xfrm>
        </p:spPr>
        <p:txBody>
          <a:bodyPr/>
          <a:lstStyle/>
          <a:p>
            <a:pPr marL="457200" indent="-457200">
              <a:buFont typeface="+mj-lt"/>
              <a:buAutoNum type="arabicPeriod"/>
            </a:pPr>
            <a:r>
              <a:rPr lang="en-US" altLang="ja-JP" sz="2000" dirty="0"/>
              <a:t>Decision-Making Errors  </a:t>
            </a:r>
          </a:p>
          <a:p>
            <a:pPr lvl="1"/>
            <a:r>
              <a:rPr lang="en-US" altLang="ja-JP" sz="1200" dirty="0"/>
              <a:t>Inaccurate or incomplete data can lead to flawed analyses, resulting in incorrect conclusions, strategic missteps, and poor decision-making at all levels of the organization.  </a:t>
            </a:r>
          </a:p>
          <a:p>
            <a:pPr marL="457200" indent="-457200">
              <a:buFont typeface="+mj-lt"/>
              <a:buAutoNum type="arabicPeriod"/>
            </a:pPr>
            <a:r>
              <a:rPr lang="en-US" altLang="ja-JP" sz="2000" dirty="0"/>
              <a:t>Operational Inefficiency  </a:t>
            </a:r>
          </a:p>
          <a:p>
            <a:pPr lvl="1"/>
            <a:r>
              <a:rPr lang="en-US" altLang="ja-JP" sz="1200" dirty="0"/>
              <a:t>Time and resources must be allocated to cleaning and correcting low-quality data, delaying AI model deployment and reducing operational effectiveness.  </a:t>
            </a:r>
          </a:p>
          <a:p>
            <a:pPr marL="457200" indent="-457200">
              <a:buFont typeface="+mj-lt"/>
              <a:buAutoNum type="arabicPeriod"/>
            </a:pPr>
            <a:r>
              <a:rPr lang="en-US" altLang="ja-JP" sz="2000" dirty="0"/>
              <a:t>Decreased Customer Satisfaction  </a:t>
            </a:r>
          </a:p>
          <a:p>
            <a:pPr lvl="1"/>
            <a:r>
              <a:rPr lang="en-US" altLang="ja-JP" sz="1200" dirty="0"/>
              <a:t>Inaccurate or incomplete customer data can lead to poor personalization, unmet expectations, and diminished trust in services or products.  </a:t>
            </a:r>
          </a:p>
          <a:p>
            <a:pPr marL="457200" indent="-457200">
              <a:buFont typeface="+mj-lt"/>
              <a:buAutoNum type="arabicPeriod"/>
            </a:pPr>
            <a:r>
              <a:rPr lang="en-US" altLang="ja-JP" sz="2000" dirty="0"/>
              <a:t>Increased Costs  </a:t>
            </a:r>
          </a:p>
          <a:p>
            <a:pPr lvl="1"/>
            <a:r>
              <a:rPr lang="en-US" altLang="ja-JP" sz="1200" dirty="0"/>
              <a:t>Low-quality data increases costs through error correction, reprocessing, re-training of AI models, and potential financial losses due to incorrect predictions or recommendations.  </a:t>
            </a:r>
          </a:p>
          <a:p>
            <a:pPr marL="457200" indent="-457200">
              <a:buFont typeface="+mj-lt"/>
              <a:buAutoNum type="arabicPeriod"/>
            </a:pPr>
            <a:r>
              <a:rPr lang="en-US" altLang="ja-JP" sz="2000" dirty="0"/>
              <a:t>Legal and Regulatory Risks  </a:t>
            </a:r>
          </a:p>
          <a:p>
            <a:pPr lvl="1"/>
            <a:r>
              <a:rPr lang="en-US" altLang="ja-JP" sz="1200" dirty="0"/>
              <a:t>Non-compliance with data protection laws and regulations (e.g., GDPR, CCPA) can lead to significant fines and lawsuits.</a:t>
            </a:r>
          </a:p>
        </p:txBody>
      </p:sp>
      <p:sp>
        <p:nvSpPr>
          <p:cNvPr id="12" name="コンテンツ プレースホルダー 1">
            <a:extLst>
              <a:ext uri="{FF2B5EF4-FFF2-40B4-BE49-F238E27FC236}">
                <a16:creationId xmlns:a16="http://schemas.microsoft.com/office/drawing/2014/main" id="{27BC3821-AB37-2BE5-1A8E-1F9B68898EB3}"/>
              </a:ext>
            </a:extLst>
          </p:cNvPr>
          <p:cNvSpPr txBox="1">
            <a:spLocks/>
          </p:cNvSpPr>
          <p:nvPr/>
        </p:nvSpPr>
        <p:spPr bwMode="auto">
          <a:xfrm>
            <a:off x="5856515" y="1196162"/>
            <a:ext cx="6335486"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457200" indent="-457200">
              <a:buFont typeface="+mj-lt"/>
              <a:buAutoNum type="arabicPeriod" startAt="6"/>
            </a:pPr>
            <a:r>
              <a:rPr lang="en-US" altLang="ja-JP" sz="2000" kern="0" dirty="0"/>
              <a:t>Reputation Damage  </a:t>
            </a:r>
          </a:p>
          <a:p>
            <a:pPr lvl="1"/>
            <a:r>
              <a:rPr lang="en-US" altLang="ja-JP" sz="1200" kern="0" dirty="0"/>
              <a:t>Errors caused by low-quality data can damage trust and credibility with customers, partners, and stakeholders, potentially leading to long-term brand erosion. </a:t>
            </a:r>
          </a:p>
          <a:p>
            <a:pPr marL="457200" indent="-457200">
              <a:buFont typeface="+mj-lt"/>
              <a:buAutoNum type="arabicPeriod" startAt="6"/>
            </a:pPr>
            <a:r>
              <a:rPr lang="en-US" altLang="ja-JP" sz="2000" kern="0" dirty="0"/>
              <a:t>Competitive Disadvantage  </a:t>
            </a:r>
          </a:p>
          <a:p>
            <a:pPr lvl="1"/>
            <a:r>
              <a:rPr lang="en-US" altLang="ja-JP" sz="1200" kern="0" dirty="0"/>
              <a:t>Competitors with better-quality data can outperform in key areas such as customer insights, operational efficiency, and market responsiveness, leaving organizations lagging behind.  </a:t>
            </a:r>
          </a:p>
          <a:p>
            <a:pPr marL="457200" indent="-457200">
              <a:buFont typeface="+mj-lt"/>
              <a:buAutoNum type="arabicPeriod" startAt="6"/>
            </a:pPr>
            <a:r>
              <a:rPr lang="en-US" altLang="ja-JP" sz="2000" kern="0" dirty="0"/>
              <a:t>Lost Opportunities  </a:t>
            </a:r>
          </a:p>
          <a:p>
            <a:pPr lvl="1"/>
            <a:r>
              <a:rPr lang="en-US" altLang="ja-JP" sz="1200" kern="0" dirty="0"/>
              <a:t>Missed insights and trends due to low-quality data can result in failure to seize new market opportunities or innovate effectively.  </a:t>
            </a:r>
          </a:p>
          <a:p>
            <a:pPr marL="457200" indent="-457200">
              <a:buFont typeface="+mj-lt"/>
              <a:buAutoNum type="arabicPeriod" startAt="6"/>
            </a:pPr>
            <a:r>
              <a:rPr lang="en-US" altLang="ja-JP" sz="2000" kern="0" dirty="0"/>
              <a:t>Model Performance Degradation  </a:t>
            </a:r>
          </a:p>
          <a:p>
            <a:pPr lvl="1"/>
            <a:r>
              <a:rPr lang="en-US" altLang="ja-JP" sz="1200" kern="0" dirty="0"/>
              <a:t>AI models trained on low-quality data may exhibit bias, unreliability, or  harmful behavior, leading to ethical concerns and reduced effectiveness in real-world applications.  </a:t>
            </a:r>
          </a:p>
          <a:p>
            <a:pPr marL="457200" indent="-457200">
              <a:buFont typeface="+mj-lt"/>
              <a:buAutoNum type="arabicPeriod" startAt="6"/>
            </a:pPr>
            <a:r>
              <a:rPr lang="en-US" altLang="ja-JP" sz="2000" kern="0" dirty="0"/>
              <a:t>Security Risks  </a:t>
            </a:r>
          </a:p>
          <a:p>
            <a:pPr lvl="1"/>
            <a:r>
              <a:rPr lang="en-US" altLang="ja-JP" sz="1200" kern="0" dirty="0"/>
              <a:t>low-quality data may inadvertently include vulnerabilities or errors that malicious actors can exploit, leading to potential security breaches or misuse of sensitive information.  </a:t>
            </a:r>
          </a:p>
          <a:p>
            <a:pPr marL="457200" indent="-457200">
              <a:buFont typeface="+mj-lt"/>
              <a:buAutoNum type="arabicPeriod" startAt="6"/>
            </a:pPr>
            <a:r>
              <a:rPr lang="en-US" altLang="ja-JP" sz="2000" kern="0" dirty="0"/>
              <a:t>Stakeholder Distrust  </a:t>
            </a:r>
          </a:p>
          <a:p>
            <a:pPr lvl="1"/>
            <a:r>
              <a:rPr lang="en-US" altLang="ja-JP" sz="1200" kern="0" dirty="0"/>
              <a:t>Internal teams and external stakeholders may lose confidence in AI systems if the data quality consistently undermines reliability and results.  </a:t>
            </a:r>
          </a:p>
        </p:txBody>
      </p:sp>
    </p:spTree>
    <p:extLst>
      <p:ext uri="{BB962C8B-B14F-4D97-AF65-F5344CB8AC3E}">
        <p14:creationId xmlns:p14="http://schemas.microsoft.com/office/powerpoint/2010/main" val="7127753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2AA3EE-8A0B-36D7-9B6C-D1EABB1EA317}"/>
              </a:ext>
            </a:extLst>
          </p:cNvPr>
          <p:cNvSpPr>
            <a:spLocks noGrp="1"/>
          </p:cNvSpPr>
          <p:nvPr>
            <p:ph idx="1"/>
          </p:nvPr>
        </p:nvSpPr>
        <p:spPr>
          <a:xfrm>
            <a:off x="642938" y="1382713"/>
            <a:ext cx="10873326" cy="2222500"/>
          </a:xfrm>
        </p:spPr>
        <p:txBody>
          <a:bodyPr/>
          <a:lstStyle/>
          <a:p>
            <a:r>
              <a:rPr lang="en-US" altLang="ja-JP" dirty="0"/>
              <a:t>Sensor data may change over time and data characteristics may change, requiring compensation measures.</a:t>
            </a:r>
          </a:p>
        </p:txBody>
      </p:sp>
      <p:sp>
        <p:nvSpPr>
          <p:cNvPr id="3" name="スライド番号プレースホルダー 2">
            <a:extLst>
              <a:ext uri="{FF2B5EF4-FFF2-40B4-BE49-F238E27FC236}">
                <a16:creationId xmlns:a16="http://schemas.microsoft.com/office/drawing/2014/main" id="{F40F4152-3A3B-64E4-FA2E-8CCA162D1B3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140</a:t>
            </a:fld>
            <a:endParaRPr lang="ja-JP" altLang="en-US"/>
          </a:p>
        </p:txBody>
      </p:sp>
      <p:sp>
        <p:nvSpPr>
          <p:cNvPr id="4" name="タイトル 3">
            <a:extLst>
              <a:ext uri="{FF2B5EF4-FFF2-40B4-BE49-F238E27FC236}">
                <a16:creationId xmlns:a16="http://schemas.microsoft.com/office/drawing/2014/main" id="{3402B8F3-BB25-C89A-3484-2F45C1E33A5A}"/>
              </a:ext>
            </a:extLst>
          </p:cNvPr>
          <p:cNvSpPr>
            <a:spLocks noGrp="1"/>
          </p:cNvSpPr>
          <p:nvPr>
            <p:ph type="title"/>
          </p:nvPr>
        </p:nvSpPr>
        <p:spPr>
          <a:xfrm>
            <a:off x="641350" y="314325"/>
            <a:ext cx="9080620" cy="676275"/>
          </a:xfrm>
        </p:spPr>
        <p:txBody>
          <a:bodyPr/>
          <a:lstStyle/>
          <a:p>
            <a:r>
              <a:rPr lang="en-US" altLang="ja-JP" dirty="0"/>
              <a:t>Time Characteristics of Sensor Data</a:t>
            </a:r>
            <a:endParaRPr lang="ja-JP" altLang="en-US" dirty="0"/>
          </a:p>
        </p:txBody>
      </p:sp>
      <p:sp>
        <p:nvSpPr>
          <p:cNvPr id="5" name="コンテンツ プレースホルダー 1">
            <a:extLst>
              <a:ext uri="{FF2B5EF4-FFF2-40B4-BE49-F238E27FC236}">
                <a16:creationId xmlns:a16="http://schemas.microsoft.com/office/drawing/2014/main" id="{8FED4B13-B63C-8821-4181-89BA7A618CF8}"/>
              </a:ext>
            </a:extLst>
          </p:cNvPr>
          <p:cNvSpPr txBox="1">
            <a:spLocks/>
          </p:cNvSpPr>
          <p:nvPr/>
        </p:nvSpPr>
        <p:spPr bwMode="auto">
          <a:xfrm>
            <a:off x="4815454" y="2669354"/>
            <a:ext cx="3336508"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kumimoji="1" lang="en-US" altLang="ja-JP" sz="2000" dirty="0"/>
              <a:t>Lack of data</a:t>
            </a:r>
          </a:p>
          <a:p>
            <a:pPr marL="0" indent="0">
              <a:buNone/>
            </a:pPr>
            <a:r>
              <a:rPr kumimoji="1" lang="en-US" altLang="ja-JP" sz="1600" dirty="0"/>
              <a:t> Insufficient data collected.</a:t>
            </a:r>
            <a:endParaRPr kumimoji="1" lang="en-US" altLang="ja-JP" sz="1800" dirty="0"/>
          </a:p>
          <a:p>
            <a:pPr marL="0" indent="0">
              <a:buNone/>
            </a:pPr>
            <a:r>
              <a:rPr kumimoji="1" lang="en-US" altLang="ja-JP" sz="2000" dirty="0"/>
              <a:t>Shift</a:t>
            </a:r>
          </a:p>
          <a:p>
            <a:pPr marL="0" indent="0">
              <a:buNone/>
            </a:pPr>
            <a:r>
              <a:rPr kumimoji="1" lang="en-US" altLang="ja-JP" sz="1600" dirty="0"/>
              <a:t> Sudden baseline change.</a:t>
            </a:r>
          </a:p>
          <a:p>
            <a:pPr marL="0" indent="0">
              <a:buNone/>
            </a:pPr>
            <a:r>
              <a:rPr kumimoji="1" lang="en-US" altLang="ja-JP" sz="2000" dirty="0"/>
              <a:t>Drop or Rise</a:t>
            </a:r>
          </a:p>
          <a:p>
            <a:pPr marL="0" indent="0">
              <a:buNone/>
            </a:pPr>
            <a:r>
              <a:rPr kumimoji="1" lang="en-US" altLang="ja-JP" sz="1600" dirty="0"/>
              <a:t> Abrupt decrease or increase.</a:t>
            </a:r>
          </a:p>
          <a:p>
            <a:pPr marL="0" indent="0">
              <a:buNone/>
            </a:pPr>
            <a:r>
              <a:rPr kumimoji="1" lang="en-US" altLang="ja-JP" sz="2000" dirty="0"/>
              <a:t>Stuck</a:t>
            </a:r>
          </a:p>
          <a:p>
            <a:pPr marL="0" indent="0">
              <a:buNone/>
            </a:pPr>
            <a:r>
              <a:rPr kumimoji="1" lang="en-US" altLang="ja-JP" sz="1600" dirty="0"/>
              <a:t> Repeated constant readings.</a:t>
            </a:r>
          </a:p>
          <a:p>
            <a:pPr marL="0" indent="0">
              <a:buNone/>
            </a:pPr>
            <a:r>
              <a:rPr kumimoji="1" lang="en-US" altLang="ja-JP" sz="2000" dirty="0"/>
              <a:t>Bounded oscillation</a:t>
            </a:r>
          </a:p>
          <a:p>
            <a:pPr marL="0" indent="0">
              <a:buNone/>
            </a:pPr>
            <a:r>
              <a:rPr kumimoji="1" lang="en-US" altLang="ja-JP" sz="1600" dirty="0"/>
              <a:t> Regular, limited fluctuations.</a:t>
            </a:r>
            <a:endParaRPr kumimoji="1" lang="en-US" altLang="ja-JP" sz="1800" dirty="0"/>
          </a:p>
          <a:p>
            <a:pPr marL="0" indent="0">
              <a:buFont typeface="Wingdings" pitchFamily="2" charset="2"/>
              <a:buNone/>
            </a:pPr>
            <a:r>
              <a:rPr lang="en-US" altLang="ja-JP" sz="2000" kern="0" dirty="0"/>
              <a:t>Inconsistent frequency</a:t>
            </a:r>
          </a:p>
          <a:p>
            <a:pPr marL="0" indent="0">
              <a:buFont typeface="Wingdings" pitchFamily="2" charset="2"/>
              <a:buNone/>
            </a:pPr>
            <a:r>
              <a:rPr lang="en-US" altLang="ja-JP" sz="1600" kern="0" dirty="0"/>
              <a:t> Irregular data intervals.</a:t>
            </a:r>
            <a:endParaRPr lang="en-US" altLang="ja-JP" sz="1800" kern="0" dirty="0"/>
          </a:p>
        </p:txBody>
      </p:sp>
      <p:sp>
        <p:nvSpPr>
          <p:cNvPr id="6" name="コンテンツ プレースホルダー 1">
            <a:extLst>
              <a:ext uri="{FF2B5EF4-FFF2-40B4-BE49-F238E27FC236}">
                <a16:creationId xmlns:a16="http://schemas.microsoft.com/office/drawing/2014/main" id="{9FAB8201-23B9-D6E3-962D-3B691A900817}"/>
              </a:ext>
            </a:extLst>
          </p:cNvPr>
          <p:cNvSpPr txBox="1">
            <a:spLocks/>
          </p:cNvSpPr>
          <p:nvPr/>
        </p:nvSpPr>
        <p:spPr bwMode="auto">
          <a:xfrm>
            <a:off x="8368770" y="2669354"/>
            <a:ext cx="3471403"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Font typeface="Wingdings" pitchFamily="2" charset="2"/>
              <a:buNone/>
            </a:pPr>
            <a:r>
              <a:rPr lang="en-US" altLang="ja-JP" sz="2000" kern="0" dirty="0"/>
              <a:t>Different resolution</a:t>
            </a:r>
          </a:p>
          <a:p>
            <a:pPr marL="0" indent="0">
              <a:buFont typeface="Wingdings" pitchFamily="2" charset="2"/>
              <a:buNone/>
            </a:pPr>
            <a:r>
              <a:rPr lang="en-US" altLang="ja-JP" sz="1600" kern="0" dirty="0"/>
              <a:t> Varying data granularity.</a:t>
            </a:r>
            <a:endParaRPr lang="en-US" altLang="ja-JP" sz="1800" kern="0" dirty="0"/>
          </a:p>
          <a:p>
            <a:pPr marL="0" indent="0">
              <a:buFont typeface="Wingdings" pitchFamily="2" charset="2"/>
              <a:buNone/>
            </a:pPr>
            <a:r>
              <a:rPr lang="en-US" altLang="ja-JP" sz="2000" kern="0" dirty="0"/>
              <a:t>Incorrect timestamp</a:t>
            </a:r>
          </a:p>
          <a:p>
            <a:pPr marL="0" indent="0">
              <a:buFont typeface="Wingdings" pitchFamily="2" charset="2"/>
              <a:buNone/>
            </a:pPr>
            <a:r>
              <a:rPr lang="en-US" altLang="ja-JP" sz="1600" kern="0" dirty="0"/>
              <a:t> Misaligned time in records.</a:t>
            </a:r>
            <a:endParaRPr lang="en-US" altLang="ja-JP" sz="1800" kern="0" dirty="0"/>
          </a:p>
          <a:p>
            <a:pPr marL="0" indent="0">
              <a:buFont typeface="Wingdings" pitchFamily="2" charset="2"/>
              <a:buNone/>
            </a:pPr>
            <a:r>
              <a:rPr lang="en-US" altLang="ja-JP" sz="2000" kern="0" dirty="0"/>
              <a:t>Latency</a:t>
            </a:r>
          </a:p>
          <a:p>
            <a:pPr marL="0" indent="0">
              <a:buFont typeface="Wingdings" pitchFamily="2" charset="2"/>
              <a:buNone/>
            </a:pPr>
            <a:r>
              <a:rPr lang="en-US" altLang="ja-JP" sz="1600" kern="0" dirty="0"/>
              <a:t> Delay between event and record</a:t>
            </a:r>
            <a:r>
              <a:rPr lang="en-US" altLang="ja-JP" sz="1400" kern="0" dirty="0"/>
              <a:t>.</a:t>
            </a:r>
            <a:endParaRPr lang="ja-JP" altLang="en-US" sz="1600" kern="0" dirty="0"/>
          </a:p>
        </p:txBody>
      </p:sp>
      <p:sp>
        <p:nvSpPr>
          <p:cNvPr id="10" name="コンテンツ プレースホルダー 1">
            <a:extLst>
              <a:ext uri="{FF2B5EF4-FFF2-40B4-BE49-F238E27FC236}">
                <a16:creationId xmlns:a16="http://schemas.microsoft.com/office/drawing/2014/main" id="{5953CCD6-1111-6904-D321-9DDE4A573512}"/>
              </a:ext>
            </a:extLst>
          </p:cNvPr>
          <p:cNvSpPr txBox="1">
            <a:spLocks/>
          </p:cNvSpPr>
          <p:nvPr/>
        </p:nvSpPr>
        <p:spPr bwMode="auto">
          <a:xfrm>
            <a:off x="937395" y="2669354"/>
            <a:ext cx="3850265"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Font typeface="Wingdings" pitchFamily="2" charset="2"/>
              <a:buNone/>
            </a:pPr>
            <a:r>
              <a:rPr lang="en-US" altLang="ja-JP" sz="2000" kern="0" dirty="0"/>
              <a:t>Offset</a:t>
            </a:r>
          </a:p>
          <a:p>
            <a:pPr marL="0" indent="0">
              <a:buFont typeface="Wingdings" pitchFamily="2" charset="2"/>
              <a:buNone/>
            </a:pPr>
            <a:r>
              <a:rPr lang="en-US" altLang="ja-JP" sz="1600" kern="0" dirty="0"/>
              <a:t> Constant deviation from true value.</a:t>
            </a:r>
          </a:p>
          <a:p>
            <a:pPr marL="0" indent="0">
              <a:buFont typeface="Wingdings" pitchFamily="2" charset="2"/>
              <a:buNone/>
            </a:pPr>
            <a:r>
              <a:rPr lang="en-US" altLang="ja-JP" sz="2000" kern="0" dirty="0"/>
              <a:t>Drift</a:t>
            </a:r>
          </a:p>
          <a:p>
            <a:pPr marL="0" indent="0">
              <a:buFont typeface="Wingdings" pitchFamily="2" charset="2"/>
              <a:buNone/>
            </a:pPr>
            <a:r>
              <a:rPr lang="en-US" altLang="ja-JP" sz="1600" kern="0" dirty="0"/>
              <a:t> Gradual change over time.</a:t>
            </a:r>
          </a:p>
          <a:p>
            <a:pPr marL="0" indent="0">
              <a:buFont typeface="Wingdings" pitchFamily="2" charset="2"/>
              <a:buNone/>
            </a:pPr>
            <a:r>
              <a:rPr lang="en-US" altLang="ja-JP" sz="2000" kern="0" dirty="0"/>
              <a:t>Trim</a:t>
            </a:r>
          </a:p>
          <a:p>
            <a:pPr marL="0" indent="0">
              <a:buFont typeface="Wingdings" pitchFamily="2" charset="2"/>
              <a:buNone/>
            </a:pPr>
            <a:r>
              <a:rPr lang="en-US" altLang="ja-JP" sz="1600" kern="0" dirty="0"/>
              <a:t> Adjustment to correct error.</a:t>
            </a:r>
          </a:p>
          <a:p>
            <a:pPr marL="0" indent="0">
              <a:buFont typeface="Wingdings" pitchFamily="2" charset="2"/>
              <a:buNone/>
            </a:pPr>
            <a:r>
              <a:rPr lang="en-US" altLang="ja-JP" sz="2000" kern="0" dirty="0"/>
              <a:t>Spike</a:t>
            </a:r>
          </a:p>
          <a:p>
            <a:pPr marL="0" indent="0">
              <a:buFont typeface="Wingdings" pitchFamily="2" charset="2"/>
              <a:buNone/>
            </a:pPr>
            <a:r>
              <a:rPr lang="en-US" altLang="ja-JP" sz="1600" kern="0" dirty="0"/>
              <a:t> Sudden, short-lived jump.</a:t>
            </a:r>
            <a:endParaRPr lang="en-US" altLang="ja-JP" sz="1800" kern="0" dirty="0"/>
          </a:p>
          <a:p>
            <a:pPr marL="0" indent="0">
              <a:buFont typeface="Wingdings" pitchFamily="2" charset="2"/>
              <a:buNone/>
            </a:pPr>
            <a:r>
              <a:rPr lang="en-US" altLang="ja-JP" sz="2000" kern="0" dirty="0"/>
              <a:t>Noise</a:t>
            </a:r>
          </a:p>
          <a:p>
            <a:pPr marL="0" indent="0">
              <a:buFont typeface="Wingdings" pitchFamily="2" charset="2"/>
              <a:buNone/>
            </a:pPr>
            <a:r>
              <a:rPr lang="en-US" altLang="ja-JP" sz="1600" kern="0" dirty="0"/>
              <a:t> Random variations in data.</a:t>
            </a:r>
          </a:p>
          <a:p>
            <a:pPr marL="0" indent="0">
              <a:buFont typeface="Wingdings" pitchFamily="2" charset="2"/>
              <a:buNone/>
            </a:pPr>
            <a:r>
              <a:rPr lang="en-US" altLang="ja-JP" sz="2000" kern="0" dirty="0"/>
              <a:t>Data loss</a:t>
            </a:r>
          </a:p>
          <a:p>
            <a:pPr marL="0" indent="0">
              <a:buFont typeface="Wingdings" pitchFamily="2" charset="2"/>
              <a:buNone/>
            </a:pPr>
            <a:r>
              <a:rPr lang="en-US" altLang="ja-JP" sz="1600" kern="0" dirty="0"/>
              <a:t> Missing data points or gaps.</a:t>
            </a:r>
          </a:p>
        </p:txBody>
      </p:sp>
      <p:sp>
        <p:nvSpPr>
          <p:cNvPr id="7" name="テキスト ボックス 6">
            <a:extLst>
              <a:ext uri="{FF2B5EF4-FFF2-40B4-BE49-F238E27FC236}">
                <a16:creationId xmlns:a16="http://schemas.microsoft.com/office/drawing/2014/main" id="{4F03BDBA-1E97-544D-62D0-E35592AD218A}"/>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959214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EA4E080-9A92-5451-1928-3B7AECFE4D2F}"/>
              </a:ext>
            </a:extLst>
          </p:cNvPr>
          <p:cNvSpPr>
            <a:spLocks noGrp="1"/>
          </p:cNvSpPr>
          <p:nvPr>
            <p:ph idx="1"/>
          </p:nvPr>
        </p:nvSpPr>
        <p:spPr>
          <a:xfrm>
            <a:off x="433893" y="1359171"/>
            <a:ext cx="11324213" cy="2222118"/>
          </a:xfrm>
        </p:spPr>
        <p:txBody>
          <a:bodyPr/>
          <a:lstStyle/>
          <a:p>
            <a:pPr marL="0" indent="0">
              <a:buNone/>
            </a:pPr>
            <a:r>
              <a:rPr kumimoji="1" lang="en-US" altLang="ja-JP" dirty="0"/>
              <a:t>When using multiple sensors, the following data quality issues can arise:</a:t>
            </a:r>
          </a:p>
          <a:p>
            <a:pPr marL="0" indent="0">
              <a:buNone/>
            </a:pPr>
            <a:r>
              <a:rPr kumimoji="1" lang="en-US" altLang="ja-JP" sz="2000" dirty="0"/>
              <a:t>1. Inconsistent Data  </a:t>
            </a:r>
          </a:p>
          <a:p>
            <a:pPr lvl="1"/>
            <a:r>
              <a:rPr kumimoji="1" lang="en-US" altLang="ja-JP" sz="2000" dirty="0"/>
              <a:t>Mismatch in Sensor Outputs: Different sensors measuring the same phenomenon might provide inconsistent values due to calibration errors or varying sensitivity.  </a:t>
            </a:r>
          </a:p>
          <a:p>
            <a:pPr lvl="1"/>
            <a:r>
              <a:rPr kumimoji="1" lang="en-US" altLang="ja-JP" sz="2000" dirty="0"/>
              <a:t>Different Units or Scales: Sensors may report data in incompatible units or scales.  </a:t>
            </a:r>
          </a:p>
          <a:p>
            <a:pPr marL="0" indent="0">
              <a:buNone/>
            </a:pPr>
            <a:r>
              <a:rPr kumimoji="1" lang="en-US" altLang="ja-JP" sz="2000" dirty="0"/>
              <a:t>2. Temporal Misalignment  </a:t>
            </a:r>
          </a:p>
          <a:p>
            <a:pPr lvl="1"/>
            <a:r>
              <a:rPr kumimoji="1" lang="en-US" altLang="ja-JP" sz="2000" dirty="0"/>
              <a:t>Clock Drift: Sensors might not be synchronized, causing timestamps to be out of alignment.  </a:t>
            </a:r>
          </a:p>
          <a:p>
            <a:pPr lvl="1"/>
            <a:r>
              <a:rPr kumimoji="1" lang="en-US" altLang="ja-JP" sz="2000" dirty="0"/>
              <a:t>Latency Variability: Different sensors may have varying delays in recording or transmitting data.  </a:t>
            </a:r>
          </a:p>
          <a:p>
            <a:pPr marL="0" indent="0">
              <a:buNone/>
            </a:pPr>
            <a:r>
              <a:rPr kumimoji="1" lang="en-US" altLang="ja-JP" sz="2000" dirty="0"/>
              <a:t>3. Spatial Misalignment  </a:t>
            </a:r>
          </a:p>
          <a:p>
            <a:pPr lvl="1"/>
            <a:r>
              <a:rPr kumimoji="1" lang="en-US" altLang="ja-JP" sz="2000" dirty="0"/>
              <a:t>Incorrect Sensor Positioning: Sensors may not be placed in the correct locations, leading to inaccurate measurements for a specific area or system.  </a:t>
            </a:r>
          </a:p>
        </p:txBody>
      </p:sp>
      <p:sp>
        <p:nvSpPr>
          <p:cNvPr id="3" name="スライド番号プレースホルダー 2">
            <a:extLst>
              <a:ext uri="{FF2B5EF4-FFF2-40B4-BE49-F238E27FC236}">
                <a16:creationId xmlns:a16="http://schemas.microsoft.com/office/drawing/2014/main" id="{439F6372-39CD-5512-F758-88599128E01D}"/>
              </a:ext>
            </a:extLst>
          </p:cNvPr>
          <p:cNvSpPr>
            <a:spLocks noGrp="1"/>
          </p:cNvSpPr>
          <p:nvPr>
            <p:ph type="sldNum" sz="quarter" idx="12"/>
          </p:nvPr>
        </p:nvSpPr>
        <p:spPr/>
        <p:txBody>
          <a:bodyPr/>
          <a:lstStyle/>
          <a:p>
            <a:fld id="{DBFB1F43-6F2E-4538-AABB-23AEDF146290}" type="slidenum">
              <a:rPr lang="ja-JP" altLang="en-US" smtClean="0"/>
              <a:pPr/>
              <a:t>141</a:t>
            </a:fld>
            <a:endParaRPr lang="ja-JP" altLang="en-US"/>
          </a:p>
        </p:txBody>
      </p:sp>
      <p:sp>
        <p:nvSpPr>
          <p:cNvPr id="4" name="タイトル 3">
            <a:extLst>
              <a:ext uri="{FF2B5EF4-FFF2-40B4-BE49-F238E27FC236}">
                <a16:creationId xmlns:a16="http://schemas.microsoft.com/office/drawing/2014/main" id="{1E18B6E0-9CCC-C0E8-C53A-33112EF60FCE}"/>
              </a:ext>
            </a:extLst>
          </p:cNvPr>
          <p:cNvSpPr>
            <a:spLocks noGrp="1"/>
          </p:cNvSpPr>
          <p:nvPr>
            <p:ph type="title"/>
          </p:nvPr>
        </p:nvSpPr>
        <p:spPr>
          <a:xfrm>
            <a:off x="641213" y="313754"/>
            <a:ext cx="9244659" cy="676276"/>
          </a:xfrm>
        </p:spPr>
        <p:txBody>
          <a:bodyPr/>
          <a:lstStyle/>
          <a:p>
            <a:r>
              <a:rPr kumimoji="1" lang="en-US" altLang="ja-JP" dirty="0"/>
              <a:t>Challenges in using Multiple </a:t>
            </a:r>
            <a:r>
              <a:rPr lang="en-US" altLang="ja-JP" dirty="0"/>
              <a:t>S</a:t>
            </a:r>
            <a:r>
              <a:rPr kumimoji="1" lang="en-US" altLang="ja-JP" dirty="0"/>
              <a:t>ensors</a:t>
            </a:r>
            <a:endParaRPr kumimoji="1" lang="ja-JP" altLang="en-US" dirty="0"/>
          </a:p>
        </p:txBody>
      </p:sp>
      <p:sp>
        <p:nvSpPr>
          <p:cNvPr id="5" name="テキスト ボックス 4">
            <a:extLst>
              <a:ext uri="{FF2B5EF4-FFF2-40B4-BE49-F238E27FC236}">
                <a16:creationId xmlns:a16="http://schemas.microsoft.com/office/drawing/2014/main" id="{9B23C284-BE76-4A57-1268-98631785C5C9}"/>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15076844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0815-88C6-2044-9044-C096425BF40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2535CDC-22AC-BE73-2BA3-DBF57E98A8E5}"/>
              </a:ext>
            </a:extLst>
          </p:cNvPr>
          <p:cNvSpPr>
            <a:spLocks noGrp="1"/>
          </p:cNvSpPr>
          <p:nvPr>
            <p:ph idx="1"/>
          </p:nvPr>
        </p:nvSpPr>
        <p:spPr>
          <a:xfrm>
            <a:off x="433893" y="1359171"/>
            <a:ext cx="11324213" cy="2222118"/>
          </a:xfrm>
        </p:spPr>
        <p:txBody>
          <a:bodyPr/>
          <a:lstStyle/>
          <a:p>
            <a:pPr marL="0" indent="0">
              <a:buNone/>
            </a:pPr>
            <a:r>
              <a:rPr kumimoji="1" lang="en-US" altLang="ja-JP" sz="2000" dirty="0"/>
              <a:t>4. Noise and Interference  </a:t>
            </a:r>
          </a:p>
          <a:p>
            <a:pPr lvl="1"/>
            <a:r>
              <a:rPr kumimoji="1" lang="en-US" altLang="ja-JP" sz="2000" dirty="0"/>
              <a:t>Environmental Noise: Sensors may pick up irrelevant signals from the environment, degrading the data quality.  </a:t>
            </a:r>
          </a:p>
          <a:p>
            <a:pPr lvl="1"/>
            <a:r>
              <a:rPr kumimoji="1" lang="en-US" altLang="ja-JP" sz="2000" dirty="0"/>
              <a:t>Cross-Talk: Signals from one sensor interfere with another, causing erroneous readings.  </a:t>
            </a:r>
          </a:p>
          <a:p>
            <a:pPr marL="0" indent="0">
              <a:buNone/>
            </a:pPr>
            <a:r>
              <a:rPr kumimoji="1" lang="en-US" altLang="ja-JP" sz="2000" dirty="0"/>
              <a:t>5. Resolution and Precision Variability  </a:t>
            </a:r>
          </a:p>
          <a:p>
            <a:pPr lvl="1"/>
            <a:r>
              <a:rPr kumimoji="1" lang="en-US" altLang="ja-JP" sz="2000" dirty="0"/>
              <a:t>Different Granularities: Sensors may record data at different levels of precision or resolution, making integration challenging.  </a:t>
            </a:r>
          </a:p>
          <a:p>
            <a:pPr lvl="1"/>
            <a:r>
              <a:rPr kumimoji="1" lang="en-US" altLang="ja-JP" sz="2000" dirty="0"/>
              <a:t>Sampling Rate Disparities: Inconsistent sampling rates across sensors lead to incomplete or redundant data points.  </a:t>
            </a:r>
          </a:p>
          <a:p>
            <a:pPr marL="0" indent="0">
              <a:buNone/>
            </a:pPr>
            <a:r>
              <a:rPr kumimoji="1" lang="en-US" altLang="ja-JP" sz="2000" dirty="0"/>
              <a:t>6. Faults and Anomalies  </a:t>
            </a:r>
          </a:p>
          <a:p>
            <a:pPr lvl="1"/>
            <a:r>
              <a:rPr kumimoji="1" lang="en-US" altLang="ja-JP" sz="2000" dirty="0"/>
              <a:t>Sensor Drift: Some sensors might degrade over time, resulting in inaccurate data.  </a:t>
            </a:r>
          </a:p>
          <a:p>
            <a:pPr lvl="1"/>
            <a:r>
              <a:rPr kumimoji="1" lang="en-US" altLang="ja-JP" sz="2000" dirty="0"/>
              <a:t>Stuck or Frozen Sensors: Sensors might repeatedly report the same value due to hardware issues.  </a:t>
            </a:r>
          </a:p>
          <a:p>
            <a:pPr lvl="1"/>
            <a:r>
              <a:rPr kumimoji="1" lang="en-US" altLang="ja-JP" sz="2000" dirty="0"/>
              <a:t>Data Gaps: Sensor failures or transmission errors lead to missing data.  </a:t>
            </a:r>
          </a:p>
          <a:p>
            <a:endParaRPr kumimoji="1" lang="en-US" altLang="ja-JP" sz="2000" dirty="0"/>
          </a:p>
        </p:txBody>
      </p:sp>
      <p:sp>
        <p:nvSpPr>
          <p:cNvPr id="3" name="スライド番号プレースホルダー 2">
            <a:extLst>
              <a:ext uri="{FF2B5EF4-FFF2-40B4-BE49-F238E27FC236}">
                <a16:creationId xmlns:a16="http://schemas.microsoft.com/office/drawing/2014/main" id="{21667621-D7AC-B91B-6E7E-FA5915FFC7FD}"/>
              </a:ext>
            </a:extLst>
          </p:cNvPr>
          <p:cNvSpPr>
            <a:spLocks noGrp="1"/>
          </p:cNvSpPr>
          <p:nvPr>
            <p:ph type="sldNum" sz="quarter" idx="12"/>
          </p:nvPr>
        </p:nvSpPr>
        <p:spPr/>
        <p:txBody>
          <a:bodyPr/>
          <a:lstStyle/>
          <a:p>
            <a:fld id="{DBFB1F43-6F2E-4538-AABB-23AEDF146290}" type="slidenum">
              <a:rPr lang="ja-JP" altLang="en-US" smtClean="0"/>
              <a:pPr/>
              <a:t>142</a:t>
            </a:fld>
            <a:endParaRPr lang="ja-JP" altLang="en-US"/>
          </a:p>
        </p:txBody>
      </p:sp>
      <p:sp>
        <p:nvSpPr>
          <p:cNvPr id="4" name="タイトル 3">
            <a:extLst>
              <a:ext uri="{FF2B5EF4-FFF2-40B4-BE49-F238E27FC236}">
                <a16:creationId xmlns:a16="http://schemas.microsoft.com/office/drawing/2014/main" id="{50EA5881-224C-3A0A-9163-5221EC9CE892}"/>
              </a:ext>
            </a:extLst>
          </p:cNvPr>
          <p:cNvSpPr>
            <a:spLocks noGrp="1"/>
          </p:cNvSpPr>
          <p:nvPr>
            <p:ph type="title"/>
          </p:nvPr>
        </p:nvSpPr>
        <p:spPr>
          <a:xfrm>
            <a:off x="641213" y="313754"/>
            <a:ext cx="10534787" cy="676276"/>
          </a:xfrm>
        </p:spPr>
        <p:txBody>
          <a:bodyPr/>
          <a:lstStyle/>
          <a:p>
            <a:r>
              <a:rPr kumimoji="1" lang="en-US" altLang="ja-JP" dirty="0"/>
              <a:t>Challenges in using </a:t>
            </a:r>
            <a:r>
              <a:rPr lang="en-US" altLang="ja-JP" dirty="0"/>
              <a:t>M</a:t>
            </a:r>
            <a:r>
              <a:rPr kumimoji="1" lang="en-US" altLang="ja-JP" dirty="0"/>
              <a:t>ultiple </a:t>
            </a:r>
            <a:r>
              <a:rPr lang="en-US" altLang="ja-JP" dirty="0"/>
              <a:t>S</a:t>
            </a:r>
            <a:r>
              <a:rPr kumimoji="1" lang="en-US" altLang="ja-JP" dirty="0"/>
              <a:t>ensors</a:t>
            </a:r>
            <a:r>
              <a:rPr lang="en-US" altLang="ja-JP" sz="2000" dirty="0"/>
              <a:t>(Cont.)</a:t>
            </a:r>
            <a:endParaRPr kumimoji="1" lang="ja-JP" altLang="en-US" dirty="0"/>
          </a:p>
        </p:txBody>
      </p:sp>
      <p:sp>
        <p:nvSpPr>
          <p:cNvPr id="5" name="テキスト ボックス 4">
            <a:extLst>
              <a:ext uri="{FF2B5EF4-FFF2-40B4-BE49-F238E27FC236}">
                <a16:creationId xmlns:a16="http://schemas.microsoft.com/office/drawing/2014/main" id="{CB35A141-3187-782C-61A3-FBF919EF7447}"/>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4031431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9654-92DD-DE3E-7063-DBCFCCB4691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4D85387-2E49-DAA9-4B7C-11F6F68EAF3E}"/>
              </a:ext>
            </a:extLst>
          </p:cNvPr>
          <p:cNvSpPr>
            <a:spLocks noGrp="1"/>
          </p:cNvSpPr>
          <p:nvPr>
            <p:ph idx="1"/>
          </p:nvPr>
        </p:nvSpPr>
        <p:spPr>
          <a:xfrm>
            <a:off x="433893" y="1359171"/>
            <a:ext cx="11324213" cy="2222118"/>
          </a:xfrm>
        </p:spPr>
        <p:txBody>
          <a:bodyPr/>
          <a:lstStyle/>
          <a:p>
            <a:pPr marL="0" indent="0">
              <a:buNone/>
            </a:pPr>
            <a:r>
              <a:rPr kumimoji="1" lang="en-US" altLang="ja-JP" sz="2000" dirty="0"/>
              <a:t>7. Redundancy and Overlap  </a:t>
            </a:r>
          </a:p>
          <a:p>
            <a:pPr lvl="1"/>
            <a:r>
              <a:rPr kumimoji="1" lang="en-US" altLang="ja-JP" sz="2000" dirty="0"/>
              <a:t>Duplicate Data: Overlapping sensor coverage might lead to redundant data, increasing processing complexity.  </a:t>
            </a:r>
          </a:p>
          <a:p>
            <a:pPr lvl="1"/>
            <a:r>
              <a:rPr kumimoji="1" lang="en-US" altLang="ja-JP" sz="2000" dirty="0"/>
              <a:t>Conflicting Data: Redundant sensors may report contradictory values.  </a:t>
            </a:r>
          </a:p>
          <a:p>
            <a:pPr marL="0" indent="0">
              <a:buNone/>
            </a:pPr>
            <a:r>
              <a:rPr kumimoji="1" lang="en-US" altLang="ja-JP" sz="2000" dirty="0"/>
              <a:t>8. Incorrect Calibration  </a:t>
            </a:r>
          </a:p>
          <a:p>
            <a:pPr lvl="1"/>
            <a:r>
              <a:rPr kumimoji="1" lang="en-US" altLang="ja-JP" sz="2000" dirty="0"/>
              <a:t>Bias Errors: Calibration issues lead to consistent offsets or scaling errors in the measurements.  </a:t>
            </a:r>
          </a:p>
          <a:p>
            <a:pPr marL="0" indent="0">
              <a:buNone/>
            </a:pPr>
            <a:r>
              <a:rPr kumimoji="1" lang="en-US" altLang="ja-JP" sz="2000" dirty="0"/>
              <a:t>9. Integration Challenges  </a:t>
            </a:r>
          </a:p>
          <a:p>
            <a:pPr lvl="1"/>
            <a:r>
              <a:rPr kumimoji="1" lang="en-US" altLang="ja-JP" sz="2000" dirty="0"/>
              <a:t>Different Protocols: Sensors using different communication protocols might make data integration difficult.  </a:t>
            </a:r>
          </a:p>
          <a:p>
            <a:pPr lvl="1"/>
            <a:r>
              <a:rPr kumimoji="1" lang="en-US" altLang="ja-JP" sz="2000" dirty="0"/>
              <a:t>Heterogeneous Data Formats: Sensors may produce data in varied formats that need standardization.  </a:t>
            </a:r>
          </a:p>
          <a:p>
            <a:pPr marL="0" indent="0">
              <a:buNone/>
            </a:pPr>
            <a:r>
              <a:rPr kumimoji="1" lang="en-US" altLang="ja-JP" sz="2000" dirty="0"/>
              <a:t>10. Environmental Impact  </a:t>
            </a:r>
          </a:p>
          <a:p>
            <a:pPr lvl="1"/>
            <a:r>
              <a:rPr kumimoji="1" lang="en-US" altLang="ja-JP" sz="2000" dirty="0"/>
              <a:t>Temperature, Humidity, or Pressure: Environmental conditions might affect sensor performance differently.  </a:t>
            </a:r>
          </a:p>
        </p:txBody>
      </p:sp>
      <p:sp>
        <p:nvSpPr>
          <p:cNvPr id="3" name="スライド番号プレースホルダー 2">
            <a:extLst>
              <a:ext uri="{FF2B5EF4-FFF2-40B4-BE49-F238E27FC236}">
                <a16:creationId xmlns:a16="http://schemas.microsoft.com/office/drawing/2014/main" id="{29A40DA2-5A4A-2CD9-3EB8-B816E3BE7939}"/>
              </a:ext>
            </a:extLst>
          </p:cNvPr>
          <p:cNvSpPr>
            <a:spLocks noGrp="1"/>
          </p:cNvSpPr>
          <p:nvPr>
            <p:ph type="sldNum" sz="quarter" idx="12"/>
          </p:nvPr>
        </p:nvSpPr>
        <p:spPr/>
        <p:txBody>
          <a:bodyPr/>
          <a:lstStyle/>
          <a:p>
            <a:fld id="{DBFB1F43-6F2E-4538-AABB-23AEDF146290}" type="slidenum">
              <a:rPr lang="ja-JP" altLang="en-US" smtClean="0"/>
              <a:pPr/>
              <a:t>143</a:t>
            </a:fld>
            <a:endParaRPr lang="ja-JP" altLang="en-US"/>
          </a:p>
        </p:txBody>
      </p:sp>
      <p:sp>
        <p:nvSpPr>
          <p:cNvPr id="4" name="タイトル 3">
            <a:extLst>
              <a:ext uri="{FF2B5EF4-FFF2-40B4-BE49-F238E27FC236}">
                <a16:creationId xmlns:a16="http://schemas.microsoft.com/office/drawing/2014/main" id="{F67E6B02-2B9B-5563-95FA-1E1AC707F509}"/>
              </a:ext>
            </a:extLst>
          </p:cNvPr>
          <p:cNvSpPr>
            <a:spLocks noGrp="1"/>
          </p:cNvSpPr>
          <p:nvPr>
            <p:ph type="title"/>
          </p:nvPr>
        </p:nvSpPr>
        <p:spPr>
          <a:xfrm>
            <a:off x="641213" y="313754"/>
            <a:ext cx="10102987" cy="676276"/>
          </a:xfrm>
        </p:spPr>
        <p:txBody>
          <a:bodyPr/>
          <a:lstStyle/>
          <a:p>
            <a:r>
              <a:rPr kumimoji="1" lang="en-US" altLang="ja-JP" dirty="0"/>
              <a:t>Challenges in using Multiple </a:t>
            </a:r>
            <a:r>
              <a:rPr lang="en-US" altLang="ja-JP" dirty="0"/>
              <a:t>S</a:t>
            </a:r>
            <a:r>
              <a:rPr kumimoji="1" lang="en-US" altLang="ja-JP" dirty="0"/>
              <a:t>ensors</a:t>
            </a:r>
            <a:r>
              <a:rPr kumimoji="1" lang="en-US" altLang="ja-JP" sz="2000" b="1"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cs typeface="+mj-cs"/>
              </a:rPr>
              <a:t>(Cont.)</a:t>
            </a:r>
            <a:endParaRPr kumimoji="1" lang="ja-JP" altLang="en-US" dirty="0"/>
          </a:p>
        </p:txBody>
      </p:sp>
      <p:sp>
        <p:nvSpPr>
          <p:cNvPr id="5" name="テキスト ボックス 4">
            <a:extLst>
              <a:ext uri="{FF2B5EF4-FFF2-40B4-BE49-F238E27FC236}">
                <a16:creationId xmlns:a16="http://schemas.microsoft.com/office/drawing/2014/main" id="{B7D5A51D-7743-0BD3-C8C0-6B2FAC7845F7}"/>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10249897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矢印: 左右 20">
            <a:extLst>
              <a:ext uri="{FF2B5EF4-FFF2-40B4-BE49-F238E27FC236}">
                <a16:creationId xmlns:a16="http://schemas.microsoft.com/office/drawing/2014/main" id="{12B761DF-B6FA-25E1-F733-987069CB574A}"/>
              </a:ext>
            </a:extLst>
          </p:cNvPr>
          <p:cNvSpPr/>
          <p:nvPr/>
        </p:nvSpPr>
        <p:spPr>
          <a:xfrm>
            <a:off x="2291787" y="6043526"/>
            <a:ext cx="6698055" cy="680619"/>
          </a:xfrm>
          <a:prstGeom prst="leftRightArrow">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2811024-A8A8-EB60-7F15-74F23FF521AA}"/>
              </a:ext>
            </a:extLst>
          </p:cNvPr>
          <p:cNvSpPr>
            <a:spLocks noGrp="1"/>
          </p:cNvSpPr>
          <p:nvPr>
            <p:ph type="sldNum" sz="quarter" idx="12"/>
          </p:nvPr>
        </p:nvSpPr>
        <p:spPr/>
        <p:txBody>
          <a:bodyPr/>
          <a:lstStyle/>
          <a:p>
            <a:fld id="{DBFB1F43-6F2E-4538-AABB-23AEDF146290}" type="slidenum">
              <a:rPr lang="ja-JP" altLang="en-US" smtClean="0"/>
              <a:pPr/>
              <a:t>144</a:t>
            </a:fld>
            <a:endParaRPr lang="ja-JP" altLang="en-US"/>
          </a:p>
        </p:txBody>
      </p:sp>
      <p:sp>
        <p:nvSpPr>
          <p:cNvPr id="4" name="タイトル 3">
            <a:extLst>
              <a:ext uri="{FF2B5EF4-FFF2-40B4-BE49-F238E27FC236}">
                <a16:creationId xmlns:a16="http://schemas.microsoft.com/office/drawing/2014/main" id="{94EEA4D8-961B-9C81-FDBD-137F163710C5}"/>
              </a:ext>
            </a:extLst>
          </p:cNvPr>
          <p:cNvSpPr>
            <a:spLocks noGrp="1"/>
          </p:cNvSpPr>
          <p:nvPr>
            <p:ph type="title"/>
          </p:nvPr>
        </p:nvSpPr>
        <p:spPr/>
        <p:txBody>
          <a:bodyPr/>
          <a:lstStyle/>
          <a:p>
            <a:r>
              <a:rPr lang="en-US" altLang="ja-JP" b="1" dirty="0"/>
              <a:t>Processing with Cloud-Edge-IoT</a:t>
            </a:r>
            <a:endParaRPr lang="en-US" altLang="ja-JP" dirty="0"/>
          </a:p>
        </p:txBody>
      </p:sp>
      <p:pic>
        <p:nvPicPr>
          <p:cNvPr id="8" name="グラフィックス 7" descr="同期中のクラウド 単色塗りつぶし">
            <a:extLst>
              <a:ext uri="{FF2B5EF4-FFF2-40B4-BE49-F238E27FC236}">
                <a16:creationId xmlns:a16="http://schemas.microsoft.com/office/drawing/2014/main" id="{FCF01A5D-5372-D5FF-05FF-673D63BBA8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6492" y="5846011"/>
            <a:ext cx="914400" cy="914400"/>
          </a:xfrm>
          <a:prstGeom prst="rect">
            <a:avLst/>
          </a:prstGeom>
        </p:spPr>
      </p:pic>
      <p:pic>
        <p:nvPicPr>
          <p:cNvPr id="10" name="グラフィックス 9" descr="サーバー 単色塗りつぶし">
            <a:extLst>
              <a:ext uri="{FF2B5EF4-FFF2-40B4-BE49-F238E27FC236}">
                <a16:creationId xmlns:a16="http://schemas.microsoft.com/office/drawing/2014/main" id="{8DD49ABB-EDB5-E844-741B-F626315ACB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1388" y="5846011"/>
            <a:ext cx="914400" cy="914400"/>
          </a:xfrm>
          <a:prstGeom prst="rect">
            <a:avLst/>
          </a:prstGeom>
        </p:spPr>
      </p:pic>
      <p:pic>
        <p:nvPicPr>
          <p:cNvPr id="13" name="コンテンツ プレースホルダー 5" descr="眼鏡 単色塗りつぶし">
            <a:extLst>
              <a:ext uri="{FF2B5EF4-FFF2-40B4-BE49-F238E27FC236}">
                <a16:creationId xmlns:a16="http://schemas.microsoft.com/office/drawing/2014/main" id="{E92313B0-4E4E-0224-FBAD-AEFBD57C7A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7790684" y="5475680"/>
            <a:ext cx="914400" cy="914400"/>
          </a:xfrm>
          <a:prstGeom prst="rect">
            <a:avLst/>
          </a:prstGeom>
          <a:solidFill>
            <a:schemeClr val="bg1">
              <a:alpha val="0"/>
            </a:schemeClr>
          </a:solidFill>
          <a:ln>
            <a:noFill/>
          </a:ln>
        </p:spPr>
      </p:pic>
      <p:pic>
        <p:nvPicPr>
          <p:cNvPr id="18" name="コンテンツ プレースホルダー 16" descr="プロセッサ 単色塗りつぶし">
            <a:extLst>
              <a:ext uri="{FF2B5EF4-FFF2-40B4-BE49-F238E27FC236}">
                <a16:creationId xmlns:a16="http://schemas.microsoft.com/office/drawing/2014/main" id="{B23F4A23-619D-54E4-EFB8-5781304E59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auto">
          <a:xfrm>
            <a:off x="6876284" y="5846011"/>
            <a:ext cx="914400" cy="914400"/>
          </a:xfrm>
          <a:prstGeom prst="rect">
            <a:avLst/>
          </a:prstGeom>
          <a:solidFill>
            <a:schemeClr val="bg1">
              <a:alpha val="0"/>
            </a:schemeClr>
          </a:solidFill>
          <a:ln>
            <a:noFill/>
          </a:ln>
        </p:spPr>
      </p:pic>
      <p:sp>
        <p:nvSpPr>
          <p:cNvPr id="20" name="コンテンツ プレースホルダー 19">
            <a:extLst>
              <a:ext uri="{FF2B5EF4-FFF2-40B4-BE49-F238E27FC236}">
                <a16:creationId xmlns:a16="http://schemas.microsoft.com/office/drawing/2014/main" id="{F789A1AF-19FC-B44E-BE7A-3E523F19071C}"/>
              </a:ext>
            </a:extLst>
          </p:cNvPr>
          <p:cNvSpPr>
            <a:spLocks noGrp="1"/>
          </p:cNvSpPr>
          <p:nvPr>
            <p:ph idx="1"/>
          </p:nvPr>
        </p:nvSpPr>
        <p:spPr>
          <a:xfrm>
            <a:off x="289366" y="1382320"/>
            <a:ext cx="11528385" cy="2222118"/>
          </a:xfrm>
        </p:spPr>
        <p:txBody>
          <a:bodyPr/>
          <a:lstStyle/>
          <a:p>
            <a:r>
              <a:rPr lang="en-US" altLang="ja-JP" sz="2400" dirty="0"/>
              <a:t>Data collected by IoT devices and Edge may be processed on devices such as Edge AI, at data aggregation points, or collected in the cloud for mass data processing, requiring data quality measures at each location.</a:t>
            </a:r>
          </a:p>
          <a:p>
            <a:pPr lvl="1"/>
            <a:r>
              <a:rPr lang="en-US" altLang="ja-JP" sz="2400" dirty="0"/>
              <a:t>Cloud: Detects unusual or biased data in the course of processing large volumes of data.</a:t>
            </a:r>
          </a:p>
          <a:p>
            <a:pPr lvl="1"/>
            <a:r>
              <a:rPr lang="en-US" altLang="ja-JP" sz="2400" dirty="0"/>
              <a:t>Aggregation point: Data is aggregated in areas. Data conversion and integration, if necessary; some instructions may be sent to edge.</a:t>
            </a:r>
          </a:p>
          <a:p>
            <a:pPr lvl="1"/>
            <a:r>
              <a:rPr lang="en-US" altLang="ja-JP" sz="2400" dirty="0"/>
              <a:t>Edge: At the edge, data processing such as data cleansing, recognition and anonymization processes are carried out. Corrections such as sensor-specific offsets may also be performed.</a:t>
            </a:r>
            <a:endParaRPr lang="ja-JP" altLang="en-US" sz="2400" dirty="0"/>
          </a:p>
        </p:txBody>
      </p:sp>
      <p:sp>
        <p:nvSpPr>
          <p:cNvPr id="5" name="テキスト ボックス 4">
            <a:extLst>
              <a:ext uri="{FF2B5EF4-FFF2-40B4-BE49-F238E27FC236}">
                <a16:creationId xmlns:a16="http://schemas.microsoft.com/office/drawing/2014/main" id="{14D849A6-C2B4-7986-9B93-B6F7785D9A9A}"/>
              </a:ext>
            </a:extLst>
          </p:cNvPr>
          <p:cNvSpPr txBox="1"/>
          <p:nvPr/>
        </p:nvSpPr>
        <p:spPr>
          <a:xfrm>
            <a:off x="2434968" y="5641203"/>
            <a:ext cx="2114317" cy="369332"/>
          </a:xfrm>
          <a:prstGeom prst="rect">
            <a:avLst/>
          </a:prstGeom>
          <a:noFill/>
        </p:spPr>
        <p:txBody>
          <a:bodyPr wrap="square">
            <a:spAutoFit/>
          </a:bodyPr>
          <a:lstStyle/>
          <a:p>
            <a:r>
              <a:rPr lang="en-US" altLang="ja-JP" b="1" dirty="0"/>
              <a:t>Cloud</a:t>
            </a:r>
            <a:endParaRPr lang="ja-JP" altLang="en-US" dirty="0"/>
          </a:p>
        </p:txBody>
      </p:sp>
      <p:sp>
        <p:nvSpPr>
          <p:cNvPr id="6" name="テキスト ボックス 5">
            <a:extLst>
              <a:ext uri="{FF2B5EF4-FFF2-40B4-BE49-F238E27FC236}">
                <a16:creationId xmlns:a16="http://schemas.microsoft.com/office/drawing/2014/main" id="{A743087C-BA51-3B93-4460-22456CF7BBD0}"/>
              </a:ext>
            </a:extLst>
          </p:cNvPr>
          <p:cNvSpPr txBox="1"/>
          <p:nvPr/>
        </p:nvSpPr>
        <p:spPr>
          <a:xfrm>
            <a:off x="7647925" y="6464665"/>
            <a:ext cx="2114317" cy="369332"/>
          </a:xfrm>
          <a:prstGeom prst="rect">
            <a:avLst/>
          </a:prstGeom>
          <a:noFill/>
        </p:spPr>
        <p:txBody>
          <a:bodyPr wrap="square">
            <a:spAutoFit/>
          </a:bodyPr>
          <a:lstStyle/>
          <a:p>
            <a:r>
              <a:rPr lang="en-US" altLang="ja-JP" b="1" dirty="0"/>
              <a:t>Edge-IoT</a:t>
            </a:r>
            <a:endParaRPr lang="ja-JP" altLang="en-US" dirty="0"/>
          </a:p>
        </p:txBody>
      </p:sp>
      <p:sp>
        <p:nvSpPr>
          <p:cNvPr id="2" name="テキスト ボックス 1">
            <a:extLst>
              <a:ext uri="{FF2B5EF4-FFF2-40B4-BE49-F238E27FC236}">
                <a16:creationId xmlns:a16="http://schemas.microsoft.com/office/drawing/2014/main" id="{2096D08E-9642-5EA6-554F-498CD85EF85E}"/>
              </a:ext>
            </a:extLst>
          </p:cNvPr>
          <p:cNvSpPr txBox="1"/>
          <p:nvPr/>
        </p:nvSpPr>
        <p:spPr>
          <a:xfrm>
            <a:off x="5653734" y="6466599"/>
            <a:ext cx="2114317" cy="369332"/>
          </a:xfrm>
          <a:prstGeom prst="rect">
            <a:avLst/>
          </a:prstGeom>
          <a:noFill/>
        </p:spPr>
        <p:txBody>
          <a:bodyPr wrap="square">
            <a:spAutoFit/>
          </a:bodyPr>
          <a:lstStyle/>
          <a:p>
            <a:r>
              <a:rPr lang="en-US" altLang="ja-JP" b="1" dirty="0"/>
              <a:t>Server</a:t>
            </a:r>
            <a:endParaRPr lang="ja-JP" altLang="en-US" dirty="0"/>
          </a:p>
        </p:txBody>
      </p:sp>
      <p:sp>
        <p:nvSpPr>
          <p:cNvPr id="7" name="テキスト ボックス 6">
            <a:extLst>
              <a:ext uri="{FF2B5EF4-FFF2-40B4-BE49-F238E27FC236}">
                <a16:creationId xmlns:a16="http://schemas.microsoft.com/office/drawing/2014/main" id="{10F90DD9-65D1-6144-9316-8C51B95F1F19}"/>
              </a:ext>
            </a:extLst>
          </p:cNvPr>
          <p:cNvSpPr txBox="1"/>
          <p:nvPr/>
        </p:nvSpPr>
        <p:spPr>
          <a:xfrm>
            <a:off x="641213" y="23840"/>
            <a:ext cx="8156278" cy="369332"/>
          </a:xfrm>
          <a:prstGeom prst="rect">
            <a:avLst/>
          </a:prstGeom>
          <a:noFill/>
        </p:spPr>
        <p:txBody>
          <a:bodyPr wrap="square">
            <a:spAutoFit/>
          </a:bodyPr>
          <a:lstStyle/>
          <a:p>
            <a:r>
              <a:rPr lang="en-US" altLang="ja-JP" dirty="0"/>
              <a:t>Sensor data quality characteristics</a:t>
            </a:r>
            <a:endParaRPr lang="ja-JP" altLang="en-US" dirty="0"/>
          </a:p>
        </p:txBody>
      </p:sp>
    </p:spTree>
    <p:extLst>
      <p:ext uri="{BB962C8B-B14F-4D97-AF65-F5344CB8AC3E}">
        <p14:creationId xmlns:p14="http://schemas.microsoft.com/office/powerpoint/2010/main" val="29661779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FEE0-A2B1-F0E8-A4FB-DAA96C9E23B2}"/>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3CFA1B8-0A76-21A0-8806-227CB6507DBD}"/>
              </a:ext>
            </a:extLst>
          </p:cNvPr>
          <p:cNvSpPr>
            <a:spLocks noGrp="1"/>
          </p:cNvSpPr>
          <p:nvPr>
            <p:ph type="body" idx="1"/>
          </p:nvPr>
        </p:nvSpPr>
        <p:spPr/>
        <p:txBody>
          <a:bodyPr/>
          <a:lstStyle/>
          <a:p>
            <a:r>
              <a:rPr lang="en-US" altLang="ja-JP" dirty="0"/>
              <a:t>Postscript</a:t>
            </a:r>
            <a:endParaRPr lang="ja-JP" altLang="en-US" dirty="0"/>
          </a:p>
        </p:txBody>
      </p:sp>
      <p:sp>
        <p:nvSpPr>
          <p:cNvPr id="3" name="スライド番号プレースホルダー 2">
            <a:extLst>
              <a:ext uri="{FF2B5EF4-FFF2-40B4-BE49-F238E27FC236}">
                <a16:creationId xmlns:a16="http://schemas.microsoft.com/office/drawing/2014/main" id="{1AB80853-F0DD-5A71-0E3E-4D96DFA289FC}"/>
              </a:ext>
            </a:extLst>
          </p:cNvPr>
          <p:cNvSpPr>
            <a:spLocks noGrp="1"/>
          </p:cNvSpPr>
          <p:nvPr>
            <p:ph type="sldNum" sz="quarter" idx="12"/>
          </p:nvPr>
        </p:nvSpPr>
        <p:spPr/>
        <p:txBody>
          <a:bodyPr/>
          <a:lstStyle/>
          <a:p>
            <a:fld id="{DBFB1F43-6F2E-4538-AABB-23AEDF146290}" type="slidenum">
              <a:rPr lang="ja-JP" altLang="en-US" smtClean="0"/>
              <a:pPr/>
              <a:t>145</a:t>
            </a:fld>
            <a:endParaRPr lang="ja-JP" altLang="en-US"/>
          </a:p>
        </p:txBody>
      </p:sp>
    </p:spTree>
    <p:extLst>
      <p:ext uri="{BB962C8B-B14F-4D97-AF65-F5344CB8AC3E}">
        <p14:creationId xmlns:p14="http://schemas.microsoft.com/office/powerpoint/2010/main" val="22305470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82045A0-51B2-3E95-F737-229A0A851A1F}"/>
              </a:ext>
            </a:extLst>
          </p:cNvPr>
          <p:cNvSpPr>
            <a:spLocks noGrp="1"/>
          </p:cNvSpPr>
          <p:nvPr>
            <p:ph idx="1"/>
          </p:nvPr>
        </p:nvSpPr>
        <p:spPr>
          <a:xfrm>
            <a:off x="642229" y="1382320"/>
            <a:ext cx="10936627" cy="2222118"/>
          </a:xfrm>
        </p:spPr>
        <p:txBody>
          <a:bodyPr/>
          <a:lstStyle/>
          <a:p>
            <a:r>
              <a:rPr lang="en-US" altLang="ja-JP"/>
              <a:t>People are focusing on the cutting-edge technology of AI, but to ensure that we can use AI in society in a sustainable and secure manner, it is important to properly manage the quality of data. </a:t>
            </a:r>
          </a:p>
          <a:p>
            <a:r>
              <a:rPr lang="en-US" altLang="ja-JP"/>
              <a:t>Keep in mind the principle of “garbage in, garbage out” at all times, and let's maximize the value of AI.</a:t>
            </a:r>
            <a:endParaRPr lang="ja-JP" altLang="ja-JP"/>
          </a:p>
          <a:p>
            <a:endParaRPr lang="ja-JP" altLang="en-US" dirty="0"/>
          </a:p>
        </p:txBody>
      </p:sp>
      <p:sp>
        <p:nvSpPr>
          <p:cNvPr id="3" name="スライド番号プレースホルダー 2">
            <a:extLst>
              <a:ext uri="{FF2B5EF4-FFF2-40B4-BE49-F238E27FC236}">
                <a16:creationId xmlns:a16="http://schemas.microsoft.com/office/drawing/2014/main" id="{17667D0D-FFFB-8C2D-F44B-FF6A8EE2FE7B}"/>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146</a:t>
            </a:fld>
            <a:endParaRPr lang="ja-JP" altLang="en-US"/>
          </a:p>
        </p:txBody>
      </p:sp>
      <p:sp>
        <p:nvSpPr>
          <p:cNvPr id="4" name="タイトル 3">
            <a:extLst>
              <a:ext uri="{FF2B5EF4-FFF2-40B4-BE49-F238E27FC236}">
                <a16:creationId xmlns:a16="http://schemas.microsoft.com/office/drawing/2014/main" id="{D8852047-DBF3-5E62-54FA-50E64224DFD3}"/>
              </a:ext>
            </a:extLst>
          </p:cNvPr>
          <p:cNvSpPr>
            <a:spLocks noGrp="1"/>
          </p:cNvSpPr>
          <p:nvPr>
            <p:ph type="title"/>
          </p:nvPr>
        </p:nvSpPr>
        <p:spPr>
          <a:xfrm>
            <a:off x="641213" y="313754"/>
            <a:ext cx="9912487" cy="676276"/>
          </a:xfrm>
        </p:spPr>
        <p:txBody>
          <a:bodyPr/>
          <a:lstStyle/>
          <a:p>
            <a:r>
              <a:rPr lang="en-US" altLang="ja-JP"/>
              <a:t>Message</a:t>
            </a:r>
            <a:endParaRPr lang="ja-JP" altLang="en-US" dirty="0"/>
          </a:p>
        </p:txBody>
      </p:sp>
    </p:spTree>
    <p:extLst>
      <p:ext uri="{BB962C8B-B14F-4D97-AF65-F5344CB8AC3E}">
        <p14:creationId xmlns:p14="http://schemas.microsoft.com/office/powerpoint/2010/main" val="25805707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03DDF83-1A0C-886B-DAA7-A75AB26963C8}"/>
              </a:ext>
            </a:extLst>
          </p:cNvPr>
          <p:cNvSpPr>
            <a:spLocks noGrp="1"/>
          </p:cNvSpPr>
          <p:nvPr>
            <p:ph idx="1"/>
          </p:nvPr>
        </p:nvSpPr>
        <p:spPr>
          <a:xfrm>
            <a:off x="642229" y="1382320"/>
            <a:ext cx="10265549" cy="843295"/>
          </a:xfrm>
        </p:spPr>
        <p:txBody>
          <a:bodyPr/>
          <a:lstStyle/>
          <a:p>
            <a:r>
              <a:rPr kumimoji="1" lang="en-US" altLang="ja-JP" sz="2400" dirty="0"/>
              <a:t>AISI is the government initiative responsible for ensuring safety as a foundation for accelerating AI and AI-based innovation.</a:t>
            </a:r>
          </a:p>
          <a:p>
            <a:r>
              <a:rPr kumimoji="1" lang="en-US" altLang="ja-JP" sz="2400" dirty="0"/>
              <a:t>IPA is a government-funded organization focused on digital technologies that participates in AISI's activities.</a:t>
            </a:r>
          </a:p>
          <a:p>
            <a:endParaRPr kumimoji="1" lang="en-US" altLang="ja-JP" sz="2400" dirty="0"/>
          </a:p>
          <a:p>
            <a:r>
              <a:rPr kumimoji="1" lang="en-US" altLang="ja-JP" sz="2400" dirty="0"/>
              <a:t>This document has been jointly produced by AISI's standards team and a team of data experts from IPA's Digital Infrastructure Center,</a:t>
            </a:r>
            <a:r>
              <a:rPr lang="en-US" altLang="ja-JP" sz="2400" dirty="0"/>
              <a:t> with valuable contributions from AISI’s Data Quality Sub-Working Group.</a:t>
            </a:r>
          </a:p>
          <a:p>
            <a:endParaRPr kumimoji="1" lang="en-US" altLang="ja-JP" sz="2400" dirty="0"/>
          </a:p>
          <a:p>
            <a:r>
              <a:rPr kumimoji="1" lang="en-US" altLang="ja-JP" sz="2400" dirty="0"/>
              <a:t>This </a:t>
            </a:r>
            <a:r>
              <a:rPr lang="en-US" altLang="ja-JP" sz="2400" dirty="0"/>
              <a:t>is a living document.</a:t>
            </a:r>
            <a:r>
              <a:rPr kumimoji="1" lang="en-US" altLang="ja-JP" sz="2400" dirty="0"/>
              <a:t> We look forward to hearing from you.</a:t>
            </a:r>
            <a:endParaRPr kumimoji="1" lang="ja-JP" altLang="en-US" sz="2400" dirty="0"/>
          </a:p>
        </p:txBody>
      </p:sp>
      <p:sp>
        <p:nvSpPr>
          <p:cNvPr id="3" name="スライド番号プレースホルダー 2">
            <a:extLst>
              <a:ext uri="{FF2B5EF4-FFF2-40B4-BE49-F238E27FC236}">
                <a16:creationId xmlns:a16="http://schemas.microsoft.com/office/drawing/2014/main" id="{46631BB8-84EB-A80B-5476-A6DFC29E762C}"/>
              </a:ext>
            </a:extLst>
          </p:cNvPr>
          <p:cNvSpPr>
            <a:spLocks noGrp="1"/>
          </p:cNvSpPr>
          <p:nvPr>
            <p:ph type="sldNum" sz="quarter" idx="12"/>
          </p:nvPr>
        </p:nvSpPr>
        <p:spPr/>
        <p:txBody>
          <a:bodyPr/>
          <a:lstStyle/>
          <a:p>
            <a:fld id="{DBFB1F43-6F2E-4538-AABB-23AEDF146290}" type="slidenum">
              <a:rPr lang="ja-JP" altLang="en-US" smtClean="0"/>
              <a:pPr/>
              <a:t>147</a:t>
            </a:fld>
            <a:endParaRPr lang="ja-JP" altLang="en-US"/>
          </a:p>
        </p:txBody>
      </p:sp>
      <p:sp>
        <p:nvSpPr>
          <p:cNvPr id="4" name="タイトル 3">
            <a:extLst>
              <a:ext uri="{FF2B5EF4-FFF2-40B4-BE49-F238E27FC236}">
                <a16:creationId xmlns:a16="http://schemas.microsoft.com/office/drawing/2014/main" id="{6A8F2223-2137-3AEF-4FE0-A0A6740332ED}"/>
              </a:ext>
            </a:extLst>
          </p:cNvPr>
          <p:cNvSpPr>
            <a:spLocks noGrp="1"/>
          </p:cNvSpPr>
          <p:nvPr>
            <p:ph type="title"/>
          </p:nvPr>
        </p:nvSpPr>
        <p:spPr/>
        <p:txBody>
          <a:bodyPr/>
          <a:lstStyle/>
          <a:p>
            <a:r>
              <a:rPr kumimoji="1" lang="en-US" altLang="ja-JP" dirty="0"/>
              <a:t>About us and this document</a:t>
            </a:r>
            <a:endParaRPr kumimoji="1" lang="ja-JP" altLang="en-US" dirty="0"/>
          </a:p>
        </p:txBody>
      </p:sp>
    </p:spTree>
    <p:extLst>
      <p:ext uri="{BB962C8B-B14F-4D97-AF65-F5344CB8AC3E}">
        <p14:creationId xmlns:p14="http://schemas.microsoft.com/office/powerpoint/2010/main" val="35138875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6B01B2-7710-9C6C-417E-44487A5E5227}"/>
              </a:ext>
            </a:extLst>
          </p:cNvPr>
          <p:cNvSpPr>
            <a:spLocks noGrp="1"/>
          </p:cNvSpPr>
          <p:nvPr>
            <p:ph idx="1"/>
          </p:nvPr>
        </p:nvSpPr>
        <p:spPr>
          <a:xfrm>
            <a:off x="641213" y="1278808"/>
            <a:ext cx="10432929" cy="2222118"/>
          </a:xfrm>
        </p:spPr>
        <p:txBody>
          <a:bodyPr/>
          <a:lstStyle/>
          <a:p>
            <a:r>
              <a:rPr kumimoji="1" lang="en-US" altLang="ja-JP" sz="1400" dirty="0"/>
              <a:t>ISO/IEC 25012: </a:t>
            </a:r>
            <a:r>
              <a:rPr kumimoji="1" lang="en-US" altLang="ja-JP" sz="1400" dirty="0" err="1"/>
              <a:t>SQuaRE</a:t>
            </a:r>
            <a:r>
              <a:rPr kumimoji="1" lang="en-US" altLang="ja-JP" sz="1400" dirty="0"/>
              <a:t>, Data quality model</a:t>
            </a:r>
          </a:p>
          <a:p>
            <a:r>
              <a:rPr lang="en-US" altLang="ja-JP" sz="1400" dirty="0"/>
              <a:t>ISO/IEC 25024: </a:t>
            </a:r>
            <a:r>
              <a:rPr lang="en-US" altLang="ja-JP" sz="1400" dirty="0" err="1"/>
              <a:t>SQuaRE</a:t>
            </a:r>
            <a:r>
              <a:rPr lang="en-US" altLang="ja-JP" sz="1400" dirty="0"/>
              <a:t>, Measurement of data quality</a:t>
            </a:r>
          </a:p>
          <a:p>
            <a:r>
              <a:rPr kumimoji="1" lang="en-US" altLang="ja-JP" sz="1400" dirty="0"/>
              <a:t>ISO 8000</a:t>
            </a:r>
            <a:r>
              <a:rPr lang="en-US" altLang="ja-JP" sz="1400" dirty="0"/>
              <a:t>: Data quality</a:t>
            </a:r>
            <a:endParaRPr kumimoji="1" lang="en-US" altLang="ja-JP" sz="1400" dirty="0"/>
          </a:p>
          <a:p>
            <a:r>
              <a:rPr lang="en-US" altLang="ja-JP" sz="1400" dirty="0"/>
              <a:t>ISO/IEC 5259: Data quality for analytics and machine learning (ML)</a:t>
            </a:r>
          </a:p>
          <a:p>
            <a:r>
              <a:rPr kumimoji="1" lang="en-US" altLang="ja-JP" sz="1400" dirty="0"/>
              <a:t>ISO/IEC 8183: Data life cycle framework</a:t>
            </a:r>
          </a:p>
          <a:p>
            <a:r>
              <a:rPr kumimoji="1" lang="en-US" altLang="ja-JP" sz="1400" dirty="0"/>
              <a:t>ISO/IEC 38</a:t>
            </a:r>
            <a:r>
              <a:rPr lang="en-US" altLang="ja-JP" sz="1400" dirty="0"/>
              <a:t>505-1: Governance of IT, Governance of data</a:t>
            </a:r>
          </a:p>
          <a:p>
            <a:r>
              <a:rPr kumimoji="1" lang="en-US" altLang="ja-JP" sz="1400" dirty="0"/>
              <a:t>ISO 19157: Geographic information, Data quality</a:t>
            </a:r>
          </a:p>
          <a:p>
            <a:endParaRPr kumimoji="1" lang="en-US" altLang="ja-JP" sz="1400" dirty="0"/>
          </a:p>
          <a:p>
            <a:r>
              <a:rPr kumimoji="1" lang="en-US" altLang="ja-JP" sz="1400" dirty="0"/>
              <a:t>DAMA-DMBOK (2</a:t>
            </a:r>
            <a:r>
              <a:rPr kumimoji="1" lang="en-US" altLang="ja-JP" sz="1400" baseline="30000" dirty="0"/>
              <a:t>nd</a:t>
            </a:r>
            <a:r>
              <a:rPr kumimoji="1" lang="en-US" altLang="ja-JP" sz="1400" dirty="0"/>
              <a:t> edition, 2017), DAMA </a:t>
            </a:r>
            <a:r>
              <a:rPr lang="en-US" altLang="ja-JP" sz="1400" dirty="0"/>
              <a:t>I</a:t>
            </a:r>
            <a:r>
              <a:rPr kumimoji="1" lang="en-US" altLang="ja-JP" sz="1400" dirty="0"/>
              <a:t>nternational</a:t>
            </a:r>
            <a:endParaRPr lang="en-US" altLang="ja-JP" sz="1400" dirty="0"/>
          </a:p>
          <a:p>
            <a:endParaRPr kumimoji="1" lang="en-US" altLang="ja-JP" sz="1400" dirty="0"/>
          </a:p>
          <a:p>
            <a:r>
              <a:rPr kumimoji="1" lang="en-US" altLang="ja-JP" sz="1400" dirty="0"/>
              <a:t>Government Interoperability Framework: Data quality management guide, Digital Agency, Japan</a:t>
            </a:r>
          </a:p>
          <a:p>
            <a:pPr lvl="1"/>
            <a:r>
              <a:rPr kumimoji="1" lang="en-US" altLang="ja-JP" sz="1400" dirty="0"/>
              <a:t>https://github.com/JDA-DM/GIF</a:t>
            </a:r>
          </a:p>
          <a:p>
            <a:r>
              <a:rPr lang="en-US" altLang="ja-JP" sz="1400" dirty="0"/>
              <a:t>Data quality guidebook for data sharing, Cabinet Office, Japan</a:t>
            </a:r>
          </a:p>
          <a:p>
            <a:pPr lvl="1"/>
            <a:r>
              <a:rPr lang="en-US" altLang="ja-JP" sz="1400" dirty="0"/>
              <a:t>https://www.chisou.go.jp/tiiki/kokusentoc/supercity/supercity_230926_guidebook.html</a:t>
            </a:r>
          </a:p>
          <a:p>
            <a:r>
              <a:rPr kumimoji="1" lang="en-US" altLang="ja-JP" sz="1400" dirty="0"/>
              <a:t>White Paper “Study for Formulating Guidelines for Evaluating the Quality Level of Sensing Data”</a:t>
            </a:r>
            <a:r>
              <a:rPr lang="en-US" altLang="ja-JP" sz="1400" dirty="0"/>
              <a:t>, Data Sharing Association, Japan</a:t>
            </a:r>
          </a:p>
          <a:p>
            <a:pPr lvl="1"/>
            <a:r>
              <a:rPr lang="en-US" altLang="ja-JP" sz="1400" dirty="0"/>
              <a:t>https://data-society-alliance.org/survey-research/data-quality-evaluation-standards/</a:t>
            </a:r>
          </a:p>
          <a:p>
            <a:r>
              <a:rPr lang="en-US" altLang="ja-JP" sz="1400" dirty="0"/>
              <a:t>Machine Learning Quality Management Guideline </a:t>
            </a:r>
            <a:r>
              <a:rPr lang="en-US" altLang="ja-JP" sz="1100" dirty="0"/>
              <a:t>4</a:t>
            </a:r>
            <a:r>
              <a:rPr lang="en-US" altLang="ja-JP" sz="1100" baseline="30000" dirty="0"/>
              <a:t>th</a:t>
            </a:r>
            <a:r>
              <a:rPr lang="en-US" altLang="ja-JP" sz="1100" dirty="0"/>
              <a:t> Edition</a:t>
            </a:r>
            <a:r>
              <a:rPr lang="en-US" altLang="ja-JP" sz="1400" dirty="0"/>
              <a:t>, AIST, Japan</a:t>
            </a:r>
          </a:p>
          <a:p>
            <a:pPr lvl="1"/>
            <a:r>
              <a:rPr lang="en-US" altLang="ja-JP" sz="1400" dirty="0"/>
              <a:t>https://www.digiarc.aist.go.jp/publication/aiqm/</a:t>
            </a:r>
          </a:p>
          <a:p>
            <a:endParaRPr kumimoji="1" lang="ja-JP" altLang="en-US" sz="1400" dirty="0"/>
          </a:p>
        </p:txBody>
      </p:sp>
      <p:sp>
        <p:nvSpPr>
          <p:cNvPr id="3" name="スライド番号プレースホルダー 2">
            <a:extLst>
              <a:ext uri="{FF2B5EF4-FFF2-40B4-BE49-F238E27FC236}">
                <a16:creationId xmlns:a16="http://schemas.microsoft.com/office/drawing/2014/main" id="{20986DD3-0A19-31CA-25AA-1DF1E6FA8CAF}"/>
              </a:ext>
            </a:extLst>
          </p:cNvPr>
          <p:cNvSpPr>
            <a:spLocks noGrp="1"/>
          </p:cNvSpPr>
          <p:nvPr>
            <p:ph type="sldNum" sz="quarter" idx="12"/>
          </p:nvPr>
        </p:nvSpPr>
        <p:spPr/>
        <p:txBody>
          <a:bodyPr/>
          <a:lstStyle/>
          <a:p>
            <a:fld id="{DBFB1F43-6F2E-4538-AABB-23AEDF146290}" type="slidenum">
              <a:rPr lang="ja-JP" altLang="en-US" smtClean="0"/>
              <a:pPr/>
              <a:t>148</a:t>
            </a:fld>
            <a:endParaRPr lang="ja-JP" altLang="en-US"/>
          </a:p>
        </p:txBody>
      </p:sp>
      <p:sp>
        <p:nvSpPr>
          <p:cNvPr id="4" name="タイトル 3">
            <a:extLst>
              <a:ext uri="{FF2B5EF4-FFF2-40B4-BE49-F238E27FC236}">
                <a16:creationId xmlns:a16="http://schemas.microsoft.com/office/drawing/2014/main" id="{F8E53C7A-5EC0-A0E3-0538-0270DA281599}"/>
              </a:ext>
            </a:extLst>
          </p:cNvPr>
          <p:cNvSpPr>
            <a:spLocks noGrp="1"/>
          </p:cNvSpPr>
          <p:nvPr>
            <p:ph type="title"/>
          </p:nvPr>
        </p:nvSpPr>
        <p:spPr/>
        <p:txBody>
          <a:bodyPr/>
          <a:lstStyle/>
          <a:p>
            <a:r>
              <a:rPr kumimoji="1" lang="en-US" altLang="ja-JP"/>
              <a:t>References</a:t>
            </a:r>
            <a:endParaRPr kumimoji="1" lang="ja-JP" altLang="en-US" dirty="0"/>
          </a:p>
        </p:txBody>
      </p:sp>
    </p:spTree>
    <p:extLst>
      <p:ext uri="{BB962C8B-B14F-4D97-AF65-F5344CB8AC3E}">
        <p14:creationId xmlns:p14="http://schemas.microsoft.com/office/powerpoint/2010/main" val="35469466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A686-EAFB-C41C-E860-5636FAEC71C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AF7794-92B6-64C8-2EFD-7E3A426A34B8}"/>
              </a:ext>
            </a:extLst>
          </p:cNvPr>
          <p:cNvSpPr>
            <a:spLocks noGrp="1"/>
          </p:cNvSpPr>
          <p:nvPr>
            <p:ph type="sldNum" sz="quarter" idx="12"/>
          </p:nvPr>
        </p:nvSpPr>
        <p:spPr/>
        <p:txBody>
          <a:bodyPr/>
          <a:lstStyle/>
          <a:p>
            <a:fld id="{DBFB1F43-6F2E-4538-AABB-23AEDF146290}" type="slidenum">
              <a:rPr lang="ja-JP" altLang="en-US" smtClean="0"/>
              <a:pPr/>
              <a:t>149</a:t>
            </a:fld>
            <a:endParaRPr lang="ja-JP" altLang="en-US"/>
          </a:p>
        </p:txBody>
      </p:sp>
      <p:sp>
        <p:nvSpPr>
          <p:cNvPr id="4" name="タイトル 3">
            <a:extLst>
              <a:ext uri="{FF2B5EF4-FFF2-40B4-BE49-F238E27FC236}">
                <a16:creationId xmlns:a16="http://schemas.microsoft.com/office/drawing/2014/main" id="{DFB0DA40-AB58-9AF6-C70A-C239C94195F3}"/>
              </a:ext>
            </a:extLst>
          </p:cNvPr>
          <p:cNvSpPr>
            <a:spLocks noGrp="1"/>
          </p:cNvSpPr>
          <p:nvPr>
            <p:ph type="title"/>
          </p:nvPr>
        </p:nvSpPr>
        <p:spPr/>
        <p:txBody>
          <a:bodyPr/>
          <a:lstStyle/>
          <a:p>
            <a:r>
              <a:rPr kumimoji="1" lang="en-US" altLang="ja-JP" dirty="0"/>
              <a:t>Version History</a:t>
            </a:r>
            <a:endParaRPr kumimoji="1" lang="ja-JP" altLang="en-US" dirty="0"/>
          </a:p>
        </p:txBody>
      </p:sp>
      <p:graphicFrame>
        <p:nvGraphicFramePr>
          <p:cNvPr id="7" name="コンテンツ プレースホルダー 6">
            <a:extLst>
              <a:ext uri="{FF2B5EF4-FFF2-40B4-BE49-F238E27FC236}">
                <a16:creationId xmlns:a16="http://schemas.microsoft.com/office/drawing/2014/main" id="{78287A39-90F7-8DAC-5B18-7BD860D44862}"/>
              </a:ext>
            </a:extLst>
          </p:cNvPr>
          <p:cNvGraphicFramePr>
            <a:graphicFrameLocks noGrp="1"/>
          </p:cNvGraphicFramePr>
          <p:nvPr>
            <p:ph idx="1"/>
            <p:extLst>
              <p:ext uri="{D42A27DB-BD31-4B8C-83A1-F6EECF244321}">
                <p14:modId xmlns:p14="http://schemas.microsoft.com/office/powerpoint/2010/main" val="3241354634"/>
              </p:ext>
            </p:extLst>
          </p:nvPr>
        </p:nvGraphicFramePr>
        <p:xfrm>
          <a:off x="642938" y="1382713"/>
          <a:ext cx="10494962" cy="2753360"/>
        </p:xfrm>
        <a:graphic>
          <a:graphicData uri="http://schemas.openxmlformats.org/drawingml/2006/table">
            <a:tbl>
              <a:tblPr>
                <a:tableStyleId>{073A0DAA-6AF3-43AB-8588-CEC1D06C72B9}</a:tableStyleId>
              </a:tblPr>
              <a:tblGrid>
                <a:gridCol w="1081596">
                  <a:extLst>
                    <a:ext uri="{9D8B030D-6E8A-4147-A177-3AD203B41FA5}">
                      <a16:colId xmlns:a16="http://schemas.microsoft.com/office/drawing/2014/main" val="4025887592"/>
                    </a:ext>
                  </a:extLst>
                </a:gridCol>
                <a:gridCol w="1683449">
                  <a:extLst>
                    <a:ext uri="{9D8B030D-6E8A-4147-A177-3AD203B41FA5}">
                      <a16:colId xmlns:a16="http://schemas.microsoft.com/office/drawing/2014/main" val="451831308"/>
                    </a:ext>
                  </a:extLst>
                </a:gridCol>
                <a:gridCol w="7729917">
                  <a:extLst>
                    <a:ext uri="{9D8B030D-6E8A-4147-A177-3AD203B41FA5}">
                      <a16:colId xmlns:a16="http://schemas.microsoft.com/office/drawing/2014/main" val="2150038177"/>
                    </a:ext>
                  </a:extLst>
                </a:gridCol>
              </a:tblGrid>
              <a:tr h="370840">
                <a:tc>
                  <a:txBody>
                    <a:bodyPr/>
                    <a:lstStyle/>
                    <a:p>
                      <a:r>
                        <a:rPr kumimoji="1" lang="en-US" altLang="ja-JP" dirty="0"/>
                        <a:t>Version</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Release Date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Summary of Revisions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924923"/>
                  </a:ext>
                </a:extLst>
              </a:tr>
              <a:tr h="370840">
                <a:tc>
                  <a:txBody>
                    <a:bodyPr/>
                    <a:lstStyle/>
                    <a:p>
                      <a:r>
                        <a:rPr kumimoji="1" lang="en-US" altLang="ja-JP" dirty="0"/>
                        <a:t>1.01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2025-12-01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 Revised wording and adjusted page order to improve accuracy and readability without affecting the overall content.</a:t>
                      </a:r>
                      <a:br>
                        <a:rPr lang="en-US" altLang="ja-JP" dirty="0"/>
                      </a:br>
                      <a:r>
                        <a:rPr lang="en-US" altLang="ja-JP" dirty="0"/>
                        <a:t>- Added </a:t>
                      </a:r>
                      <a:r>
                        <a:rPr lang="en-US" altLang="ja-JP" b="1" dirty="0"/>
                        <a:t>About This Guide</a:t>
                      </a:r>
                      <a:r>
                        <a:rPr lang="en-US" altLang="ja-JP" dirty="0"/>
                        <a:t> before the main sections.</a:t>
                      </a:r>
                      <a:br>
                        <a:rPr lang="en-US" altLang="ja-JP" dirty="0"/>
                      </a:br>
                      <a:r>
                        <a:rPr lang="en-US" altLang="ja-JP" dirty="0"/>
                        <a:t>- Content previously listed as </a:t>
                      </a:r>
                      <a:r>
                        <a:rPr lang="en-US" altLang="ja-JP" b="1" dirty="0"/>
                        <a:t>IV. Implementation</a:t>
                      </a:r>
                      <a:r>
                        <a:rPr lang="en-US" altLang="ja-JP" dirty="0"/>
                        <a:t> in Version 1.00 contained only limited material, so the relevant parts were integrated into </a:t>
                      </a:r>
                      <a:r>
                        <a:rPr lang="en-US" altLang="ja-JP" b="1" dirty="0"/>
                        <a:t>Section III</a:t>
                      </a:r>
                      <a:r>
                        <a:rPr lang="en-US" altLang="ja-JP" dirty="0"/>
                        <a:t>. In future updates, the Implementation section will be reorganized and expanded.</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271362"/>
                  </a:ext>
                </a:extLst>
              </a:tr>
              <a:tr h="370840">
                <a:tc>
                  <a:txBody>
                    <a:bodyPr/>
                    <a:lstStyle/>
                    <a:p>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t>2025-3-31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Initial 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572063"/>
                  </a:ext>
                </a:extLst>
              </a:tr>
            </a:tbl>
          </a:graphicData>
        </a:graphic>
      </p:graphicFrame>
    </p:spTree>
    <p:extLst>
      <p:ext uri="{BB962C8B-B14F-4D97-AF65-F5344CB8AC3E}">
        <p14:creationId xmlns:p14="http://schemas.microsoft.com/office/powerpoint/2010/main" val="390578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1595792-1077-A75C-CC1B-488C3185AC6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15</a:t>
            </a:fld>
            <a:endParaRPr lang="ja-JP" altLang="en-US"/>
          </a:p>
        </p:txBody>
      </p:sp>
      <p:sp>
        <p:nvSpPr>
          <p:cNvPr id="4" name="タイトル 3">
            <a:extLst>
              <a:ext uri="{FF2B5EF4-FFF2-40B4-BE49-F238E27FC236}">
                <a16:creationId xmlns:a16="http://schemas.microsoft.com/office/drawing/2014/main" id="{470C0DBB-B856-2A1E-CFEC-324062A444DF}"/>
              </a:ext>
            </a:extLst>
          </p:cNvPr>
          <p:cNvSpPr>
            <a:spLocks noGrp="1"/>
          </p:cNvSpPr>
          <p:nvPr>
            <p:ph type="title"/>
          </p:nvPr>
        </p:nvSpPr>
        <p:spPr>
          <a:xfrm>
            <a:off x="641213" y="313754"/>
            <a:ext cx="9912487" cy="676276"/>
          </a:xfrm>
        </p:spPr>
        <p:txBody>
          <a:bodyPr/>
          <a:lstStyle/>
          <a:p>
            <a:r>
              <a:rPr lang="ja-JP" altLang="en-US" dirty="0"/>
              <a:t>➆ </a:t>
            </a:r>
            <a:r>
              <a:rPr lang="en-US" altLang="ja-JP" dirty="0"/>
              <a:t>Causes of Low-quality Data</a:t>
            </a:r>
            <a:endParaRPr lang="ja-JP" altLang="en-US" dirty="0"/>
          </a:p>
        </p:txBody>
      </p:sp>
      <p:sp>
        <p:nvSpPr>
          <p:cNvPr id="13" name="コンテンツ プレースホルダー 1">
            <a:extLst>
              <a:ext uri="{FF2B5EF4-FFF2-40B4-BE49-F238E27FC236}">
                <a16:creationId xmlns:a16="http://schemas.microsoft.com/office/drawing/2014/main" id="{2C45D299-056A-3263-DD7D-B95B87DC713D}"/>
              </a:ext>
            </a:extLst>
          </p:cNvPr>
          <p:cNvSpPr>
            <a:spLocks noGrp="1"/>
          </p:cNvSpPr>
          <p:nvPr>
            <p:ph idx="1"/>
          </p:nvPr>
        </p:nvSpPr>
        <p:spPr>
          <a:xfrm>
            <a:off x="148047" y="1382320"/>
            <a:ext cx="12043954" cy="2222118"/>
          </a:xfrm>
        </p:spPr>
        <p:txBody>
          <a:bodyPr/>
          <a:lstStyle/>
          <a:p>
            <a:r>
              <a:rPr lang="en-US" altLang="ja-JP" sz="1800" b="1" kern="100" dirty="0">
                <a:effectLst/>
                <a:latin typeface="+mn-ea"/>
                <a:ea typeface="+mn-ea"/>
                <a:cs typeface="Times New Roman" panose="02020603050405020304" pitchFamily="18" charset="0"/>
              </a:rPr>
              <a:t>Human error</a:t>
            </a:r>
            <a:r>
              <a:rPr lang="en-US" altLang="ja-JP" sz="1800" kern="100" dirty="0">
                <a:effectLst/>
                <a:latin typeface="+mn-ea"/>
                <a:ea typeface="+mn-ea"/>
                <a:cs typeface="Times New Roman" panose="02020603050405020304" pitchFamily="18" charset="0"/>
              </a:rPr>
              <a:t>: Mistakes made during data entry or data processing.</a:t>
            </a:r>
          </a:p>
          <a:p>
            <a:r>
              <a:rPr lang="en-US" altLang="ja-JP" sz="1800" b="1" kern="100" dirty="0">
                <a:effectLst/>
                <a:latin typeface="+mn-ea"/>
                <a:ea typeface="+mn-ea"/>
                <a:cs typeface="Times New Roman" panose="02020603050405020304" pitchFamily="18" charset="0"/>
              </a:rPr>
              <a:t>Lack of standardization</a:t>
            </a:r>
            <a:r>
              <a:rPr lang="en-US" altLang="ja-JP" sz="1800" kern="100" dirty="0">
                <a:effectLst/>
                <a:latin typeface="+mn-ea"/>
                <a:ea typeface="+mn-ea"/>
                <a:cs typeface="Times New Roman" panose="02020603050405020304" pitchFamily="18" charset="0"/>
              </a:rPr>
              <a:t>: Inconsistent formats and standards across data sources.</a:t>
            </a:r>
          </a:p>
          <a:p>
            <a:r>
              <a:rPr lang="en-US" altLang="ja-JP" sz="1800" b="1" kern="100" dirty="0">
                <a:effectLst/>
                <a:latin typeface="+mn-ea"/>
                <a:ea typeface="+mn-ea"/>
                <a:cs typeface="Times New Roman" panose="02020603050405020304" pitchFamily="18" charset="0"/>
              </a:rPr>
              <a:t>Inadequate data governance</a:t>
            </a:r>
            <a:r>
              <a:rPr lang="en-US" altLang="ja-JP" sz="1800" kern="100" dirty="0">
                <a:effectLst/>
                <a:latin typeface="+mn-ea"/>
                <a:ea typeface="+mn-ea"/>
                <a:cs typeface="Times New Roman" panose="02020603050405020304" pitchFamily="18" charset="0"/>
              </a:rPr>
              <a:t>: </a:t>
            </a:r>
            <a:r>
              <a:rPr lang="en-US" altLang="ja-JP" sz="1800" kern="100" dirty="0">
                <a:latin typeface="+mn-ea"/>
                <a:ea typeface="+mn-ea"/>
                <a:cs typeface="Times New Roman" panose="02020603050405020304" pitchFamily="18" charset="0"/>
              </a:rPr>
              <a:t>Lack of </a:t>
            </a:r>
            <a:r>
              <a:rPr lang="en-US" altLang="ja-JP" sz="1800" kern="100" dirty="0">
                <a:effectLst/>
                <a:latin typeface="+mn-ea"/>
                <a:ea typeface="+mn-ea"/>
                <a:cs typeface="Times New Roman" panose="02020603050405020304" pitchFamily="18" charset="0"/>
              </a:rPr>
              <a:t>policies and procedures for data management.</a:t>
            </a:r>
          </a:p>
          <a:p>
            <a:r>
              <a:rPr lang="en-US" altLang="ja-JP" sz="1800" b="1" kern="100" dirty="0">
                <a:effectLst/>
                <a:latin typeface="+mn-ea"/>
                <a:ea typeface="+mn-ea"/>
                <a:cs typeface="Times New Roman" panose="02020603050405020304" pitchFamily="18" charset="0"/>
              </a:rPr>
              <a:t>Outdated systems</a:t>
            </a:r>
            <a:r>
              <a:rPr lang="en-US" altLang="ja-JP" sz="1800" kern="100" dirty="0">
                <a:effectLst/>
                <a:latin typeface="+mn-ea"/>
                <a:ea typeface="+mn-ea"/>
                <a:cs typeface="Times New Roman" panose="02020603050405020304" pitchFamily="18" charset="0"/>
              </a:rPr>
              <a:t>: Using legacy systems that are not equipped to handle modern data requirements.</a:t>
            </a:r>
          </a:p>
          <a:p>
            <a:r>
              <a:rPr lang="en-US" altLang="ja-JP" sz="1800" b="1" kern="100" dirty="0">
                <a:effectLst/>
                <a:latin typeface="+mn-ea"/>
                <a:ea typeface="+mn-ea"/>
                <a:cs typeface="Times New Roman" panose="02020603050405020304" pitchFamily="18" charset="0"/>
              </a:rPr>
              <a:t>Incomplete data collection</a:t>
            </a:r>
            <a:r>
              <a:rPr lang="en-US" altLang="ja-JP" sz="1800" kern="100" dirty="0">
                <a:effectLst/>
                <a:latin typeface="+mn-ea"/>
                <a:ea typeface="+mn-ea"/>
                <a:cs typeface="Times New Roman" panose="02020603050405020304" pitchFamily="18" charset="0"/>
              </a:rPr>
              <a:t>: Missing or incomplete data due to inadequate data collection processes.</a:t>
            </a:r>
          </a:p>
          <a:p>
            <a:r>
              <a:rPr lang="en-US" altLang="ja-JP" sz="1800" b="1" kern="100" dirty="0">
                <a:effectLst/>
                <a:latin typeface="+mn-ea"/>
                <a:ea typeface="+mn-ea"/>
                <a:cs typeface="Times New Roman" panose="02020603050405020304" pitchFamily="18" charset="0"/>
              </a:rPr>
              <a:t>Insufficient training</a:t>
            </a:r>
            <a:r>
              <a:rPr lang="en-US" altLang="ja-JP" sz="1800" kern="100" dirty="0">
                <a:effectLst/>
                <a:latin typeface="+mn-ea"/>
                <a:ea typeface="+mn-ea"/>
                <a:cs typeface="Times New Roman" panose="02020603050405020304" pitchFamily="18" charset="0"/>
              </a:rPr>
              <a:t>: Lack of proper training for personnel handling data.</a:t>
            </a:r>
          </a:p>
          <a:p>
            <a:r>
              <a:rPr lang="en-US" altLang="ja-JP" sz="1800" b="1" kern="100" dirty="0">
                <a:latin typeface="+mn-ea"/>
                <a:ea typeface="+mn-ea"/>
                <a:cs typeface="Times New Roman" panose="02020603050405020304" pitchFamily="18" charset="0"/>
              </a:rPr>
              <a:t>Inadequate</a:t>
            </a:r>
            <a:r>
              <a:rPr lang="en-US" altLang="ja-JP" sz="1800" b="1" kern="100" dirty="0">
                <a:effectLst/>
                <a:latin typeface="+mn-ea"/>
                <a:ea typeface="+mn-ea"/>
                <a:cs typeface="Times New Roman" panose="02020603050405020304" pitchFamily="18" charset="0"/>
              </a:rPr>
              <a:t> data integration</a:t>
            </a:r>
            <a:r>
              <a:rPr lang="en-US" altLang="ja-JP" sz="1800" kern="100" dirty="0">
                <a:effectLst/>
                <a:latin typeface="+mn-ea"/>
                <a:ea typeface="+mn-ea"/>
                <a:cs typeface="Times New Roman" panose="02020603050405020304" pitchFamily="18" charset="0"/>
              </a:rPr>
              <a:t>: Issues arising from merging data from different sources.</a:t>
            </a:r>
          </a:p>
          <a:p>
            <a:r>
              <a:rPr lang="en-US" altLang="ja-JP" sz="1800" b="1" kern="100" dirty="0">
                <a:effectLst/>
                <a:latin typeface="+mn-ea"/>
                <a:ea typeface="+mn-ea"/>
                <a:cs typeface="Times New Roman" panose="02020603050405020304" pitchFamily="18" charset="0"/>
              </a:rPr>
              <a:t>Limited quality control</a:t>
            </a:r>
            <a:r>
              <a:rPr lang="en-US" altLang="ja-JP" sz="1800" kern="100" dirty="0">
                <a:effectLst/>
                <a:latin typeface="+mn-ea"/>
                <a:ea typeface="+mn-ea"/>
                <a:cs typeface="Times New Roman" panose="02020603050405020304" pitchFamily="18" charset="0"/>
              </a:rPr>
              <a:t>: Inadequate checks and validation processes for data quality.</a:t>
            </a:r>
          </a:p>
          <a:p>
            <a:r>
              <a:rPr lang="en-US" altLang="ja-JP" sz="1800" b="1" kern="100" dirty="0">
                <a:effectLst/>
                <a:latin typeface="+mn-ea"/>
                <a:ea typeface="+mn-ea"/>
                <a:cs typeface="Times New Roman" panose="02020603050405020304" pitchFamily="18" charset="0"/>
              </a:rPr>
              <a:t>Unverified sources</a:t>
            </a:r>
            <a:r>
              <a:rPr lang="en-US" altLang="ja-JP" sz="1800" kern="100" dirty="0">
                <a:effectLst/>
                <a:latin typeface="+mn-ea"/>
                <a:ea typeface="+mn-ea"/>
                <a:cs typeface="Times New Roman" panose="02020603050405020304" pitchFamily="18" charset="0"/>
              </a:rPr>
              <a:t>: Using data from unreliable or unverified sources.</a:t>
            </a:r>
          </a:p>
          <a:p>
            <a:r>
              <a:rPr lang="en-US" altLang="ja-JP" sz="1800" b="1" kern="100" dirty="0">
                <a:effectLst/>
                <a:latin typeface="+mn-ea"/>
                <a:ea typeface="+mn-ea"/>
                <a:cs typeface="Times New Roman" panose="02020603050405020304" pitchFamily="18" charset="0"/>
              </a:rPr>
              <a:t>Bias in data collection</a:t>
            </a:r>
            <a:r>
              <a:rPr lang="en-US" altLang="ja-JP" sz="1800" kern="100" dirty="0">
                <a:effectLst/>
                <a:latin typeface="+mn-ea"/>
                <a:ea typeface="+mn-ea"/>
                <a:cs typeface="Times New Roman" panose="02020603050405020304" pitchFamily="18" charset="0"/>
              </a:rPr>
              <a:t>: Collecting data that reflects inherent biases.</a:t>
            </a:r>
          </a:p>
          <a:p>
            <a:r>
              <a:rPr lang="en-US" altLang="ja-JP" sz="1800" b="1" kern="100" dirty="0">
                <a:effectLst/>
                <a:latin typeface="+mn-ea"/>
                <a:ea typeface="+mn-ea"/>
                <a:cs typeface="Times New Roman" panose="02020603050405020304" pitchFamily="18" charset="0"/>
              </a:rPr>
              <a:t>Technical glitches</a:t>
            </a:r>
            <a:r>
              <a:rPr lang="en-US" altLang="ja-JP" sz="1800" kern="100" dirty="0">
                <a:effectLst/>
                <a:latin typeface="+mn-ea"/>
                <a:ea typeface="+mn-ea"/>
                <a:cs typeface="Times New Roman" panose="02020603050405020304" pitchFamily="18" charset="0"/>
              </a:rPr>
              <a:t>: Errors caused by software bugs or hardware failures.</a:t>
            </a:r>
          </a:p>
          <a:p>
            <a:r>
              <a:rPr lang="en-US" altLang="ja-JP" sz="1800" b="1" kern="100" dirty="0">
                <a:effectLst/>
                <a:latin typeface="+mn-ea"/>
                <a:ea typeface="+mn-ea"/>
                <a:cs typeface="Times New Roman" panose="02020603050405020304" pitchFamily="18" charset="0"/>
              </a:rPr>
              <a:t>Lack of documentation</a:t>
            </a:r>
            <a:r>
              <a:rPr lang="en-US" altLang="ja-JP" sz="1800" b="1" kern="100" dirty="0">
                <a:latin typeface="+mn-ea"/>
                <a:ea typeface="+mn-ea"/>
                <a:cs typeface="Times New Roman" panose="02020603050405020304" pitchFamily="18" charset="0"/>
              </a:rPr>
              <a:t> (e.g., data dictionaries, data lineage diagrams)</a:t>
            </a:r>
            <a:r>
              <a:rPr lang="en-US" altLang="ja-JP" sz="1800" kern="100" dirty="0">
                <a:effectLst/>
                <a:latin typeface="+mn-ea"/>
                <a:ea typeface="+mn-ea"/>
                <a:cs typeface="Times New Roman" panose="02020603050405020304" pitchFamily="18" charset="0"/>
              </a:rPr>
              <a:t>: Inadequate documentation leading to misunderstandings or misinterpretations of data.</a:t>
            </a:r>
          </a:p>
          <a:p>
            <a:r>
              <a:rPr lang="en-US" altLang="ja-JP" sz="1800" b="1" kern="100" dirty="0">
                <a:effectLst/>
                <a:latin typeface="+mn-ea"/>
                <a:ea typeface="+mn-ea"/>
                <a:cs typeface="Times New Roman" panose="02020603050405020304" pitchFamily="18" charset="0"/>
              </a:rPr>
              <a:t>Misunderstandings</a:t>
            </a:r>
            <a:r>
              <a:rPr lang="en-US" altLang="ja-JP" sz="1800" kern="100" dirty="0">
                <a:effectLst/>
                <a:latin typeface="+mn-ea"/>
                <a:ea typeface="+mn-ea"/>
                <a:cs typeface="Times New Roman" panose="02020603050405020304" pitchFamily="18" charset="0"/>
              </a:rPr>
              <a:t>: Data entry errors due to misunderstanding the requirements or instructions.</a:t>
            </a:r>
          </a:p>
          <a:p>
            <a:r>
              <a:rPr lang="en-US" altLang="ja-JP" sz="1800" b="1" kern="100" dirty="0">
                <a:effectLst/>
                <a:latin typeface="+mn-ea"/>
                <a:ea typeface="+mn-ea"/>
                <a:cs typeface="Times New Roman" panose="02020603050405020304" pitchFamily="18" charset="0"/>
              </a:rPr>
              <a:t>Malicious actions</a:t>
            </a:r>
            <a:r>
              <a:rPr lang="en-US" altLang="ja-JP" sz="1800" kern="100" dirty="0">
                <a:effectLst/>
                <a:latin typeface="+mn-ea"/>
                <a:ea typeface="+mn-ea"/>
                <a:cs typeface="Times New Roman" panose="02020603050405020304" pitchFamily="18" charset="0"/>
              </a:rPr>
              <a:t>: Deliberate tampering or poisoning of data by </a:t>
            </a:r>
            <a:r>
              <a:rPr lang="en-US" altLang="ja-JP" sz="1800" kern="100" dirty="0">
                <a:latin typeface="+mn-ea"/>
                <a:ea typeface="+mn-ea"/>
                <a:cs typeface="Times New Roman" panose="02020603050405020304" pitchFamily="18" charset="0"/>
              </a:rPr>
              <a:t>someone</a:t>
            </a:r>
            <a:r>
              <a:rPr lang="en-US" altLang="ja-JP" sz="1800" kern="100" dirty="0">
                <a:effectLst/>
                <a:latin typeface="+mn-ea"/>
                <a:ea typeface="+mn-ea"/>
                <a:cs typeface="Times New Roman" panose="02020603050405020304" pitchFamily="18" charset="0"/>
              </a:rPr>
              <a:t> with harmful intent.</a:t>
            </a:r>
            <a:endParaRPr lang="ja-JP" altLang="ja-JP" sz="1800" kern="100" dirty="0">
              <a:effectLst/>
              <a:latin typeface="+mn-ea"/>
              <a:ea typeface="+mn-ea"/>
              <a:cs typeface="Times New Roman" panose="02020603050405020304" pitchFamily="18" charset="0"/>
            </a:endParaRPr>
          </a:p>
          <a:p>
            <a:endParaRPr kumimoji="1" lang="ja-JP" altLang="en-US" sz="1800" dirty="0"/>
          </a:p>
        </p:txBody>
      </p:sp>
    </p:spTree>
    <p:extLst>
      <p:ext uri="{BB962C8B-B14F-4D97-AF65-F5344CB8AC3E}">
        <p14:creationId xmlns:p14="http://schemas.microsoft.com/office/powerpoint/2010/main" val="34266601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5F11610-18D7-D18C-14FB-C542B67F34A3}"/>
              </a:ext>
            </a:extLst>
          </p:cNvPr>
          <p:cNvSpPr>
            <a:spLocks noGrp="1"/>
          </p:cNvSpPr>
          <p:nvPr>
            <p:ph type="title"/>
          </p:nvPr>
        </p:nvSpPr>
        <p:spPr>
          <a:xfrm>
            <a:off x="1715102" y="3511797"/>
            <a:ext cx="10476898" cy="1362075"/>
          </a:xfrm>
        </p:spPr>
        <p:txBody>
          <a:bodyPr/>
          <a:lstStyle/>
          <a:p>
            <a:pPr marL="0" indent="0">
              <a:buNone/>
            </a:pPr>
            <a:r>
              <a:rPr lang="en-US" altLang="ja-JP" dirty="0"/>
              <a:t>Machine Learning Quality Management Guideline </a:t>
            </a:r>
            <a:r>
              <a:rPr lang="en-US" altLang="ja-JP" sz="2000" dirty="0"/>
              <a:t>4</a:t>
            </a:r>
            <a:r>
              <a:rPr lang="en-US" altLang="ja-JP" sz="2000" baseline="30000" dirty="0"/>
              <a:t>th</a:t>
            </a:r>
            <a:r>
              <a:rPr lang="en-US" altLang="ja-JP" sz="2000" dirty="0"/>
              <a:t> Edition</a:t>
            </a:r>
            <a:br>
              <a:rPr lang="en-US" altLang="ja-JP" sz="2000" dirty="0"/>
            </a:br>
            <a:br>
              <a:rPr lang="en-US" altLang="ja-JP" dirty="0"/>
            </a:br>
            <a:r>
              <a:rPr lang="en-US" altLang="ja-JP" sz="1800" dirty="0">
                <a:solidFill>
                  <a:schemeClr val="tx1"/>
                </a:solidFill>
              </a:rPr>
              <a:t>Technical Report Artificial Intelligence Research Center </a:t>
            </a:r>
            <a:br>
              <a:rPr lang="en-US" altLang="ja-JP" sz="1800" dirty="0">
                <a:solidFill>
                  <a:schemeClr val="tx1"/>
                </a:solidFill>
              </a:rPr>
            </a:br>
            <a:r>
              <a:rPr lang="en-US" altLang="ja-JP" sz="1800" dirty="0">
                <a:solidFill>
                  <a:schemeClr val="tx1"/>
                </a:solidFill>
              </a:rPr>
              <a:t>National Institute of Advanced Industrial Science and Technology (AIST) </a:t>
            </a:r>
            <a:br>
              <a:rPr lang="en-US" altLang="ja-JP" sz="1800" dirty="0">
                <a:solidFill>
                  <a:schemeClr val="tx1"/>
                </a:solidFill>
              </a:rPr>
            </a:br>
            <a:r>
              <a:rPr lang="en-US" altLang="ja-JP" sz="1800" dirty="0">
                <a:solidFill>
                  <a:schemeClr val="tx1"/>
                </a:solidFill>
              </a:rPr>
              <a:t>2023-12-12</a:t>
            </a:r>
            <a:endParaRPr lang="ja-JP" altLang="en-US" dirty="0">
              <a:solidFill>
                <a:schemeClr val="tx1"/>
              </a:solidFill>
            </a:endParaRPr>
          </a:p>
        </p:txBody>
      </p:sp>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en-US" altLang="ja-JP" dirty="0"/>
              <a:t>Appendix - 1</a:t>
            </a:r>
            <a:endParaRPr lang="ja-JP" altLang="en-US" dirty="0"/>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150</a:t>
            </a:fld>
            <a:endParaRPr lang="ja-JP" altLang="en-US"/>
          </a:p>
        </p:txBody>
      </p:sp>
    </p:spTree>
    <p:extLst>
      <p:ext uri="{BB962C8B-B14F-4D97-AF65-F5344CB8AC3E}">
        <p14:creationId xmlns:p14="http://schemas.microsoft.com/office/powerpoint/2010/main" val="38766024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637C41A4-4DB3-E40F-E516-980E3D4231AE}"/>
              </a:ext>
            </a:extLst>
          </p:cNvPr>
          <p:cNvSpPr/>
          <p:nvPr/>
        </p:nvSpPr>
        <p:spPr>
          <a:xfrm>
            <a:off x="1909314" y="3555699"/>
            <a:ext cx="6643922" cy="3147021"/>
          </a:xfrm>
          <a:prstGeom prst="roundRect">
            <a:avLst>
              <a:gd name="adj" fmla="val 6751"/>
            </a:avLst>
          </a:prstGeom>
          <a:solidFill>
            <a:srgbClr val="92D050"/>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52B1DAEF-FAF1-619A-0872-ECE92BC568D8}"/>
              </a:ext>
            </a:extLst>
          </p:cNvPr>
          <p:cNvSpPr/>
          <p:nvPr/>
        </p:nvSpPr>
        <p:spPr>
          <a:xfrm>
            <a:off x="2047336" y="3652239"/>
            <a:ext cx="3699723" cy="544530"/>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A0 </a:t>
            </a:r>
            <a:r>
              <a:rPr kumimoji="1" lang="en-US" altLang="ja-JP" sz="1000" dirty="0"/>
              <a:t>Sufficiency of prior analysis of problem structure</a:t>
            </a:r>
            <a:endParaRPr kumimoji="1" lang="ja-JP" altLang="en-US" sz="1000" dirty="0"/>
          </a:p>
        </p:txBody>
      </p:sp>
      <p:sp>
        <p:nvSpPr>
          <p:cNvPr id="11" name="四角形: 角を丸くする 10">
            <a:extLst>
              <a:ext uri="{FF2B5EF4-FFF2-40B4-BE49-F238E27FC236}">
                <a16:creationId xmlns:a16="http://schemas.microsoft.com/office/drawing/2014/main" id="{500CAE50-2DA2-D6D5-38C0-BC884F743DC5}"/>
              </a:ext>
            </a:extLst>
          </p:cNvPr>
          <p:cNvSpPr/>
          <p:nvPr/>
        </p:nvSpPr>
        <p:spPr>
          <a:xfrm>
            <a:off x="1909313" y="1228316"/>
            <a:ext cx="8166339" cy="553998"/>
          </a:xfrm>
          <a:prstGeom prst="roundRect">
            <a:avLst/>
          </a:prstGeom>
          <a:solidFill>
            <a:srgbClr val="0099FF"/>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D81C909-EFB0-3B4D-7AFC-DC8F21FEB4F0}"/>
              </a:ext>
            </a:extLst>
          </p:cNvPr>
          <p:cNvSpPr>
            <a:spLocks noGrp="1"/>
          </p:cNvSpPr>
          <p:nvPr>
            <p:ph type="title"/>
          </p:nvPr>
        </p:nvSpPr>
        <p:spPr>
          <a:xfrm>
            <a:off x="641213" y="313754"/>
            <a:ext cx="9822629" cy="676276"/>
          </a:xfrm>
        </p:spPr>
        <p:txBody>
          <a:bodyPr/>
          <a:lstStyle/>
          <a:p>
            <a:r>
              <a:rPr lang="en-US" altLang="ja-JP" dirty="0"/>
              <a:t>Structure for achieving product quality</a:t>
            </a:r>
            <a:endParaRPr lang="ja-JP" altLang="en-US" dirty="0"/>
          </a:p>
        </p:txBody>
      </p:sp>
      <p:sp>
        <p:nvSpPr>
          <p:cNvPr id="4" name="スライド番号プレースホルダー 3">
            <a:extLst>
              <a:ext uri="{FF2B5EF4-FFF2-40B4-BE49-F238E27FC236}">
                <a16:creationId xmlns:a16="http://schemas.microsoft.com/office/drawing/2014/main" id="{4CAEC742-C397-20FB-2D1A-74A6E541100A}"/>
              </a:ext>
            </a:extLst>
          </p:cNvPr>
          <p:cNvSpPr>
            <a:spLocks noGrp="1"/>
          </p:cNvSpPr>
          <p:nvPr>
            <p:ph type="sldNum" sz="quarter" idx="10"/>
          </p:nvPr>
        </p:nvSpPr>
        <p:spPr/>
        <p:txBody>
          <a:bodyPr/>
          <a:lstStyle/>
          <a:p>
            <a:fld id="{DBFB1F43-6F2E-4538-AABB-23AEDF146290}" type="slidenum">
              <a:rPr lang="ja-JP" altLang="en-US" smtClean="0"/>
              <a:pPr/>
              <a:t>151</a:t>
            </a:fld>
            <a:endParaRPr lang="ja-JP" altLang="en-US"/>
          </a:p>
        </p:txBody>
      </p:sp>
      <p:sp>
        <p:nvSpPr>
          <p:cNvPr id="3" name="四角形: 角を丸くする 2">
            <a:extLst>
              <a:ext uri="{FF2B5EF4-FFF2-40B4-BE49-F238E27FC236}">
                <a16:creationId xmlns:a16="http://schemas.microsoft.com/office/drawing/2014/main" id="{0552A5B7-680E-4F22-58FA-F6AF3BB0A89D}"/>
              </a:ext>
            </a:extLst>
          </p:cNvPr>
          <p:cNvSpPr/>
          <p:nvPr/>
        </p:nvSpPr>
        <p:spPr>
          <a:xfrm>
            <a:off x="2967391" y="1319846"/>
            <a:ext cx="1104181" cy="3637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Safety</a:t>
            </a:r>
            <a:r>
              <a:rPr lang="en-US" altLang="ja-JP" sz="1000" dirty="0"/>
              <a:t>,</a:t>
            </a:r>
            <a:r>
              <a:rPr lang="ja-JP" altLang="en-US" sz="1000" dirty="0"/>
              <a:t> </a:t>
            </a:r>
            <a:endParaRPr lang="en-US" altLang="ja-JP" sz="1000" dirty="0"/>
          </a:p>
          <a:p>
            <a:pPr algn="ctr"/>
            <a:r>
              <a:rPr kumimoji="1" lang="en-US" altLang="ja-JP" sz="1000" dirty="0"/>
              <a:t>risk avoidance</a:t>
            </a:r>
            <a:endParaRPr kumimoji="1" lang="ja-JP" altLang="en-US" sz="1000" dirty="0"/>
          </a:p>
        </p:txBody>
      </p:sp>
      <p:sp>
        <p:nvSpPr>
          <p:cNvPr id="5" name="四角形: 角を丸くする 4">
            <a:extLst>
              <a:ext uri="{FF2B5EF4-FFF2-40B4-BE49-F238E27FC236}">
                <a16:creationId xmlns:a16="http://schemas.microsoft.com/office/drawing/2014/main" id="{167F25D2-AB11-2642-E336-9C6E5CB975E4}"/>
              </a:ext>
            </a:extLst>
          </p:cNvPr>
          <p:cNvSpPr/>
          <p:nvPr/>
        </p:nvSpPr>
        <p:spPr>
          <a:xfrm>
            <a:off x="4146334" y="1328007"/>
            <a:ext cx="1104181" cy="3637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Usefulness</a:t>
            </a:r>
            <a:endParaRPr kumimoji="1" lang="ja-JP" altLang="en-US" sz="1000" dirty="0"/>
          </a:p>
        </p:txBody>
      </p:sp>
      <p:sp>
        <p:nvSpPr>
          <p:cNvPr id="6" name="四角形: 角を丸くする 5">
            <a:extLst>
              <a:ext uri="{FF2B5EF4-FFF2-40B4-BE49-F238E27FC236}">
                <a16:creationId xmlns:a16="http://schemas.microsoft.com/office/drawing/2014/main" id="{981E6B09-1301-8D37-402B-7DA5DE295400}"/>
              </a:ext>
            </a:extLst>
          </p:cNvPr>
          <p:cNvSpPr/>
          <p:nvPr/>
        </p:nvSpPr>
        <p:spPr>
          <a:xfrm>
            <a:off x="5319524" y="1340693"/>
            <a:ext cx="1104181" cy="3637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Fairness</a:t>
            </a:r>
            <a:endParaRPr kumimoji="1" lang="ja-JP" altLang="en-US" sz="1000" dirty="0"/>
          </a:p>
        </p:txBody>
      </p:sp>
      <p:sp>
        <p:nvSpPr>
          <p:cNvPr id="7" name="四角形: 角を丸くする 6">
            <a:extLst>
              <a:ext uri="{FF2B5EF4-FFF2-40B4-BE49-F238E27FC236}">
                <a16:creationId xmlns:a16="http://schemas.microsoft.com/office/drawing/2014/main" id="{9F02EF0F-8E34-E412-3297-B00CC15AC304}"/>
              </a:ext>
            </a:extLst>
          </p:cNvPr>
          <p:cNvSpPr/>
          <p:nvPr/>
        </p:nvSpPr>
        <p:spPr>
          <a:xfrm>
            <a:off x="6490203" y="1347525"/>
            <a:ext cx="1104181" cy="3637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Privacy</a:t>
            </a:r>
            <a:endParaRPr kumimoji="1" lang="ja-JP" altLang="en-US" sz="1000" dirty="0"/>
          </a:p>
        </p:txBody>
      </p:sp>
      <p:sp>
        <p:nvSpPr>
          <p:cNvPr id="8" name="四角形: 角を丸くする 7">
            <a:extLst>
              <a:ext uri="{FF2B5EF4-FFF2-40B4-BE49-F238E27FC236}">
                <a16:creationId xmlns:a16="http://schemas.microsoft.com/office/drawing/2014/main" id="{E24C234A-03C2-9063-5EB1-206F2CC1561A}"/>
              </a:ext>
            </a:extLst>
          </p:cNvPr>
          <p:cNvSpPr/>
          <p:nvPr/>
        </p:nvSpPr>
        <p:spPr>
          <a:xfrm>
            <a:off x="8784569" y="1319845"/>
            <a:ext cx="1104181" cy="3637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Others</a:t>
            </a:r>
            <a:endParaRPr kumimoji="1" lang="ja-JP" altLang="en-US" sz="1000" dirty="0"/>
          </a:p>
        </p:txBody>
      </p:sp>
      <p:sp>
        <p:nvSpPr>
          <p:cNvPr id="10" name="テキスト ボックス 9">
            <a:extLst>
              <a:ext uri="{FF2B5EF4-FFF2-40B4-BE49-F238E27FC236}">
                <a16:creationId xmlns:a16="http://schemas.microsoft.com/office/drawing/2014/main" id="{30DDBFD4-94BE-9ED2-A76C-20DB43229F0E}"/>
              </a:ext>
            </a:extLst>
          </p:cNvPr>
          <p:cNvSpPr txBox="1"/>
          <p:nvPr/>
        </p:nvSpPr>
        <p:spPr>
          <a:xfrm>
            <a:off x="207206" y="1219690"/>
            <a:ext cx="1645489" cy="553998"/>
          </a:xfrm>
          <a:prstGeom prst="rect">
            <a:avLst/>
          </a:prstGeom>
          <a:noFill/>
        </p:spPr>
        <p:txBody>
          <a:bodyPr wrap="square">
            <a:spAutoFit/>
          </a:bodyPr>
          <a:lstStyle/>
          <a:p>
            <a:r>
              <a:rPr lang="ja-JP" altLang="en-US" sz="1000" dirty="0"/>
              <a:t>Overall product quality in use</a:t>
            </a:r>
            <a:endParaRPr lang="en-US" altLang="ja-JP" sz="1000" dirty="0"/>
          </a:p>
          <a:p>
            <a:r>
              <a:rPr lang="en-US" altLang="ja-JP" sz="1000" dirty="0"/>
              <a:t>(Examples)</a:t>
            </a:r>
            <a:endParaRPr lang="ja-JP" altLang="en-US" sz="1000" dirty="0"/>
          </a:p>
        </p:txBody>
      </p:sp>
      <p:sp>
        <p:nvSpPr>
          <p:cNvPr id="12" name="四角形: 角を丸くする 11">
            <a:extLst>
              <a:ext uri="{FF2B5EF4-FFF2-40B4-BE49-F238E27FC236}">
                <a16:creationId xmlns:a16="http://schemas.microsoft.com/office/drawing/2014/main" id="{75378A2E-D510-049D-7019-8DD875BAD037}"/>
              </a:ext>
            </a:extLst>
          </p:cNvPr>
          <p:cNvSpPr/>
          <p:nvPr/>
        </p:nvSpPr>
        <p:spPr>
          <a:xfrm>
            <a:off x="1909314" y="2162383"/>
            <a:ext cx="6643922" cy="1190534"/>
          </a:xfrm>
          <a:prstGeom prst="roundRect">
            <a:avLst>
              <a:gd name="adj" fmla="val 12320"/>
            </a:avLst>
          </a:prstGeom>
          <a:solidFill>
            <a:schemeClr val="accent3"/>
          </a:solidFill>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000" dirty="0"/>
              <a:t>External quality specific to machine learning elements</a:t>
            </a:r>
            <a:endParaRPr kumimoji="1" lang="ja-JP" altLang="en-US" sz="1000" dirty="0"/>
          </a:p>
        </p:txBody>
      </p:sp>
      <p:sp>
        <p:nvSpPr>
          <p:cNvPr id="14" name="四角形: 角を丸くする 13">
            <a:extLst>
              <a:ext uri="{FF2B5EF4-FFF2-40B4-BE49-F238E27FC236}">
                <a16:creationId xmlns:a16="http://schemas.microsoft.com/office/drawing/2014/main" id="{E4DB5029-77C6-2A1A-6B3A-E6F60F65B2C0}"/>
              </a:ext>
            </a:extLst>
          </p:cNvPr>
          <p:cNvSpPr/>
          <p:nvPr/>
        </p:nvSpPr>
        <p:spPr>
          <a:xfrm>
            <a:off x="2978894" y="2473802"/>
            <a:ext cx="1104181" cy="36374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Risk avoidance</a:t>
            </a:r>
            <a:endParaRPr kumimoji="1" lang="ja-JP" altLang="en-US" sz="1000" dirty="0"/>
          </a:p>
        </p:txBody>
      </p:sp>
      <p:sp>
        <p:nvSpPr>
          <p:cNvPr id="15" name="四角形: 角を丸くする 14">
            <a:extLst>
              <a:ext uri="{FF2B5EF4-FFF2-40B4-BE49-F238E27FC236}">
                <a16:creationId xmlns:a16="http://schemas.microsoft.com/office/drawing/2014/main" id="{251921A4-F0B4-523B-554B-4117F3EB97FD}"/>
              </a:ext>
            </a:extLst>
          </p:cNvPr>
          <p:cNvSpPr/>
          <p:nvPr/>
        </p:nvSpPr>
        <p:spPr>
          <a:xfrm>
            <a:off x="4149209" y="2473802"/>
            <a:ext cx="1104181" cy="363747"/>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AI</a:t>
            </a:r>
          </a:p>
          <a:p>
            <a:pPr algn="ctr"/>
            <a:r>
              <a:rPr kumimoji="1" lang="en-US" altLang="ja-JP" sz="1000" dirty="0"/>
              <a:t>performance</a:t>
            </a:r>
            <a:endParaRPr kumimoji="1" lang="ja-JP" altLang="en-US" sz="1000" dirty="0"/>
          </a:p>
        </p:txBody>
      </p:sp>
      <p:sp>
        <p:nvSpPr>
          <p:cNvPr id="16" name="四角形: 角を丸くする 15">
            <a:extLst>
              <a:ext uri="{FF2B5EF4-FFF2-40B4-BE49-F238E27FC236}">
                <a16:creationId xmlns:a16="http://schemas.microsoft.com/office/drawing/2014/main" id="{CA3F6FE5-1D4F-B324-F497-FC7080C8FCBF}"/>
              </a:ext>
            </a:extLst>
          </p:cNvPr>
          <p:cNvSpPr/>
          <p:nvPr/>
        </p:nvSpPr>
        <p:spPr>
          <a:xfrm>
            <a:off x="5319524" y="2473802"/>
            <a:ext cx="1104181" cy="363747"/>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Fairness</a:t>
            </a:r>
            <a:endParaRPr kumimoji="1" lang="ja-JP" altLang="en-US" sz="1000" dirty="0"/>
          </a:p>
        </p:txBody>
      </p:sp>
      <p:sp>
        <p:nvSpPr>
          <p:cNvPr id="17" name="四角形: 角を丸くする 16">
            <a:extLst>
              <a:ext uri="{FF2B5EF4-FFF2-40B4-BE49-F238E27FC236}">
                <a16:creationId xmlns:a16="http://schemas.microsoft.com/office/drawing/2014/main" id="{01705C0B-2E03-0842-A04E-EE9FCB6BE3D7}"/>
              </a:ext>
            </a:extLst>
          </p:cNvPr>
          <p:cNvSpPr/>
          <p:nvPr/>
        </p:nvSpPr>
        <p:spPr>
          <a:xfrm>
            <a:off x="6490203" y="2481329"/>
            <a:ext cx="1104181" cy="363747"/>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Privacy</a:t>
            </a:r>
            <a:endParaRPr kumimoji="1" lang="ja-JP" altLang="en-US" sz="1000" dirty="0"/>
          </a:p>
        </p:txBody>
      </p:sp>
      <p:sp>
        <p:nvSpPr>
          <p:cNvPr id="18" name="四角形: 角を丸くする 17">
            <a:extLst>
              <a:ext uri="{FF2B5EF4-FFF2-40B4-BE49-F238E27FC236}">
                <a16:creationId xmlns:a16="http://schemas.microsoft.com/office/drawing/2014/main" id="{BCB068BF-E7E2-4022-2953-ED37D4C9A036}"/>
              </a:ext>
            </a:extLst>
          </p:cNvPr>
          <p:cNvSpPr/>
          <p:nvPr/>
        </p:nvSpPr>
        <p:spPr>
          <a:xfrm>
            <a:off x="2976241" y="2932440"/>
            <a:ext cx="4618143" cy="363747"/>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dirty="0"/>
              <a:t>AI security</a:t>
            </a:r>
            <a:endParaRPr kumimoji="1" lang="ja-JP" altLang="en-US" sz="1000" dirty="0"/>
          </a:p>
        </p:txBody>
      </p:sp>
      <p:sp>
        <p:nvSpPr>
          <p:cNvPr id="19" name="四角形: 角を丸くする 18">
            <a:extLst>
              <a:ext uri="{FF2B5EF4-FFF2-40B4-BE49-F238E27FC236}">
                <a16:creationId xmlns:a16="http://schemas.microsoft.com/office/drawing/2014/main" id="{16319057-2AC8-0F13-DAD2-89C3477752EE}"/>
              </a:ext>
            </a:extLst>
          </p:cNvPr>
          <p:cNvSpPr/>
          <p:nvPr/>
        </p:nvSpPr>
        <p:spPr>
          <a:xfrm>
            <a:off x="2086674" y="3870582"/>
            <a:ext cx="690411" cy="275052"/>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Risk avoidance</a:t>
            </a:r>
            <a:endParaRPr kumimoji="1" lang="ja-JP" altLang="en-US" sz="800" dirty="0"/>
          </a:p>
        </p:txBody>
      </p:sp>
      <p:sp>
        <p:nvSpPr>
          <p:cNvPr id="20" name="四角形: 角を丸くする 19">
            <a:extLst>
              <a:ext uri="{FF2B5EF4-FFF2-40B4-BE49-F238E27FC236}">
                <a16:creationId xmlns:a16="http://schemas.microsoft.com/office/drawing/2014/main" id="{B4854BFE-D6F9-3F87-915D-1AA0411DA683}"/>
              </a:ext>
            </a:extLst>
          </p:cNvPr>
          <p:cNvSpPr/>
          <p:nvPr/>
        </p:nvSpPr>
        <p:spPr>
          <a:xfrm>
            <a:off x="2814024" y="3870582"/>
            <a:ext cx="690411" cy="27505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AI</a:t>
            </a:r>
          </a:p>
          <a:p>
            <a:pPr algn="ctr"/>
            <a:r>
              <a:rPr kumimoji="1" lang="en-US" altLang="ja-JP" sz="800" dirty="0"/>
              <a:t>performance</a:t>
            </a:r>
            <a:endParaRPr kumimoji="1" lang="ja-JP" altLang="en-US" sz="800" dirty="0"/>
          </a:p>
        </p:txBody>
      </p:sp>
      <p:sp>
        <p:nvSpPr>
          <p:cNvPr id="21" name="四角形: 角を丸くする 20">
            <a:extLst>
              <a:ext uri="{FF2B5EF4-FFF2-40B4-BE49-F238E27FC236}">
                <a16:creationId xmlns:a16="http://schemas.microsoft.com/office/drawing/2014/main" id="{5F2AB5A1-BD06-C738-29F4-186049BBA12D}"/>
              </a:ext>
            </a:extLst>
          </p:cNvPr>
          <p:cNvSpPr/>
          <p:nvPr/>
        </p:nvSpPr>
        <p:spPr>
          <a:xfrm>
            <a:off x="3543773" y="3870582"/>
            <a:ext cx="690411" cy="275052"/>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Fairness</a:t>
            </a:r>
            <a:endParaRPr kumimoji="1" lang="ja-JP" altLang="en-US" sz="800" dirty="0"/>
          </a:p>
        </p:txBody>
      </p:sp>
      <p:sp>
        <p:nvSpPr>
          <p:cNvPr id="22" name="四角形: 角を丸くする 21">
            <a:extLst>
              <a:ext uri="{FF2B5EF4-FFF2-40B4-BE49-F238E27FC236}">
                <a16:creationId xmlns:a16="http://schemas.microsoft.com/office/drawing/2014/main" id="{EEE7FF06-D595-9B24-FF64-276E66E8C7F4}"/>
              </a:ext>
            </a:extLst>
          </p:cNvPr>
          <p:cNvSpPr/>
          <p:nvPr/>
        </p:nvSpPr>
        <p:spPr>
          <a:xfrm>
            <a:off x="4273522" y="3870582"/>
            <a:ext cx="690411" cy="275052"/>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Privacy</a:t>
            </a:r>
            <a:endParaRPr kumimoji="1" lang="ja-JP" altLang="en-US" sz="800" dirty="0"/>
          </a:p>
        </p:txBody>
      </p:sp>
      <p:sp>
        <p:nvSpPr>
          <p:cNvPr id="23" name="四角形: 角を丸くする 22">
            <a:extLst>
              <a:ext uri="{FF2B5EF4-FFF2-40B4-BE49-F238E27FC236}">
                <a16:creationId xmlns:a16="http://schemas.microsoft.com/office/drawing/2014/main" id="{CAE7BF80-3837-ABB0-9CFD-B35510CD175F}"/>
              </a:ext>
            </a:extLst>
          </p:cNvPr>
          <p:cNvSpPr/>
          <p:nvPr/>
        </p:nvSpPr>
        <p:spPr>
          <a:xfrm>
            <a:off x="5003271" y="3870582"/>
            <a:ext cx="697603" cy="275052"/>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AI security</a:t>
            </a:r>
            <a:endParaRPr kumimoji="1" lang="ja-JP" altLang="en-US" sz="800" dirty="0"/>
          </a:p>
        </p:txBody>
      </p:sp>
      <p:sp>
        <p:nvSpPr>
          <p:cNvPr id="27" name="四角形: 角を丸くする 26">
            <a:extLst>
              <a:ext uri="{FF2B5EF4-FFF2-40B4-BE49-F238E27FC236}">
                <a16:creationId xmlns:a16="http://schemas.microsoft.com/office/drawing/2014/main" id="{FD7DD38C-4FB4-64BA-99FE-941F0ACA51AD}"/>
              </a:ext>
            </a:extLst>
          </p:cNvPr>
          <p:cNvSpPr/>
          <p:nvPr/>
        </p:nvSpPr>
        <p:spPr>
          <a:xfrm>
            <a:off x="5808248" y="3652239"/>
            <a:ext cx="1273389" cy="544530"/>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A1 </a:t>
            </a:r>
            <a:r>
              <a:rPr kumimoji="1" lang="en-US" altLang="ja-JP" sz="1000" dirty="0"/>
              <a:t>Sufficiency of problem domain analysis</a:t>
            </a:r>
            <a:endParaRPr kumimoji="1" lang="ja-JP" altLang="en-US" sz="1000" dirty="0"/>
          </a:p>
        </p:txBody>
      </p:sp>
      <p:sp>
        <p:nvSpPr>
          <p:cNvPr id="28" name="四角形: 角を丸くする 27">
            <a:extLst>
              <a:ext uri="{FF2B5EF4-FFF2-40B4-BE49-F238E27FC236}">
                <a16:creationId xmlns:a16="http://schemas.microsoft.com/office/drawing/2014/main" id="{C14E9FBF-0469-70EE-FA67-15ED0E04C376}"/>
              </a:ext>
            </a:extLst>
          </p:cNvPr>
          <p:cNvSpPr/>
          <p:nvPr/>
        </p:nvSpPr>
        <p:spPr>
          <a:xfrm>
            <a:off x="7131269" y="3652239"/>
            <a:ext cx="1273389" cy="544530"/>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A2 </a:t>
            </a:r>
            <a:r>
              <a:rPr kumimoji="1" lang="en-US" altLang="ja-JP" sz="1000" dirty="0"/>
              <a:t>Sufficiency of data design</a:t>
            </a:r>
            <a:endParaRPr kumimoji="1" lang="ja-JP" altLang="en-US" sz="1000" dirty="0"/>
          </a:p>
        </p:txBody>
      </p:sp>
      <p:sp>
        <p:nvSpPr>
          <p:cNvPr id="29" name="四角形: 角を丸くする 28">
            <a:extLst>
              <a:ext uri="{FF2B5EF4-FFF2-40B4-BE49-F238E27FC236}">
                <a16:creationId xmlns:a16="http://schemas.microsoft.com/office/drawing/2014/main" id="{158EE1A4-E08D-99FD-900F-F107E1E6E4C6}"/>
              </a:ext>
            </a:extLst>
          </p:cNvPr>
          <p:cNvSpPr/>
          <p:nvPr/>
        </p:nvSpPr>
        <p:spPr>
          <a:xfrm>
            <a:off x="2047336" y="4252307"/>
            <a:ext cx="1273389"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B1 Coverage of dataset</a:t>
            </a:r>
            <a:endParaRPr kumimoji="1" lang="ja-JP" altLang="en-US" sz="1000" dirty="0"/>
          </a:p>
        </p:txBody>
      </p:sp>
      <p:sp>
        <p:nvSpPr>
          <p:cNvPr id="30" name="四角形: 角を丸くする 29">
            <a:extLst>
              <a:ext uri="{FF2B5EF4-FFF2-40B4-BE49-F238E27FC236}">
                <a16:creationId xmlns:a16="http://schemas.microsoft.com/office/drawing/2014/main" id="{B292CA2E-823E-12C4-54AC-36811B294E8C}"/>
              </a:ext>
            </a:extLst>
          </p:cNvPr>
          <p:cNvSpPr/>
          <p:nvPr/>
        </p:nvSpPr>
        <p:spPr>
          <a:xfrm>
            <a:off x="3388185" y="4252307"/>
            <a:ext cx="1273389"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B2 Uniformity of dataset</a:t>
            </a:r>
            <a:endParaRPr kumimoji="1" lang="ja-JP" altLang="en-US" sz="1000" dirty="0"/>
          </a:p>
        </p:txBody>
      </p:sp>
      <p:sp>
        <p:nvSpPr>
          <p:cNvPr id="31" name="四角形: 角を丸くする 30">
            <a:extLst>
              <a:ext uri="{FF2B5EF4-FFF2-40B4-BE49-F238E27FC236}">
                <a16:creationId xmlns:a16="http://schemas.microsoft.com/office/drawing/2014/main" id="{59D897C8-19AB-A6FB-3660-233C213D6E85}"/>
              </a:ext>
            </a:extLst>
          </p:cNvPr>
          <p:cNvSpPr/>
          <p:nvPr/>
        </p:nvSpPr>
        <p:spPr>
          <a:xfrm>
            <a:off x="4731686" y="4252307"/>
            <a:ext cx="1273389"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B3 Validity of dataset</a:t>
            </a:r>
            <a:endParaRPr kumimoji="1" lang="ja-JP" altLang="en-US" sz="1000" dirty="0"/>
          </a:p>
        </p:txBody>
      </p:sp>
      <p:sp>
        <p:nvSpPr>
          <p:cNvPr id="32" name="四角形: 角を丸くする 31">
            <a:extLst>
              <a:ext uri="{FF2B5EF4-FFF2-40B4-BE49-F238E27FC236}">
                <a16:creationId xmlns:a16="http://schemas.microsoft.com/office/drawing/2014/main" id="{4E628128-77B4-01DB-F841-D90F3E36D8C5}"/>
              </a:ext>
            </a:extLst>
          </p:cNvPr>
          <p:cNvSpPr/>
          <p:nvPr/>
        </p:nvSpPr>
        <p:spPr>
          <a:xfrm>
            <a:off x="6096000" y="4252306"/>
            <a:ext cx="2309858" cy="700873"/>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B4 Validity of datasets for each external quality</a:t>
            </a:r>
            <a:endParaRPr kumimoji="1" lang="ja-JP" altLang="en-US" sz="1000" dirty="0"/>
          </a:p>
        </p:txBody>
      </p:sp>
      <p:sp>
        <p:nvSpPr>
          <p:cNvPr id="33" name="四角形: 角を丸くする 32">
            <a:extLst>
              <a:ext uri="{FF2B5EF4-FFF2-40B4-BE49-F238E27FC236}">
                <a16:creationId xmlns:a16="http://schemas.microsoft.com/office/drawing/2014/main" id="{811A338A-D7F8-ED75-6009-4D6AC3DB5BFE}"/>
              </a:ext>
            </a:extLst>
          </p:cNvPr>
          <p:cNvSpPr/>
          <p:nvPr/>
        </p:nvSpPr>
        <p:spPr>
          <a:xfrm>
            <a:off x="6496838" y="4618324"/>
            <a:ext cx="690411" cy="275052"/>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Fairness</a:t>
            </a:r>
            <a:endParaRPr kumimoji="1" lang="ja-JP" altLang="en-US" sz="800" dirty="0"/>
          </a:p>
        </p:txBody>
      </p:sp>
      <p:sp>
        <p:nvSpPr>
          <p:cNvPr id="34" name="四角形: 角を丸くする 33">
            <a:extLst>
              <a:ext uri="{FF2B5EF4-FFF2-40B4-BE49-F238E27FC236}">
                <a16:creationId xmlns:a16="http://schemas.microsoft.com/office/drawing/2014/main" id="{7CDD2A02-262F-5CDA-2452-258A72E5B71D}"/>
              </a:ext>
            </a:extLst>
          </p:cNvPr>
          <p:cNvSpPr/>
          <p:nvPr/>
        </p:nvSpPr>
        <p:spPr>
          <a:xfrm>
            <a:off x="7226587" y="4618324"/>
            <a:ext cx="690411" cy="275052"/>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Privacy</a:t>
            </a:r>
            <a:endParaRPr kumimoji="1" lang="ja-JP" altLang="en-US" sz="800" dirty="0"/>
          </a:p>
        </p:txBody>
      </p:sp>
      <p:sp>
        <p:nvSpPr>
          <p:cNvPr id="35" name="四角形: 角を丸くする 34">
            <a:extLst>
              <a:ext uri="{FF2B5EF4-FFF2-40B4-BE49-F238E27FC236}">
                <a16:creationId xmlns:a16="http://schemas.microsoft.com/office/drawing/2014/main" id="{1C56EDBB-CFF3-B15E-83F4-EFE1E07340BA}"/>
              </a:ext>
            </a:extLst>
          </p:cNvPr>
          <p:cNvSpPr/>
          <p:nvPr/>
        </p:nvSpPr>
        <p:spPr>
          <a:xfrm>
            <a:off x="2044684" y="5016811"/>
            <a:ext cx="1571447"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C1 Accuracy of machine learning model</a:t>
            </a:r>
            <a:endParaRPr kumimoji="1" lang="ja-JP" altLang="en-US" sz="1000" dirty="0"/>
          </a:p>
        </p:txBody>
      </p:sp>
      <p:sp>
        <p:nvSpPr>
          <p:cNvPr id="36" name="四角形: 角を丸くする 35">
            <a:extLst>
              <a:ext uri="{FF2B5EF4-FFF2-40B4-BE49-F238E27FC236}">
                <a16:creationId xmlns:a16="http://schemas.microsoft.com/office/drawing/2014/main" id="{CAB1C7CC-2361-4036-38DC-C11A6D6E713B}"/>
              </a:ext>
            </a:extLst>
          </p:cNvPr>
          <p:cNvSpPr/>
          <p:nvPr/>
        </p:nvSpPr>
        <p:spPr>
          <a:xfrm>
            <a:off x="3668373" y="5016811"/>
            <a:ext cx="1571447"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C2 Stability of machine learning model</a:t>
            </a:r>
            <a:endParaRPr kumimoji="1" lang="ja-JP" altLang="en-US" sz="1000" dirty="0"/>
          </a:p>
        </p:txBody>
      </p:sp>
      <p:sp>
        <p:nvSpPr>
          <p:cNvPr id="37" name="四角形: 角を丸くする 36">
            <a:extLst>
              <a:ext uri="{FF2B5EF4-FFF2-40B4-BE49-F238E27FC236}">
                <a16:creationId xmlns:a16="http://schemas.microsoft.com/office/drawing/2014/main" id="{3130485D-D0F2-6B87-DE1A-A4ADA38A4467}"/>
              </a:ext>
            </a:extLst>
          </p:cNvPr>
          <p:cNvSpPr/>
          <p:nvPr/>
        </p:nvSpPr>
        <p:spPr>
          <a:xfrm>
            <a:off x="5291191" y="5016811"/>
            <a:ext cx="3114667" cy="700873"/>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C3 Validity of machine learning models for each external quality</a:t>
            </a:r>
            <a:endParaRPr kumimoji="1" lang="ja-JP" altLang="en-US" sz="1000" dirty="0"/>
          </a:p>
        </p:txBody>
      </p:sp>
      <p:sp>
        <p:nvSpPr>
          <p:cNvPr id="38" name="四角形: 角を丸くする 37">
            <a:extLst>
              <a:ext uri="{FF2B5EF4-FFF2-40B4-BE49-F238E27FC236}">
                <a16:creationId xmlns:a16="http://schemas.microsoft.com/office/drawing/2014/main" id="{E306D70F-5247-33B8-6498-C0EA6FDE2265}"/>
              </a:ext>
            </a:extLst>
          </p:cNvPr>
          <p:cNvSpPr/>
          <p:nvPr/>
        </p:nvSpPr>
        <p:spPr>
          <a:xfrm>
            <a:off x="5788190" y="5379871"/>
            <a:ext cx="690411" cy="275052"/>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Fairness</a:t>
            </a:r>
            <a:endParaRPr kumimoji="1" lang="ja-JP" altLang="en-US" sz="800" dirty="0"/>
          </a:p>
        </p:txBody>
      </p:sp>
      <p:sp>
        <p:nvSpPr>
          <p:cNvPr id="39" name="四角形: 角を丸くする 38">
            <a:extLst>
              <a:ext uri="{FF2B5EF4-FFF2-40B4-BE49-F238E27FC236}">
                <a16:creationId xmlns:a16="http://schemas.microsoft.com/office/drawing/2014/main" id="{289DA0AF-E25D-810F-E9E2-6BE1AA589995}"/>
              </a:ext>
            </a:extLst>
          </p:cNvPr>
          <p:cNvSpPr/>
          <p:nvPr/>
        </p:nvSpPr>
        <p:spPr>
          <a:xfrm>
            <a:off x="6517939" y="5379871"/>
            <a:ext cx="690411" cy="275052"/>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Privacy</a:t>
            </a:r>
            <a:endParaRPr kumimoji="1" lang="ja-JP" altLang="en-US" sz="800" dirty="0"/>
          </a:p>
        </p:txBody>
      </p:sp>
      <p:sp>
        <p:nvSpPr>
          <p:cNvPr id="40" name="四角形: 角を丸くする 39">
            <a:extLst>
              <a:ext uri="{FF2B5EF4-FFF2-40B4-BE49-F238E27FC236}">
                <a16:creationId xmlns:a16="http://schemas.microsoft.com/office/drawing/2014/main" id="{27EAE4A1-622B-CD43-6FE1-9FAA9EAC6B33}"/>
              </a:ext>
            </a:extLst>
          </p:cNvPr>
          <p:cNvSpPr/>
          <p:nvPr/>
        </p:nvSpPr>
        <p:spPr>
          <a:xfrm>
            <a:off x="7247688" y="5379871"/>
            <a:ext cx="697603" cy="275052"/>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AI security</a:t>
            </a:r>
            <a:endParaRPr kumimoji="1" lang="ja-JP" altLang="en-US" sz="800" dirty="0"/>
          </a:p>
        </p:txBody>
      </p:sp>
      <p:sp>
        <p:nvSpPr>
          <p:cNvPr id="41" name="四角形: 角を丸くする 40">
            <a:extLst>
              <a:ext uri="{FF2B5EF4-FFF2-40B4-BE49-F238E27FC236}">
                <a16:creationId xmlns:a16="http://schemas.microsoft.com/office/drawing/2014/main" id="{B72661B7-7EC3-9D8F-17B7-010AE268C5D4}"/>
              </a:ext>
            </a:extLst>
          </p:cNvPr>
          <p:cNvSpPr/>
          <p:nvPr/>
        </p:nvSpPr>
        <p:spPr>
          <a:xfrm>
            <a:off x="2044683" y="5781315"/>
            <a:ext cx="3144290" cy="382899"/>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D1 Reliability of programs</a:t>
            </a:r>
            <a:endParaRPr kumimoji="1" lang="ja-JP" altLang="en-US" sz="1000" dirty="0"/>
          </a:p>
        </p:txBody>
      </p:sp>
      <p:sp>
        <p:nvSpPr>
          <p:cNvPr id="42" name="四角形: 角を丸くする 41">
            <a:extLst>
              <a:ext uri="{FF2B5EF4-FFF2-40B4-BE49-F238E27FC236}">
                <a16:creationId xmlns:a16="http://schemas.microsoft.com/office/drawing/2014/main" id="{690A4B0B-68B5-FE13-26A0-1686EC4CD08A}"/>
              </a:ext>
            </a:extLst>
          </p:cNvPr>
          <p:cNvSpPr/>
          <p:nvPr/>
        </p:nvSpPr>
        <p:spPr>
          <a:xfrm>
            <a:off x="5260368" y="5781315"/>
            <a:ext cx="3144290" cy="382899"/>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D2 Validity of programs</a:t>
            </a:r>
            <a:endParaRPr kumimoji="1" lang="ja-JP" altLang="en-US" sz="1000" dirty="0"/>
          </a:p>
        </p:txBody>
      </p:sp>
      <p:sp>
        <p:nvSpPr>
          <p:cNvPr id="43" name="四角形: 角を丸くする 42">
            <a:extLst>
              <a:ext uri="{FF2B5EF4-FFF2-40B4-BE49-F238E27FC236}">
                <a16:creationId xmlns:a16="http://schemas.microsoft.com/office/drawing/2014/main" id="{A1B2BCDF-E3F6-4908-10B3-F74B63F8D2F5}"/>
              </a:ext>
            </a:extLst>
          </p:cNvPr>
          <p:cNvSpPr/>
          <p:nvPr/>
        </p:nvSpPr>
        <p:spPr>
          <a:xfrm>
            <a:off x="7263614" y="5835238"/>
            <a:ext cx="697603" cy="275052"/>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AI security</a:t>
            </a:r>
            <a:endParaRPr kumimoji="1" lang="ja-JP" altLang="en-US" sz="800" dirty="0"/>
          </a:p>
        </p:txBody>
      </p:sp>
      <p:sp>
        <p:nvSpPr>
          <p:cNvPr id="44" name="四角形: 角を丸くする 43">
            <a:extLst>
              <a:ext uri="{FF2B5EF4-FFF2-40B4-BE49-F238E27FC236}">
                <a16:creationId xmlns:a16="http://schemas.microsoft.com/office/drawing/2014/main" id="{2E625D9F-D752-14B2-1389-4C03CD636EB8}"/>
              </a:ext>
            </a:extLst>
          </p:cNvPr>
          <p:cNvSpPr/>
          <p:nvPr/>
        </p:nvSpPr>
        <p:spPr>
          <a:xfrm>
            <a:off x="2044683" y="6211925"/>
            <a:ext cx="3144290" cy="382899"/>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E0 Continuous monitoring and reporting of operational status</a:t>
            </a:r>
            <a:endParaRPr kumimoji="1" lang="ja-JP" altLang="en-US" sz="1000" dirty="0"/>
          </a:p>
        </p:txBody>
      </p:sp>
      <p:sp>
        <p:nvSpPr>
          <p:cNvPr id="45" name="四角形: 角を丸くする 44">
            <a:extLst>
              <a:ext uri="{FF2B5EF4-FFF2-40B4-BE49-F238E27FC236}">
                <a16:creationId xmlns:a16="http://schemas.microsoft.com/office/drawing/2014/main" id="{2AEB1A7C-1519-B755-66F5-7F72D23A7296}"/>
              </a:ext>
            </a:extLst>
          </p:cNvPr>
          <p:cNvSpPr/>
          <p:nvPr/>
        </p:nvSpPr>
        <p:spPr>
          <a:xfrm>
            <a:off x="5260368" y="6211925"/>
            <a:ext cx="3144290" cy="382899"/>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E1 Sustainability of operational performance</a:t>
            </a:r>
            <a:endParaRPr kumimoji="1" lang="ja-JP" altLang="en-US" sz="1000" dirty="0"/>
          </a:p>
        </p:txBody>
      </p:sp>
      <p:sp>
        <p:nvSpPr>
          <p:cNvPr id="46" name="テキスト ボックス 45">
            <a:extLst>
              <a:ext uri="{FF2B5EF4-FFF2-40B4-BE49-F238E27FC236}">
                <a16:creationId xmlns:a16="http://schemas.microsoft.com/office/drawing/2014/main" id="{532EF804-65B7-0E50-237F-E4744E57BD6C}"/>
              </a:ext>
            </a:extLst>
          </p:cNvPr>
          <p:cNvSpPr txBox="1"/>
          <p:nvPr/>
        </p:nvSpPr>
        <p:spPr>
          <a:xfrm>
            <a:off x="207206" y="2398086"/>
            <a:ext cx="1645489" cy="553998"/>
          </a:xfrm>
          <a:prstGeom prst="rect">
            <a:avLst/>
          </a:prstGeom>
          <a:noFill/>
        </p:spPr>
        <p:txBody>
          <a:bodyPr wrap="square">
            <a:spAutoFit/>
          </a:bodyPr>
          <a:lstStyle/>
          <a:p>
            <a:r>
              <a:rPr lang="en-US" altLang="ja-JP" sz="1000" dirty="0"/>
              <a:t>External quality of machine learning elements</a:t>
            </a:r>
            <a:endParaRPr lang="ja-JP" altLang="en-US" sz="1000" dirty="0"/>
          </a:p>
        </p:txBody>
      </p:sp>
      <p:sp>
        <p:nvSpPr>
          <p:cNvPr id="47" name="テキスト ボックス 46">
            <a:extLst>
              <a:ext uri="{FF2B5EF4-FFF2-40B4-BE49-F238E27FC236}">
                <a16:creationId xmlns:a16="http://schemas.microsoft.com/office/drawing/2014/main" id="{3A4A8561-378B-C0D8-1A84-6319A093D725}"/>
              </a:ext>
            </a:extLst>
          </p:cNvPr>
          <p:cNvSpPr txBox="1"/>
          <p:nvPr/>
        </p:nvSpPr>
        <p:spPr>
          <a:xfrm>
            <a:off x="207206" y="3890952"/>
            <a:ext cx="1645489" cy="553998"/>
          </a:xfrm>
          <a:prstGeom prst="rect">
            <a:avLst/>
          </a:prstGeom>
          <a:noFill/>
        </p:spPr>
        <p:txBody>
          <a:bodyPr wrap="square">
            <a:spAutoFit/>
          </a:bodyPr>
          <a:lstStyle/>
          <a:p>
            <a:r>
              <a:rPr lang="en-US" altLang="ja-JP" sz="1000" dirty="0"/>
              <a:t>Internal quality of machine learning elements</a:t>
            </a:r>
            <a:endParaRPr lang="ja-JP" altLang="en-US" sz="1000" dirty="0"/>
          </a:p>
        </p:txBody>
      </p:sp>
      <p:cxnSp>
        <p:nvCxnSpPr>
          <p:cNvPr id="49" name="直線矢印コネクタ 48">
            <a:extLst>
              <a:ext uri="{FF2B5EF4-FFF2-40B4-BE49-F238E27FC236}">
                <a16:creationId xmlns:a16="http://schemas.microsoft.com/office/drawing/2014/main" id="{CC322937-71FC-F5B9-E400-62963AACDED9}"/>
              </a:ext>
            </a:extLst>
          </p:cNvPr>
          <p:cNvCxnSpPr>
            <a:cxnSpLocks/>
          </p:cNvCxnSpPr>
          <p:nvPr/>
        </p:nvCxnSpPr>
        <p:spPr>
          <a:xfrm>
            <a:off x="1043790" y="1811557"/>
            <a:ext cx="0" cy="31055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25581203-1F27-D588-AB42-0F6351C89714}"/>
              </a:ext>
            </a:extLst>
          </p:cNvPr>
          <p:cNvCxnSpPr>
            <a:cxnSpLocks/>
          </p:cNvCxnSpPr>
          <p:nvPr/>
        </p:nvCxnSpPr>
        <p:spPr>
          <a:xfrm>
            <a:off x="825253" y="1805830"/>
            <a:ext cx="0" cy="310551"/>
          </a:xfrm>
          <a:prstGeom prst="straightConnector1">
            <a:avLst/>
          </a:prstGeom>
          <a:ln w="381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C7B24E5-0211-B99C-29D0-24BE0D10F194}"/>
              </a:ext>
            </a:extLst>
          </p:cNvPr>
          <p:cNvSpPr txBox="1"/>
          <p:nvPr/>
        </p:nvSpPr>
        <p:spPr>
          <a:xfrm>
            <a:off x="-65752" y="1838556"/>
            <a:ext cx="992737" cy="246221"/>
          </a:xfrm>
          <a:prstGeom prst="rect">
            <a:avLst/>
          </a:prstGeom>
          <a:noFill/>
        </p:spPr>
        <p:txBody>
          <a:bodyPr wrap="square">
            <a:spAutoFit/>
          </a:bodyPr>
          <a:lstStyle/>
          <a:p>
            <a:r>
              <a:rPr lang="ja-JP" altLang="en-US" sz="1000" dirty="0"/>
              <a:t>Dependence</a:t>
            </a:r>
          </a:p>
        </p:txBody>
      </p:sp>
      <p:sp>
        <p:nvSpPr>
          <p:cNvPr id="55" name="テキスト ボックス 54">
            <a:extLst>
              <a:ext uri="{FF2B5EF4-FFF2-40B4-BE49-F238E27FC236}">
                <a16:creationId xmlns:a16="http://schemas.microsoft.com/office/drawing/2014/main" id="{436BFA99-2294-D785-76E0-256F23C66166}"/>
              </a:ext>
            </a:extLst>
          </p:cNvPr>
          <p:cNvSpPr txBox="1"/>
          <p:nvPr/>
        </p:nvSpPr>
        <p:spPr>
          <a:xfrm>
            <a:off x="1072722" y="1838556"/>
            <a:ext cx="992737" cy="246221"/>
          </a:xfrm>
          <a:prstGeom prst="rect">
            <a:avLst/>
          </a:prstGeom>
          <a:noFill/>
        </p:spPr>
        <p:txBody>
          <a:bodyPr wrap="square">
            <a:spAutoFit/>
          </a:bodyPr>
          <a:lstStyle/>
          <a:p>
            <a:r>
              <a:rPr lang="en-US" altLang="ja-JP" sz="1000" dirty="0"/>
              <a:t>Realization</a:t>
            </a:r>
            <a:endParaRPr lang="ja-JP" altLang="en-US" sz="1000" dirty="0"/>
          </a:p>
        </p:txBody>
      </p:sp>
      <p:cxnSp>
        <p:nvCxnSpPr>
          <p:cNvPr id="56" name="直線矢印コネクタ 55">
            <a:extLst>
              <a:ext uri="{FF2B5EF4-FFF2-40B4-BE49-F238E27FC236}">
                <a16:creationId xmlns:a16="http://schemas.microsoft.com/office/drawing/2014/main" id="{BEF5B77B-1134-9F86-93AA-CB0EBB378C56}"/>
              </a:ext>
            </a:extLst>
          </p:cNvPr>
          <p:cNvCxnSpPr>
            <a:cxnSpLocks/>
          </p:cNvCxnSpPr>
          <p:nvPr/>
        </p:nvCxnSpPr>
        <p:spPr>
          <a:xfrm>
            <a:off x="1042113" y="3294478"/>
            <a:ext cx="0" cy="31055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6C9D8B2E-7686-646C-F589-2528467AFEA9}"/>
              </a:ext>
            </a:extLst>
          </p:cNvPr>
          <p:cNvCxnSpPr>
            <a:cxnSpLocks/>
          </p:cNvCxnSpPr>
          <p:nvPr/>
        </p:nvCxnSpPr>
        <p:spPr>
          <a:xfrm>
            <a:off x="823576" y="3288751"/>
            <a:ext cx="0" cy="310551"/>
          </a:xfrm>
          <a:prstGeom prst="straightConnector1">
            <a:avLst/>
          </a:prstGeom>
          <a:ln w="381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6B8163E6-050E-6225-EA25-48C95CA1D92C}"/>
              </a:ext>
            </a:extLst>
          </p:cNvPr>
          <p:cNvSpPr txBox="1"/>
          <p:nvPr/>
        </p:nvSpPr>
        <p:spPr>
          <a:xfrm>
            <a:off x="-67429" y="3321477"/>
            <a:ext cx="992737" cy="246221"/>
          </a:xfrm>
          <a:prstGeom prst="rect">
            <a:avLst/>
          </a:prstGeom>
          <a:noFill/>
        </p:spPr>
        <p:txBody>
          <a:bodyPr wrap="square">
            <a:spAutoFit/>
          </a:bodyPr>
          <a:lstStyle/>
          <a:p>
            <a:r>
              <a:rPr lang="ja-JP" altLang="en-US" sz="1000" dirty="0"/>
              <a:t>Dependence</a:t>
            </a:r>
          </a:p>
        </p:txBody>
      </p:sp>
      <p:sp>
        <p:nvSpPr>
          <p:cNvPr id="59" name="テキスト ボックス 58">
            <a:extLst>
              <a:ext uri="{FF2B5EF4-FFF2-40B4-BE49-F238E27FC236}">
                <a16:creationId xmlns:a16="http://schemas.microsoft.com/office/drawing/2014/main" id="{E0A65A5E-E457-53FF-0FFD-EE983F8BFE0D}"/>
              </a:ext>
            </a:extLst>
          </p:cNvPr>
          <p:cNvSpPr txBox="1"/>
          <p:nvPr/>
        </p:nvSpPr>
        <p:spPr>
          <a:xfrm>
            <a:off x="1071045" y="3321477"/>
            <a:ext cx="992737" cy="246221"/>
          </a:xfrm>
          <a:prstGeom prst="rect">
            <a:avLst/>
          </a:prstGeom>
          <a:noFill/>
        </p:spPr>
        <p:txBody>
          <a:bodyPr wrap="square">
            <a:spAutoFit/>
          </a:bodyPr>
          <a:lstStyle/>
          <a:p>
            <a:r>
              <a:rPr lang="en-US" altLang="ja-JP" sz="1000" dirty="0"/>
              <a:t>Realization</a:t>
            </a:r>
            <a:endParaRPr lang="ja-JP" altLang="en-US" sz="1000" dirty="0"/>
          </a:p>
        </p:txBody>
      </p:sp>
      <p:sp>
        <p:nvSpPr>
          <p:cNvPr id="60" name="四角形: 角を丸くする 59">
            <a:extLst>
              <a:ext uri="{FF2B5EF4-FFF2-40B4-BE49-F238E27FC236}">
                <a16:creationId xmlns:a16="http://schemas.microsoft.com/office/drawing/2014/main" id="{801525C4-2B5E-2CC6-785F-1CA4D4FD1976}"/>
              </a:ext>
            </a:extLst>
          </p:cNvPr>
          <p:cNvSpPr/>
          <p:nvPr/>
        </p:nvSpPr>
        <p:spPr>
          <a:xfrm>
            <a:off x="8651355" y="2162383"/>
            <a:ext cx="1493309" cy="1190534"/>
          </a:xfrm>
          <a:prstGeom prst="roundRect">
            <a:avLst>
              <a:gd name="adj" fmla="val 12320"/>
            </a:avLst>
          </a:prstGeom>
          <a:solidFill>
            <a:schemeClr val="accent3"/>
          </a:solidFill>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000" dirty="0"/>
              <a:t>General properties as software</a:t>
            </a:r>
          </a:p>
          <a:p>
            <a:endParaRPr lang="en-US" altLang="ja-JP" sz="1000" dirty="0"/>
          </a:p>
          <a:p>
            <a:r>
              <a:rPr kumimoji="1" lang="en-US" altLang="ja-JP" sz="1000" dirty="0"/>
              <a:t>For example, conventional security, reliability, and maintainability</a:t>
            </a:r>
          </a:p>
          <a:p>
            <a:endParaRPr lang="en-US" altLang="ja-JP" sz="1000" dirty="0"/>
          </a:p>
          <a:p>
            <a:endParaRPr kumimoji="1" lang="en-US" altLang="ja-JP" sz="1000" dirty="0"/>
          </a:p>
          <a:p>
            <a:endParaRPr kumimoji="1" lang="ja-JP" altLang="en-US" sz="1000" dirty="0"/>
          </a:p>
        </p:txBody>
      </p:sp>
      <p:sp>
        <p:nvSpPr>
          <p:cNvPr id="61" name="四角形: 角を丸くする 60">
            <a:extLst>
              <a:ext uri="{FF2B5EF4-FFF2-40B4-BE49-F238E27FC236}">
                <a16:creationId xmlns:a16="http://schemas.microsoft.com/office/drawing/2014/main" id="{467BAE1F-B512-B057-B3D9-CAE58C9D3A6D}"/>
              </a:ext>
            </a:extLst>
          </p:cNvPr>
          <p:cNvSpPr/>
          <p:nvPr/>
        </p:nvSpPr>
        <p:spPr>
          <a:xfrm>
            <a:off x="10250204" y="4907617"/>
            <a:ext cx="1225814" cy="443183"/>
          </a:xfrm>
          <a:prstGeom prst="roundRect">
            <a:avLst>
              <a:gd name="adj" fmla="val 12320"/>
            </a:avLst>
          </a:prstGeom>
          <a:solidFill>
            <a:schemeClr val="accent3"/>
          </a:solidFill>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000" dirty="0"/>
              <a:t>Other standard and guidelines</a:t>
            </a:r>
          </a:p>
          <a:p>
            <a:endParaRPr kumimoji="1" lang="ja-JP" altLang="en-US" sz="1000" dirty="0"/>
          </a:p>
        </p:txBody>
      </p:sp>
      <p:sp>
        <p:nvSpPr>
          <p:cNvPr id="62" name="四角形: 角を丸くする 61">
            <a:extLst>
              <a:ext uri="{FF2B5EF4-FFF2-40B4-BE49-F238E27FC236}">
                <a16:creationId xmlns:a16="http://schemas.microsoft.com/office/drawing/2014/main" id="{F04FFE5B-E11C-8FE9-76D6-2545A1639260}"/>
              </a:ext>
            </a:extLst>
          </p:cNvPr>
          <p:cNvSpPr/>
          <p:nvPr/>
        </p:nvSpPr>
        <p:spPr>
          <a:xfrm>
            <a:off x="10239909" y="2070970"/>
            <a:ext cx="1246405" cy="1067957"/>
          </a:xfrm>
          <a:prstGeom prst="roundRect">
            <a:avLst>
              <a:gd name="adj" fmla="val 12320"/>
            </a:avLst>
          </a:prstGeom>
          <a:solidFill>
            <a:schemeClr val="accent3"/>
          </a:solidFill>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000" dirty="0"/>
              <a:t>External quality of elements other than machine learning elements</a:t>
            </a:r>
          </a:p>
          <a:p>
            <a:endParaRPr kumimoji="1" lang="ja-JP" altLang="en-US" sz="1000" dirty="0"/>
          </a:p>
        </p:txBody>
      </p:sp>
      <p:cxnSp>
        <p:nvCxnSpPr>
          <p:cNvPr id="64" name="コネクタ: カギ線 63">
            <a:extLst>
              <a:ext uri="{FF2B5EF4-FFF2-40B4-BE49-F238E27FC236}">
                <a16:creationId xmlns:a16="http://schemas.microsoft.com/office/drawing/2014/main" id="{395FED32-2A62-075A-4362-109BEA583964}"/>
              </a:ext>
            </a:extLst>
          </p:cNvPr>
          <p:cNvCxnSpPr>
            <a:cxnSpLocks/>
            <a:stCxn id="11" idx="3"/>
            <a:endCxn id="62" idx="0"/>
          </p:cNvCxnSpPr>
          <p:nvPr/>
        </p:nvCxnSpPr>
        <p:spPr>
          <a:xfrm>
            <a:off x="10075652" y="1505315"/>
            <a:ext cx="787460" cy="5656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0961B306-5DAB-039A-B114-754D7A0E9A12}"/>
              </a:ext>
            </a:extLst>
          </p:cNvPr>
          <p:cNvCxnSpPr>
            <a:stCxn id="62" idx="2"/>
            <a:endCxn id="61" idx="0"/>
          </p:cNvCxnSpPr>
          <p:nvPr/>
        </p:nvCxnSpPr>
        <p:spPr>
          <a:xfrm flipH="1">
            <a:off x="10863111" y="3138927"/>
            <a:ext cx="1" cy="1768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3D3BF268-1AC0-3C64-452C-3828C37932E4}"/>
              </a:ext>
            </a:extLst>
          </p:cNvPr>
          <p:cNvCxnSpPr>
            <a:cxnSpLocks/>
            <a:stCxn id="60" idx="2"/>
            <a:endCxn id="61" idx="0"/>
          </p:cNvCxnSpPr>
          <p:nvPr/>
        </p:nvCxnSpPr>
        <p:spPr>
          <a:xfrm>
            <a:off x="9398010" y="3352917"/>
            <a:ext cx="1465101" cy="155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0DE56CAC-C1E7-F473-8A0B-DC8DCA4818F3}"/>
              </a:ext>
            </a:extLst>
          </p:cNvPr>
          <p:cNvCxnSpPr>
            <a:cxnSpLocks/>
            <a:stCxn id="18" idx="3"/>
            <a:endCxn id="61" idx="0"/>
          </p:cNvCxnSpPr>
          <p:nvPr/>
        </p:nvCxnSpPr>
        <p:spPr>
          <a:xfrm>
            <a:off x="7594384" y="3114314"/>
            <a:ext cx="3268727" cy="179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41AF1EFC-971D-FFD4-F17F-D9805B8A0A1E}"/>
              </a:ext>
            </a:extLst>
          </p:cNvPr>
          <p:cNvCxnSpPr>
            <a:cxnSpLocks/>
            <a:stCxn id="41" idx="1"/>
            <a:endCxn id="61" idx="2"/>
          </p:cNvCxnSpPr>
          <p:nvPr/>
        </p:nvCxnSpPr>
        <p:spPr>
          <a:xfrm rot="10800000" flipH="1">
            <a:off x="2044683" y="5350801"/>
            <a:ext cx="8818428" cy="621965"/>
          </a:xfrm>
          <a:prstGeom prst="bentConnector4">
            <a:avLst>
              <a:gd name="adj1" fmla="val -2592"/>
              <a:gd name="adj2" fmla="val -1315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CFE1AAD-95FD-BB2F-1F97-F49CAE36ABB9}"/>
              </a:ext>
            </a:extLst>
          </p:cNvPr>
          <p:cNvCxnSpPr>
            <a:cxnSpLocks/>
            <a:stCxn id="8" idx="2"/>
            <a:endCxn id="60" idx="0"/>
          </p:cNvCxnSpPr>
          <p:nvPr/>
        </p:nvCxnSpPr>
        <p:spPr>
          <a:xfrm>
            <a:off x="9336660" y="1683592"/>
            <a:ext cx="61350" cy="478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2F7DA983-43A8-31BC-B3E4-71CBDE1CEE78}"/>
              </a:ext>
            </a:extLst>
          </p:cNvPr>
          <p:cNvCxnSpPr>
            <a:cxnSpLocks/>
            <a:stCxn id="8" idx="2"/>
            <a:endCxn id="12" idx="0"/>
          </p:cNvCxnSpPr>
          <p:nvPr/>
        </p:nvCxnSpPr>
        <p:spPr>
          <a:xfrm flipH="1">
            <a:off x="5231275" y="1683592"/>
            <a:ext cx="4105385" cy="478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9EEA1642-7B2C-514B-A231-71B1D74FD69C}"/>
              </a:ext>
            </a:extLst>
          </p:cNvPr>
          <p:cNvCxnSpPr>
            <a:cxnSpLocks/>
            <a:stCxn id="7" idx="2"/>
            <a:endCxn id="60" idx="0"/>
          </p:cNvCxnSpPr>
          <p:nvPr/>
        </p:nvCxnSpPr>
        <p:spPr>
          <a:xfrm>
            <a:off x="7042294" y="1711272"/>
            <a:ext cx="2355716" cy="45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7CCF07CE-EE2F-C34D-E08B-52A4A09AE21A}"/>
              </a:ext>
            </a:extLst>
          </p:cNvPr>
          <p:cNvCxnSpPr>
            <a:cxnSpLocks/>
            <a:stCxn id="6" idx="2"/>
            <a:endCxn id="60" idx="0"/>
          </p:cNvCxnSpPr>
          <p:nvPr/>
        </p:nvCxnSpPr>
        <p:spPr>
          <a:xfrm>
            <a:off x="5871615" y="1704440"/>
            <a:ext cx="3526395" cy="45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89621D14-30BF-F9D6-4F49-2C988DF62DB2}"/>
              </a:ext>
            </a:extLst>
          </p:cNvPr>
          <p:cNvCxnSpPr>
            <a:cxnSpLocks/>
            <a:stCxn id="5" idx="2"/>
            <a:endCxn id="60" idx="0"/>
          </p:cNvCxnSpPr>
          <p:nvPr/>
        </p:nvCxnSpPr>
        <p:spPr>
          <a:xfrm>
            <a:off x="4698425" y="1691754"/>
            <a:ext cx="4699585" cy="470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2854F2CE-0C1D-363B-D54E-E36ED6ACA114}"/>
              </a:ext>
            </a:extLst>
          </p:cNvPr>
          <p:cNvCxnSpPr>
            <a:cxnSpLocks/>
            <a:stCxn id="3" idx="2"/>
            <a:endCxn id="60" idx="0"/>
          </p:cNvCxnSpPr>
          <p:nvPr/>
        </p:nvCxnSpPr>
        <p:spPr>
          <a:xfrm>
            <a:off x="3519482" y="1683593"/>
            <a:ext cx="5878528" cy="478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F03DEE43-46D0-9CAD-D243-D83D685D2590}"/>
              </a:ext>
            </a:extLst>
          </p:cNvPr>
          <p:cNvCxnSpPr>
            <a:cxnSpLocks/>
            <a:stCxn id="3" idx="2"/>
          </p:cNvCxnSpPr>
          <p:nvPr/>
        </p:nvCxnSpPr>
        <p:spPr>
          <a:xfrm>
            <a:off x="3519482" y="1683593"/>
            <a:ext cx="11502" cy="77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88EA7998-D749-4576-AAC9-4F4D6EFD588C}"/>
              </a:ext>
            </a:extLst>
          </p:cNvPr>
          <p:cNvCxnSpPr>
            <a:cxnSpLocks/>
            <a:stCxn id="5" idx="2"/>
            <a:endCxn id="15" idx="0"/>
          </p:cNvCxnSpPr>
          <p:nvPr/>
        </p:nvCxnSpPr>
        <p:spPr>
          <a:xfrm>
            <a:off x="4698425" y="1691754"/>
            <a:ext cx="2875" cy="78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729FA259-C218-72A6-A67E-03231CBD54CE}"/>
              </a:ext>
            </a:extLst>
          </p:cNvPr>
          <p:cNvCxnSpPr>
            <a:cxnSpLocks/>
            <a:stCxn id="6" idx="2"/>
            <a:endCxn id="16" idx="0"/>
          </p:cNvCxnSpPr>
          <p:nvPr/>
        </p:nvCxnSpPr>
        <p:spPr>
          <a:xfrm>
            <a:off x="5871615" y="1704440"/>
            <a:ext cx="0" cy="76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a:extLst>
              <a:ext uri="{FF2B5EF4-FFF2-40B4-BE49-F238E27FC236}">
                <a16:creationId xmlns:a16="http://schemas.microsoft.com/office/drawing/2014/main" id="{6FBD44E1-FE58-B480-259B-3C9850A0E71C}"/>
              </a:ext>
            </a:extLst>
          </p:cNvPr>
          <p:cNvCxnSpPr>
            <a:cxnSpLocks/>
            <a:stCxn id="7" idx="2"/>
            <a:endCxn id="17" idx="0"/>
          </p:cNvCxnSpPr>
          <p:nvPr/>
        </p:nvCxnSpPr>
        <p:spPr>
          <a:xfrm>
            <a:off x="7042294" y="1711272"/>
            <a:ext cx="0" cy="77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矢印: 下 113">
            <a:extLst>
              <a:ext uri="{FF2B5EF4-FFF2-40B4-BE49-F238E27FC236}">
                <a16:creationId xmlns:a16="http://schemas.microsoft.com/office/drawing/2014/main" id="{DA05437E-F3C4-7906-11F4-867DF6E53AA8}"/>
              </a:ext>
            </a:extLst>
          </p:cNvPr>
          <p:cNvSpPr/>
          <p:nvPr/>
        </p:nvSpPr>
        <p:spPr>
          <a:xfrm>
            <a:off x="4792068" y="3359818"/>
            <a:ext cx="928571" cy="17028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2AF3A7F-3F20-B802-F56E-5E832E85F391}"/>
              </a:ext>
            </a:extLst>
          </p:cNvPr>
          <p:cNvSpPr txBox="1"/>
          <p:nvPr/>
        </p:nvSpPr>
        <p:spPr>
          <a:xfrm>
            <a:off x="8565269" y="5546397"/>
            <a:ext cx="2297842" cy="923330"/>
          </a:xfrm>
          <a:prstGeom prst="rect">
            <a:avLst/>
          </a:prstGeom>
          <a:noFill/>
        </p:spPr>
        <p:txBody>
          <a:bodyPr wrap="square" rtlCol="0">
            <a:spAutoFit/>
          </a:bodyPr>
          <a:lstStyle/>
          <a:p>
            <a:r>
              <a:rPr kumimoji="1" lang="en-US" altLang="ja-JP" dirty="0">
                <a:solidFill>
                  <a:schemeClr val="accent5">
                    <a:lumMod val="75000"/>
                  </a:schemeClr>
                </a:solidFill>
              </a:rPr>
              <a:t>This green part is closely related to data quality.</a:t>
            </a:r>
            <a:endParaRPr kumimoji="1" lang="ja-JP" altLang="en-US" dirty="0">
              <a:solidFill>
                <a:schemeClr val="accent5">
                  <a:lumMod val="75000"/>
                </a:schemeClr>
              </a:solidFill>
            </a:endParaRPr>
          </a:p>
        </p:txBody>
      </p:sp>
    </p:spTree>
    <p:extLst>
      <p:ext uri="{BB962C8B-B14F-4D97-AF65-F5344CB8AC3E}">
        <p14:creationId xmlns:p14="http://schemas.microsoft.com/office/powerpoint/2010/main" val="22954475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正方形/長方形 244">
            <a:extLst>
              <a:ext uri="{FF2B5EF4-FFF2-40B4-BE49-F238E27FC236}">
                <a16:creationId xmlns:a16="http://schemas.microsoft.com/office/drawing/2014/main" id="{B079DEFD-A31E-7A03-9A29-89568B9E7A15}"/>
              </a:ext>
            </a:extLst>
          </p:cNvPr>
          <p:cNvSpPr/>
          <p:nvPr/>
        </p:nvSpPr>
        <p:spPr>
          <a:xfrm>
            <a:off x="3614266" y="3498615"/>
            <a:ext cx="357274" cy="3337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2BA9A49-F0FF-538F-856D-82766ACA1FE7}"/>
              </a:ext>
            </a:extLst>
          </p:cNvPr>
          <p:cNvSpPr>
            <a:spLocks noGrp="1"/>
          </p:cNvSpPr>
          <p:nvPr>
            <p:ph type="title"/>
          </p:nvPr>
        </p:nvSpPr>
        <p:spPr>
          <a:xfrm>
            <a:off x="641213" y="112586"/>
            <a:ext cx="8063871" cy="676276"/>
          </a:xfrm>
        </p:spPr>
        <p:txBody>
          <a:bodyPr/>
          <a:lstStyle/>
          <a:p>
            <a:r>
              <a:rPr kumimoji="1" lang="en-US" altLang="ja-JP" dirty="0"/>
              <a:t>Internal quality characteristics</a:t>
            </a:r>
            <a:endParaRPr kumimoji="1" lang="ja-JP" altLang="en-US" dirty="0"/>
          </a:p>
        </p:txBody>
      </p:sp>
      <p:sp>
        <p:nvSpPr>
          <p:cNvPr id="3" name="スライド番号プレースホルダー 2">
            <a:extLst>
              <a:ext uri="{FF2B5EF4-FFF2-40B4-BE49-F238E27FC236}">
                <a16:creationId xmlns:a16="http://schemas.microsoft.com/office/drawing/2014/main" id="{C5A566B4-B3A4-CAD9-9F75-7DB5D8F02000}"/>
              </a:ext>
            </a:extLst>
          </p:cNvPr>
          <p:cNvSpPr>
            <a:spLocks noGrp="1"/>
          </p:cNvSpPr>
          <p:nvPr>
            <p:ph type="sldNum" sz="quarter" idx="10"/>
          </p:nvPr>
        </p:nvSpPr>
        <p:spPr/>
        <p:txBody>
          <a:bodyPr/>
          <a:lstStyle/>
          <a:p>
            <a:fld id="{DBFB1F43-6F2E-4538-AABB-23AEDF146290}" type="slidenum">
              <a:rPr lang="ja-JP" altLang="en-US" smtClean="0"/>
              <a:pPr/>
              <a:t>152</a:t>
            </a:fld>
            <a:endParaRPr lang="ja-JP" altLang="en-US"/>
          </a:p>
        </p:txBody>
      </p:sp>
      <p:grpSp>
        <p:nvGrpSpPr>
          <p:cNvPr id="48" name="グループ化 47">
            <a:extLst>
              <a:ext uri="{FF2B5EF4-FFF2-40B4-BE49-F238E27FC236}">
                <a16:creationId xmlns:a16="http://schemas.microsoft.com/office/drawing/2014/main" id="{64C1E01F-C452-DE3F-1EE7-31D478A1A49F}"/>
              </a:ext>
            </a:extLst>
          </p:cNvPr>
          <p:cNvGrpSpPr/>
          <p:nvPr/>
        </p:nvGrpSpPr>
        <p:grpSpPr>
          <a:xfrm>
            <a:off x="6488156" y="5914563"/>
            <a:ext cx="1683444" cy="548892"/>
            <a:chOff x="4068610" y="3666684"/>
            <a:chExt cx="2828162" cy="1000664"/>
          </a:xfrm>
        </p:grpSpPr>
        <p:sp>
          <p:nvSpPr>
            <p:cNvPr id="28" name="平行四辺形 27">
              <a:extLst>
                <a:ext uri="{FF2B5EF4-FFF2-40B4-BE49-F238E27FC236}">
                  <a16:creationId xmlns:a16="http://schemas.microsoft.com/office/drawing/2014/main" id="{423F4DDA-12C3-38E8-1A96-B87C981C8296}"/>
                </a:ext>
              </a:extLst>
            </p:cNvPr>
            <p:cNvSpPr/>
            <p:nvPr/>
          </p:nvSpPr>
          <p:spPr>
            <a:xfrm>
              <a:off x="4068610"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平行四辺形 28">
              <a:extLst>
                <a:ext uri="{FF2B5EF4-FFF2-40B4-BE49-F238E27FC236}">
                  <a16:creationId xmlns:a16="http://schemas.microsoft.com/office/drawing/2014/main" id="{46697E63-178D-2457-FC20-BAEA84C325BB}"/>
                </a:ext>
              </a:extLst>
            </p:cNvPr>
            <p:cNvSpPr/>
            <p:nvPr/>
          </p:nvSpPr>
          <p:spPr>
            <a:xfrm>
              <a:off x="4485906" y="4417182"/>
              <a:ext cx="1405869"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平行四辺形 31">
              <a:extLst>
                <a:ext uri="{FF2B5EF4-FFF2-40B4-BE49-F238E27FC236}">
                  <a16:creationId xmlns:a16="http://schemas.microsoft.com/office/drawing/2014/main" id="{3F0D8C9A-4BEA-B022-2FE0-360E920FC0D1}"/>
                </a:ext>
              </a:extLst>
            </p:cNvPr>
            <p:cNvSpPr/>
            <p:nvPr/>
          </p:nvSpPr>
          <p:spPr>
            <a:xfrm>
              <a:off x="5709262"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3" name="平行四辺形 32">
              <a:extLst>
                <a:ext uri="{FF2B5EF4-FFF2-40B4-BE49-F238E27FC236}">
                  <a16:creationId xmlns:a16="http://schemas.microsoft.com/office/drawing/2014/main" id="{49F4F57E-4CD0-3A79-876C-F4E6F858692B}"/>
                </a:ext>
              </a:extLst>
            </p:cNvPr>
            <p:cNvSpPr/>
            <p:nvPr/>
          </p:nvSpPr>
          <p:spPr>
            <a:xfrm>
              <a:off x="4249885" y="4167016"/>
              <a:ext cx="1003710"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6" name="平行四辺形 35">
              <a:extLst>
                <a:ext uri="{FF2B5EF4-FFF2-40B4-BE49-F238E27FC236}">
                  <a16:creationId xmlns:a16="http://schemas.microsoft.com/office/drawing/2014/main" id="{D2241289-A1C8-BB01-5CA4-84CE05EE90C5}"/>
                </a:ext>
              </a:extLst>
            </p:cNvPr>
            <p:cNvSpPr/>
            <p:nvPr/>
          </p:nvSpPr>
          <p:spPr>
            <a:xfrm>
              <a:off x="5487507" y="4167016"/>
              <a:ext cx="104502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平行四辺形 37">
              <a:extLst>
                <a:ext uri="{FF2B5EF4-FFF2-40B4-BE49-F238E27FC236}">
                  <a16:creationId xmlns:a16="http://schemas.microsoft.com/office/drawing/2014/main" id="{751A541D-05A1-A307-48C7-EB2ECD8A1E50}"/>
                </a:ext>
              </a:extLst>
            </p:cNvPr>
            <p:cNvSpPr/>
            <p:nvPr/>
          </p:nvSpPr>
          <p:spPr>
            <a:xfrm>
              <a:off x="4433270"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平行四辺形 38">
              <a:extLst>
                <a:ext uri="{FF2B5EF4-FFF2-40B4-BE49-F238E27FC236}">
                  <a16:creationId xmlns:a16="http://schemas.microsoft.com/office/drawing/2014/main" id="{DB882C30-AB5C-EE38-1B3C-B78CC21F6B26}"/>
                </a:ext>
              </a:extLst>
            </p:cNvPr>
            <p:cNvSpPr/>
            <p:nvPr/>
          </p:nvSpPr>
          <p:spPr>
            <a:xfrm>
              <a:off x="4850565"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平行四辺形 39">
              <a:extLst>
                <a:ext uri="{FF2B5EF4-FFF2-40B4-BE49-F238E27FC236}">
                  <a16:creationId xmlns:a16="http://schemas.microsoft.com/office/drawing/2014/main" id="{41CAEF77-B3BA-97A6-A1EB-632C3D254E7A}"/>
                </a:ext>
              </a:extLst>
            </p:cNvPr>
            <p:cNvSpPr/>
            <p:nvPr/>
          </p:nvSpPr>
          <p:spPr>
            <a:xfrm>
              <a:off x="5071082" y="3916850"/>
              <a:ext cx="780666" cy="500332"/>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1" name="平行四辺形 40">
              <a:extLst>
                <a:ext uri="{FF2B5EF4-FFF2-40B4-BE49-F238E27FC236}">
                  <a16:creationId xmlns:a16="http://schemas.microsoft.com/office/drawing/2014/main" id="{730A9D7F-E04E-0C6A-2611-A1029258EAFC}"/>
                </a:ext>
              </a:extLst>
            </p:cNvPr>
            <p:cNvSpPr/>
            <p:nvPr/>
          </p:nvSpPr>
          <p:spPr>
            <a:xfrm>
              <a:off x="567089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平行四辺形 41">
              <a:extLst>
                <a:ext uri="{FF2B5EF4-FFF2-40B4-BE49-F238E27FC236}">
                  <a16:creationId xmlns:a16="http://schemas.microsoft.com/office/drawing/2014/main" id="{0150F632-EE22-AE08-5F3E-6E0AC5590A7F}"/>
                </a:ext>
              </a:extLst>
            </p:cNvPr>
            <p:cNvSpPr/>
            <p:nvPr/>
          </p:nvSpPr>
          <p:spPr>
            <a:xfrm>
              <a:off x="607392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3" name="平行四辺形 42">
              <a:extLst>
                <a:ext uri="{FF2B5EF4-FFF2-40B4-BE49-F238E27FC236}">
                  <a16:creationId xmlns:a16="http://schemas.microsoft.com/office/drawing/2014/main" id="{A4C6C646-A2E7-2771-572F-ED6D8D7E1FF1}"/>
                </a:ext>
              </a:extLst>
            </p:cNvPr>
            <p:cNvSpPr/>
            <p:nvPr/>
          </p:nvSpPr>
          <p:spPr>
            <a:xfrm>
              <a:off x="4614128"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3984ED85-9E28-1E83-174A-7C5F9DBF3758}"/>
                </a:ext>
              </a:extLst>
            </p:cNvPr>
            <p:cNvSpPr/>
            <p:nvPr/>
          </p:nvSpPr>
          <p:spPr>
            <a:xfrm>
              <a:off x="5031423"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平行四辺形 44">
              <a:extLst>
                <a:ext uri="{FF2B5EF4-FFF2-40B4-BE49-F238E27FC236}">
                  <a16:creationId xmlns:a16="http://schemas.microsoft.com/office/drawing/2014/main" id="{8FB6DBC7-5842-34DE-D2A2-D42654F10EC0}"/>
                </a:ext>
              </a:extLst>
            </p:cNvPr>
            <p:cNvSpPr/>
            <p:nvPr/>
          </p:nvSpPr>
          <p:spPr>
            <a:xfrm>
              <a:off x="5434454" y="3666684"/>
              <a:ext cx="998657"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7" name="平行四辺形 46">
              <a:extLst>
                <a:ext uri="{FF2B5EF4-FFF2-40B4-BE49-F238E27FC236}">
                  <a16:creationId xmlns:a16="http://schemas.microsoft.com/office/drawing/2014/main" id="{642000C5-1D40-4D35-58BF-3E330E1F8281}"/>
                </a:ext>
              </a:extLst>
            </p:cNvPr>
            <p:cNvSpPr/>
            <p:nvPr/>
          </p:nvSpPr>
          <p:spPr>
            <a:xfrm>
              <a:off x="6254779"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4A2736C6-8276-7D01-C119-CE76C6118867}"/>
              </a:ext>
            </a:extLst>
          </p:cNvPr>
          <p:cNvGrpSpPr/>
          <p:nvPr/>
        </p:nvGrpSpPr>
        <p:grpSpPr>
          <a:xfrm>
            <a:off x="6652096" y="1782970"/>
            <a:ext cx="1683444" cy="548892"/>
            <a:chOff x="2872597" y="3278038"/>
            <a:chExt cx="2828162" cy="1000664"/>
          </a:xfrm>
        </p:grpSpPr>
        <p:sp>
          <p:nvSpPr>
            <p:cNvPr id="50" name="平行四辺形 49">
              <a:extLst>
                <a:ext uri="{FF2B5EF4-FFF2-40B4-BE49-F238E27FC236}">
                  <a16:creationId xmlns:a16="http://schemas.microsoft.com/office/drawing/2014/main" id="{9D6A7F21-C227-F5C3-75C6-2AE5C0DB4A84}"/>
                </a:ext>
              </a:extLst>
            </p:cNvPr>
            <p:cNvSpPr/>
            <p:nvPr/>
          </p:nvSpPr>
          <p:spPr>
            <a:xfrm>
              <a:off x="2872597" y="4028536"/>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1" name="平行四辺形 50">
              <a:extLst>
                <a:ext uri="{FF2B5EF4-FFF2-40B4-BE49-F238E27FC236}">
                  <a16:creationId xmlns:a16="http://schemas.microsoft.com/office/drawing/2014/main" id="{1A0EA56A-C764-A2FF-2A42-83F1C1A379D5}"/>
                </a:ext>
              </a:extLst>
            </p:cNvPr>
            <p:cNvSpPr/>
            <p:nvPr/>
          </p:nvSpPr>
          <p:spPr>
            <a:xfrm>
              <a:off x="3289893" y="4028536"/>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2" name="平行四辺形 51">
              <a:extLst>
                <a:ext uri="{FF2B5EF4-FFF2-40B4-BE49-F238E27FC236}">
                  <a16:creationId xmlns:a16="http://schemas.microsoft.com/office/drawing/2014/main" id="{B540D797-73F2-0F75-6D45-EC07E08044D8}"/>
                </a:ext>
              </a:extLst>
            </p:cNvPr>
            <p:cNvSpPr/>
            <p:nvPr/>
          </p:nvSpPr>
          <p:spPr>
            <a:xfrm>
              <a:off x="3692923" y="4028536"/>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3" name="平行四辺形 52">
              <a:extLst>
                <a:ext uri="{FF2B5EF4-FFF2-40B4-BE49-F238E27FC236}">
                  <a16:creationId xmlns:a16="http://schemas.microsoft.com/office/drawing/2014/main" id="{94485507-31AC-C42D-795B-0920C1772AEE}"/>
                </a:ext>
              </a:extLst>
            </p:cNvPr>
            <p:cNvSpPr/>
            <p:nvPr/>
          </p:nvSpPr>
          <p:spPr>
            <a:xfrm>
              <a:off x="4110218" y="4028536"/>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4" name="平行四辺形 53">
              <a:extLst>
                <a:ext uri="{FF2B5EF4-FFF2-40B4-BE49-F238E27FC236}">
                  <a16:creationId xmlns:a16="http://schemas.microsoft.com/office/drawing/2014/main" id="{521F0117-8A05-AFE5-20CE-1C948D055A92}"/>
                </a:ext>
              </a:extLst>
            </p:cNvPr>
            <p:cNvSpPr/>
            <p:nvPr/>
          </p:nvSpPr>
          <p:spPr>
            <a:xfrm>
              <a:off x="4513249" y="4028536"/>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5" name="平行四辺形 54">
              <a:extLst>
                <a:ext uri="{FF2B5EF4-FFF2-40B4-BE49-F238E27FC236}">
                  <a16:creationId xmlns:a16="http://schemas.microsoft.com/office/drawing/2014/main" id="{8EA53C40-C80A-3FA8-EDDF-8F24CB987124}"/>
                </a:ext>
              </a:extLst>
            </p:cNvPr>
            <p:cNvSpPr/>
            <p:nvPr/>
          </p:nvSpPr>
          <p:spPr>
            <a:xfrm>
              <a:off x="3053872" y="3778370"/>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6" name="平行四辺形 55">
              <a:extLst>
                <a:ext uri="{FF2B5EF4-FFF2-40B4-BE49-F238E27FC236}">
                  <a16:creationId xmlns:a16="http://schemas.microsoft.com/office/drawing/2014/main" id="{364BCDE6-8216-1A2D-556F-8489EBC434DD}"/>
                </a:ext>
              </a:extLst>
            </p:cNvPr>
            <p:cNvSpPr/>
            <p:nvPr/>
          </p:nvSpPr>
          <p:spPr>
            <a:xfrm>
              <a:off x="3471168" y="3778370"/>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平行四辺形 56">
              <a:extLst>
                <a:ext uri="{FF2B5EF4-FFF2-40B4-BE49-F238E27FC236}">
                  <a16:creationId xmlns:a16="http://schemas.microsoft.com/office/drawing/2014/main" id="{941F745B-6871-124E-7FE4-5D0C03C6B4AD}"/>
                </a:ext>
              </a:extLst>
            </p:cNvPr>
            <p:cNvSpPr/>
            <p:nvPr/>
          </p:nvSpPr>
          <p:spPr>
            <a:xfrm>
              <a:off x="3874198" y="3778370"/>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平行四辺形 57">
              <a:extLst>
                <a:ext uri="{FF2B5EF4-FFF2-40B4-BE49-F238E27FC236}">
                  <a16:creationId xmlns:a16="http://schemas.microsoft.com/office/drawing/2014/main" id="{1C653B9C-695E-A26A-735C-C670915F1696}"/>
                </a:ext>
              </a:extLst>
            </p:cNvPr>
            <p:cNvSpPr/>
            <p:nvPr/>
          </p:nvSpPr>
          <p:spPr>
            <a:xfrm>
              <a:off x="4291494" y="3778370"/>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61B364E2-2316-825B-59D6-0F914CD52A2E}"/>
                </a:ext>
              </a:extLst>
            </p:cNvPr>
            <p:cNvSpPr/>
            <p:nvPr/>
          </p:nvSpPr>
          <p:spPr>
            <a:xfrm>
              <a:off x="4694524" y="3778370"/>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0" name="平行四辺形 59">
              <a:extLst>
                <a:ext uri="{FF2B5EF4-FFF2-40B4-BE49-F238E27FC236}">
                  <a16:creationId xmlns:a16="http://schemas.microsoft.com/office/drawing/2014/main" id="{36DEEBFC-455F-99FE-9402-16DB37E16A24}"/>
                </a:ext>
              </a:extLst>
            </p:cNvPr>
            <p:cNvSpPr/>
            <p:nvPr/>
          </p:nvSpPr>
          <p:spPr>
            <a:xfrm>
              <a:off x="3237257" y="3528204"/>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1" name="平行四辺形 60">
              <a:extLst>
                <a:ext uri="{FF2B5EF4-FFF2-40B4-BE49-F238E27FC236}">
                  <a16:creationId xmlns:a16="http://schemas.microsoft.com/office/drawing/2014/main" id="{5A2026DE-C0FE-4702-13A6-4205EA25228C}"/>
                </a:ext>
              </a:extLst>
            </p:cNvPr>
            <p:cNvSpPr/>
            <p:nvPr/>
          </p:nvSpPr>
          <p:spPr>
            <a:xfrm>
              <a:off x="3654552" y="3528204"/>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2" name="平行四辺形 61">
              <a:extLst>
                <a:ext uri="{FF2B5EF4-FFF2-40B4-BE49-F238E27FC236}">
                  <a16:creationId xmlns:a16="http://schemas.microsoft.com/office/drawing/2014/main" id="{63998C4F-66C4-E2F5-F093-790AE3BE9349}"/>
                </a:ext>
              </a:extLst>
            </p:cNvPr>
            <p:cNvSpPr/>
            <p:nvPr/>
          </p:nvSpPr>
          <p:spPr>
            <a:xfrm>
              <a:off x="4057582" y="3528204"/>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3" name="平行四辺形 62">
              <a:extLst>
                <a:ext uri="{FF2B5EF4-FFF2-40B4-BE49-F238E27FC236}">
                  <a16:creationId xmlns:a16="http://schemas.microsoft.com/office/drawing/2014/main" id="{A7C4CE0D-4CE8-9573-E98F-F628ACB05BA6}"/>
                </a:ext>
              </a:extLst>
            </p:cNvPr>
            <p:cNvSpPr/>
            <p:nvPr/>
          </p:nvSpPr>
          <p:spPr>
            <a:xfrm>
              <a:off x="4474878" y="3528204"/>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4" name="平行四辺形 63">
              <a:extLst>
                <a:ext uri="{FF2B5EF4-FFF2-40B4-BE49-F238E27FC236}">
                  <a16:creationId xmlns:a16="http://schemas.microsoft.com/office/drawing/2014/main" id="{0FBE9460-5D89-1658-F5EC-FB22D43D5D64}"/>
                </a:ext>
              </a:extLst>
            </p:cNvPr>
            <p:cNvSpPr/>
            <p:nvPr/>
          </p:nvSpPr>
          <p:spPr>
            <a:xfrm>
              <a:off x="4877908" y="3528204"/>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5" name="平行四辺形 64">
              <a:extLst>
                <a:ext uri="{FF2B5EF4-FFF2-40B4-BE49-F238E27FC236}">
                  <a16:creationId xmlns:a16="http://schemas.microsoft.com/office/drawing/2014/main" id="{600B85C6-B313-A453-5810-D1240F929279}"/>
                </a:ext>
              </a:extLst>
            </p:cNvPr>
            <p:cNvSpPr/>
            <p:nvPr/>
          </p:nvSpPr>
          <p:spPr>
            <a:xfrm>
              <a:off x="3418115" y="3278038"/>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6" name="平行四辺形 65">
              <a:extLst>
                <a:ext uri="{FF2B5EF4-FFF2-40B4-BE49-F238E27FC236}">
                  <a16:creationId xmlns:a16="http://schemas.microsoft.com/office/drawing/2014/main" id="{C78DB36E-32F0-E60C-32F0-15F4424AD18D}"/>
                </a:ext>
              </a:extLst>
            </p:cNvPr>
            <p:cNvSpPr/>
            <p:nvPr/>
          </p:nvSpPr>
          <p:spPr>
            <a:xfrm>
              <a:off x="3835410" y="3278038"/>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7" name="平行四辺形 66">
              <a:extLst>
                <a:ext uri="{FF2B5EF4-FFF2-40B4-BE49-F238E27FC236}">
                  <a16:creationId xmlns:a16="http://schemas.microsoft.com/office/drawing/2014/main" id="{32888B9F-22A4-51D9-C4CE-1730DA4EC37D}"/>
                </a:ext>
              </a:extLst>
            </p:cNvPr>
            <p:cNvSpPr/>
            <p:nvPr/>
          </p:nvSpPr>
          <p:spPr>
            <a:xfrm>
              <a:off x="4238441" y="3278038"/>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8" name="平行四辺形 67">
              <a:extLst>
                <a:ext uri="{FF2B5EF4-FFF2-40B4-BE49-F238E27FC236}">
                  <a16:creationId xmlns:a16="http://schemas.microsoft.com/office/drawing/2014/main" id="{B34710A0-CB50-6C37-EC24-97BF6832AF08}"/>
                </a:ext>
              </a:extLst>
            </p:cNvPr>
            <p:cNvSpPr/>
            <p:nvPr/>
          </p:nvSpPr>
          <p:spPr>
            <a:xfrm>
              <a:off x="4655736" y="3278038"/>
              <a:ext cx="641993" cy="250166"/>
            </a:xfrm>
            <a:prstGeom prst="parallelogram">
              <a:avLst>
                <a:gd name="adj" fmla="val 73276"/>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9" name="平行四辺形 68">
              <a:extLst>
                <a:ext uri="{FF2B5EF4-FFF2-40B4-BE49-F238E27FC236}">
                  <a16:creationId xmlns:a16="http://schemas.microsoft.com/office/drawing/2014/main" id="{680B4277-BFB2-542A-094A-1244B7A9ACFC}"/>
                </a:ext>
              </a:extLst>
            </p:cNvPr>
            <p:cNvSpPr/>
            <p:nvPr/>
          </p:nvSpPr>
          <p:spPr>
            <a:xfrm>
              <a:off x="5058766" y="3278038"/>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91" name="グループ化 90">
            <a:extLst>
              <a:ext uri="{FF2B5EF4-FFF2-40B4-BE49-F238E27FC236}">
                <a16:creationId xmlns:a16="http://schemas.microsoft.com/office/drawing/2014/main" id="{DB50A68B-9F87-BF87-91C8-B5F8789D3996}"/>
              </a:ext>
            </a:extLst>
          </p:cNvPr>
          <p:cNvGrpSpPr/>
          <p:nvPr/>
        </p:nvGrpSpPr>
        <p:grpSpPr>
          <a:xfrm>
            <a:off x="6624484" y="2741165"/>
            <a:ext cx="1683444" cy="548892"/>
            <a:chOff x="4068610" y="3666684"/>
            <a:chExt cx="2828162" cy="1000664"/>
          </a:xfrm>
        </p:grpSpPr>
        <p:sp>
          <p:nvSpPr>
            <p:cNvPr id="92" name="平行四辺形 91">
              <a:extLst>
                <a:ext uri="{FF2B5EF4-FFF2-40B4-BE49-F238E27FC236}">
                  <a16:creationId xmlns:a16="http://schemas.microsoft.com/office/drawing/2014/main" id="{9B3D73AD-C22A-B07E-67BF-A44C39DEAEEA}"/>
                </a:ext>
              </a:extLst>
            </p:cNvPr>
            <p:cNvSpPr/>
            <p:nvPr/>
          </p:nvSpPr>
          <p:spPr>
            <a:xfrm>
              <a:off x="4068610"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3" name="平行四辺形 92">
              <a:extLst>
                <a:ext uri="{FF2B5EF4-FFF2-40B4-BE49-F238E27FC236}">
                  <a16:creationId xmlns:a16="http://schemas.microsoft.com/office/drawing/2014/main" id="{F64BC940-5C7F-BED9-8E24-8F572941B5F8}"/>
                </a:ext>
              </a:extLst>
            </p:cNvPr>
            <p:cNvSpPr/>
            <p:nvPr/>
          </p:nvSpPr>
          <p:spPr>
            <a:xfrm>
              <a:off x="4485906" y="4417182"/>
              <a:ext cx="1405869"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4" name="平行四辺形 93">
              <a:extLst>
                <a:ext uri="{FF2B5EF4-FFF2-40B4-BE49-F238E27FC236}">
                  <a16:creationId xmlns:a16="http://schemas.microsoft.com/office/drawing/2014/main" id="{51470D4E-AB10-4738-AB1E-65CFC5DA3C91}"/>
                </a:ext>
              </a:extLst>
            </p:cNvPr>
            <p:cNvSpPr/>
            <p:nvPr/>
          </p:nvSpPr>
          <p:spPr>
            <a:xfrm>
              <a:off x="5709262"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5" name="平行四辺形 94">
              <a:extLst>
                <a:ext uri="{FF2B5EF4-FFF2-40B4-BE49-F238E27FC236}">
                  <a16:creationId xmlns:a16="http://schemas.microsoft.com/office/drawing/2014/main" id="{1F889B79-5AD8-8D7C-31B0-0C75BE037673}"/>
                </a:ext>
              </a:extLst>
            </p:cNvPr>
            <p:cNvSpPr/>
            <p:nvPr/>
          </p:nvSpPr>
          <p:spPr>
            <a:xfrm>
              <a:off x="4249885" y="4167016"/>
              <a:ext cx="1003710"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6" name="平行四辺形 95">
              <a:extLst>
                <a:ext uri="{FF2B5EF4-FFF2-40B4-BE49-F238E27FC236}">
                  <a16:creationId xmlns:a16="http://schemas.microsoft.com/office/drawing/2014/main" id="{50A02B0E-CEBF-19EF-80DF-AD64CD86EAD4}"/>
                </a:ext>
              </a:extLst>
            </p:cNvPr>
            <p:cNvSpPr/>
            <p:nvPr/>
          </p:nvSpPr>
          <p:spPr>
            <a:xfrm>
              <a:off x="5487507" y="4167016"/>
              <a:ext cx="104502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7" name="平行四辺形 96">
              <a:extLst>
                <a:ext uri="{FF2B5EF4-FFF2-40B4-BE49-F238E27FC236}">
                  <a16:creationId xmlns:a16="http://schemas.microsoft.com/office/drawing/2014/main" id="{A75A765F-DFF3-2BBA-DDF7-420FB7A1D36F}"/>
                </a:ext>
              </a:extLst>
            </p:cNvPr>
            <p:cNvSpPr/>
            <p:nvPr/>
          </p:nvSpPr>
          <p:spPr>
            <a:xfrm>
              <a:off x="4433270" y="3916850"/>
              <a:ext cx="64199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8" name="平行四辺形 97">
              <a:extLst>
                <a:ext uri="{FF2B5EF4-FFF2-40B4-BE49-F238E27FC236}">
                  <a16:creationId xmlns:a16="http://schemas.microsoft.com/office/drawing/2014/main" id="{39D5634E-DCAE-9D4A-2CB7-997D7B46B1FE}"/>
                </a:ext>
              </a:extLst>
            </p:cNvPr>
            <p:cNvSpPr/>
            <p:nvPr/>
          </p:nvSpPr>
          <p:spPr>
            <a:xfrm>
              <a:off x="4850565" y="3916850"/>
              <a:ext cx="64199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9" name="平行四辺形 98">
              <a:extLst>
                <a:ext uri="{FF2B5EF4-FFF2-40B4-BE49-F238E27FC236}">
                  <a16:creationId xmlns:a16="http://schemas.microsoft.com/office/drawing/2014/main" id="{16911579-CAE0-AA36-2D46-1002C305EE27}"/>
                </a:ext>
              </a:extLst>
            </p:cNvPr>
            <p:cNvSpPr/>
            <p:nvPr/>
          </p:nvSpPr>
          <p:spPr>
            <a:xfrm>
              <a:off x="5071082" y="3916850"/>
              <a:ext cx="780666" cy="500332"/>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00" name="平行四辺形 99">
              <a:extLst>
                <a:ext uri="{FF2B5EF4-FFF2-40B4-BE49-F238E27FC236}">
                  <a16:creationId xmlns:a16="http://schemas.microsoft.com/office/drawing/2014/main" id="{7A439ABB-80B1-CC37-0F60-29FBD2492CC6}"/>
                </a:ext>
              </a:extLst>
            </p:cNvPr>
            <p:cNvSpPr/>
            <p:nvPr/>
          </p:nvSpPr>
          <p:spPr>
            <a:xfrm>
              <a:off x="5670891" y="3916850"/>
              <a:ext cx="64199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1" name="平行四辺形 100">
              <a:extLst>
                <a:ext uri="{FF2B5EF4-FFF2-40B4-BE49-F238E27FC236}">
                  <a16:creationId xmlns:a16="http://schemas.microsoft.com/office/drawing/2014/main" id="{DCAE15C8-E8B5-9215-C4BD-AC25732874EC}"/>
                </a:ext>
              </a:extLst>
            </p:cNvPr>
            <p:cNvSpPr/>
            <p:nvPr/>
          </p:nvSpPr>
          <p:spPr>
            <a:xfrm>
              <a:off x="6073921" y="3916850"/>
              <a:ext cx="64199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2" name="平行四辺形 101">
              <a:extLst>
                <a:ext uri="{FF2B5EF4-FFF2-40B4-BE49-F238E27FC236}">
                  <a16:creationId xmlns:a16="http://schemas.microsoft.com/office/drawing/2014/main" id="{755F9A45-C028-D1F6-061F-998285B255B8}"/>
                </a:ext>
              </a:extLst>
            </p:cNvPr>
            <p:cNvSpPr/>
            <p:nvPr/>
          </p:nvSpPr>
          <p:spPr>
            <a:xfrm>
              <a:off x="4614128"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3" name="平行四辺形 102">
              <a:extLst>
                <a:ext uri="{FF2B5EF4-FFF2-40B4-BE49-F238E27FC236}">
                  <a16:creationId xmlns:a16="http://schemas.microsoft.com/office/drawing/2014/main" id="{C5D6955A-D4BB-7F4E-111B-03AAC5FF8E09}"/>
                </a:ext>
              </a:extLst>
            </p:cNvPr>
            <p:cNvSpPr/>
            <p:nvPr/>
          </p:nvSpPr>
          <p:spPr>
            <a:xfrm>
              <a:off x="5031423" y="3666684"/>
              <a:ext cx="641993"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4" name="平行四辺形 103">
              <a:extLst>
                <a:ext uri="{FF2B5EF4-FFF2-40B4-BE49-F238E27FC236}">
                  <a16:creationId xmlns:a16="http://schemas.microsoft.com/office/drawing/2014/main" id="{DECF7DBA-D419-6217-EB47-404D73C6BC6E}"/>
                </a:ext>
              </a:extLst>
            </p:cNvPr>
            <p:cNvSpPr/>
            <p:nvPr/>
          </p:nvSpPr>
          <p:spPr>
            <a:xfrm>
              <a:off x="5434454" y="3666684"/>
              <a:ext cx="998657" cy="250166"/>
            </a:xfrm>
            <a:prstGeom prst="parallelogram">
              <a:avLst>
                <a:gd name="adj" fmla="val 73276"/>
              </a:avLst>
            </a:prstGeom>
            <a:solidFill>
              <a:schemeClr val="accent3">
                <a:lumMod val="40000"/>
                <a:lumOff val="6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5" name="平行四辺形 104">
              <a:extLst>
                <a:ext uri="{FF2B5EF4-FFF2-40B4-BE49-F238E27FC236}">
                  <a16:creationId xmlns:a16="http://schemas.microsoft.com/office/drawing/2014/main" id="{23321B58-15C4-B3FD-5D5A-36138741C397}"/>
                </a:ext>
              </a:extLst>
            </p:cNvPr>
            <p:cNvSpPr/>
            <p:nvPr/>
          </p:nvSpPr>
          <p:spPr>
            <a:xfrm>
              <a:off x="6254779"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107" name="平行四辺形 106">
            <a:extLst>
              <a:ext uri="{FF2B5EF4-FFF2-40B4-BE49-F238E27FC236}">
                <a16:creationId xmlns:a16="http://schemas.microsoft.com/office/drawing/2014/main" id="{8AC9D2EC-D267-9384-D42C-EB41796F9745}"/>
              </a:ext>
            </a:extLst>
          </p:cNvPr>
          <p:cNvSpPr/>
          <p:nvPr/>
        </p:nvSpPr>
        <p:spPr>
          <a:xfrm rot="16200000">
            <a:off x="7602254" y="443081"/>
            <a:ext cx="676276" cy="1273194"/>
          </a:xfrm>
          <a:prstGeom prst="parallelogram">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8" name="平行四辺形 107">
            <a:extLst>
              <a:ext uri="{FF2B5EF4-FFF2-40B4-BE49-F238E27FC236}">
                <a16:creationId xmlns:a16="http://schemas.microsoft.com/office/drawing/2014/main" id="{30557D8F-9D64-C9DA-7B58-4DB1397B0B17}"/>
              </a:ext>
            </a:extLst>
          </p:cNvPr>
          <p:cNvSpPr/>
          <p:nvPr/>
        </p:nvSpPr>
        <p:spPr>
          <a:xfrm rot="5400000" flipV="1">
            <a:off x="6586630" y="702320"/>
            <a:ext cx="825196" cy="1022047"/>
          </a:xfrm>
          <a:prstGeom prst="parallelogram">
            <a:avLst>
              <a:gd name="adj" fmla="val 51762"/>
            </a:avLst>
          </a:prstGeom>
          <a:solidFill>
            <a:srgbClr val="FFFFFF">
              <a:alpha val="69804"/>
            </a:srgb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6" name="雲 105">
            <a:extLst>
              <a:ext uri="{FF2B5EF4-FFF2-40B4-BE49-F238E27FC236}">
                <a16:creationId xmlns:a16="http://schemas.microsoft.com/office/drawing/2014/main" id="{E9B30A90-FAAB-8DFF-FF82-070AD6891B55}"/>
              </a:ext>
            </a:extLst>
          </p:cNvPr>
          <p:cNvSpPr/>
          <p:nvPr/>
        </p:nvSpPr>
        <p:spPr>
          <a:xfrm>
            <a:off x="6901924" y="1089750"/>
            <a:ext cx="1184313" cy="479233"/>
          </a:xfrm>
          <a:prstGeom prst="cloud">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000" dirty="0"/>
              <a:t>Target</a:t>
            </a:r>
            <a:endParaRPr kumimoji="1" lang="ja-JP" altLang="en-US" sz="1000" dirty="0"/>
          </a:p>
        </p:txBody>
      </p:sp>
      <p:sp>
        <p:nvSpPr>
          <p:cNvPr id="109" name="テキスト ボックス 108">
            <a:extLst>
              <a:ext uri="{FF2B5EF4-FFF2-40B4-BE49-F238E27FC236}">
                <a16:creationId xmlns:a16="http://schemas.microsoft.com/office/drawing/2014/main" id="{CF6824D5-D807-C1EA-3766-12D956A6ED93}"/>
              </a:ext>
            </a:extLst>
          </p:cNvPr>
          <p:cNvSpPr txBox="1"/>
          <p:nvPr/>
        </p:nvSpPr>
        <p:spPr>
          <a:xfrm rot="449281">
            <a:off x="7441870" y="854920"/>
            <a:ext cx="1218603" cy="246221"/>
          </a:xfrm>
          <a:prstGeom prst="rect">
            <a:avLst/>
          </a:prstGeom>
          <a:noFill/>
        </p:spPr>
        <p:txBody>
          <a:bodyPr wrap="none" rtlCol="0">
            <a:spAutoFit/>
          </a:bodyPr>
          <a:lstStyle/>
          <a:p>
            <a:r>
              <a:rPr lang="en-US" altLang="ja-JP" sz="1000" dirty="0"/>
              <a:t>Status of society</a:t>
            </a:r>
            <a:endParaRPr kumimoji="1" lang="ja-JP" altLang="en-US" sz="1000" dirty="0"/>
          </a:p>
        </p:txBody>
      </p:sp>
      <p:sp>
        <p:nvSpPr>
          <p:cNvPr id="110" name="テキスト ボックス 109">
            <a:extLst>
              <a:ext uri="{FF2B5EF4-FFF2-40B4-BE49-F238E27FC236}">
                <a16:creationId xmlns:a16="http://schemas.microsoft.com/office/drawing/2014/main" id="{D5F74498-0CCA-0320-C341-F23A11A97507}"/>
              </a:ext>
            </a:extLst>
          </p:cNvPr>
          <p:cNvSpPr txBox="1"/>
          <p:nvPr/>
        </p:nvSpPr>
        <p:spPr>
          <a:xfrm rot="20268225">
            <a:off x="6421986" y="1006858"/>
            <a:ext cx="1154483" cy="246221"/>
          </a:xfrm>
          <a:prstGeom prst="rect">
            <a:avLst/>
          </a:prstGeom>
          <a:noFill/>
        </p:spPr>
        <p:txBody>
          <a:bodyPr wrap="none" rtlCol="0">
            <a:spAutoFit/>
          </a:bodyPr>
          <a:lstStyle/>
          <a:p>
            <a:r>
              <a:rPr lang="en-US" altLang="ja-JP" sz="1000" dirty="0"/>
              <a:t>Status of usage</a:t>
            </a:r>
            <a:endParaRPr kumimoji="1" lang="ja-JP" altLang="en-US" sz="1000" dirty="0"/>
          </a:p>
        </p:txBody>
      </p:sp>
      <p:sp>
        <p:nvSpPr>
          <p:cNvPr id="113" name="テキスト ボックス 112">
            <a:extLst>
              <a:ext uri="{FF2B5EF4-FFF2-40B4-BE49-F238E27FC236}">
                <a16:creationId xmlns:a16="http://schemas.microsoft.com/office/drawing/2014/main" id="{94D2654E-8DC1-3172-2DC1-761C8E4B191F}"/>
              </a:ext>
            </a:extLst>
          </p:cNvPr>
          <p:cNvSpPr txBox="1"/>
          <p:nvPr/>
        </p:nvSpPr>
        <p:spPr>
          <a:xfrm>
            <a:off x="6937783" y="5690539"/>
            <a:ext cx="1184312" cy="215444"/>
          </a:xfrm>
          <a:prstGeom prst="rect">
            <a:avLst/>
          </a:prstGeom>
          <a:noFill/>
        </p:spPr>
        <p:txBody>
          <a:bodyPr wrap="square" rtlCol="0">
            <a:spAutoFit/>
          </a:bodyPr>
          <a:lstStyle/>
          <a:p>
            <a:pPr algn="dist"/>
            <a:r>
              <a:rPr kumimoji="1" lang="en-US" altLang="ja-JP" sz="800" dirty="0"/>
              <a:t>ABCDE</a:t>
            </a:r>
            <a:endParaRPr kumimoji="1" lang="ja-JP" altLang="en-US" sz="800" dirty="0"/>
          </a:p>
        </p:txBody>
      </p:sp>
      <p:sp>
        <p:nvSpPr>
          <p:cNvPr id="114" name="テキスト ボックス 113">
            <a:extLst>
              <a:ext uri="{FF2B5EF4-FFF2-40B4-BE49-F238E27FC236}">
                <a16:creationId xmlns:a16="http://schemas.microsoft.com/office/drawing/2014/main" id="{0587FCAC-5C3C-A672-0229-85E9B6DDD72F}"/>
              </a:ext>
            </a:extLst>
          </p:cNvPr>
          <p:cNvSpPr txBox="1"/>
          <p:nvPr/>
        </p:nvSpPr>
        <p:spPr>
          <a:xfrm>
            <a:off x="6362841" y="5811548"/>
            <a:ext cx="992383" cy="666657"/>
          </a:xfrm>
          <a:prstGeom prst="rect">
            <a:avLst/>
          </a:prstGeom>
          <a:noFill/>
        </p:spPr>
        <p:txBody>
          <a:bodyPr wrap="square" rtlCol="0">
            <a:spAutoFit/>
          </a:bodyPr>
          <a:lstStyle/>
          <a:p>
            <a:pPr>
              <a:lnSpc>
                <a:spcPct val="120000"/>
              </a:lnSpc>
            </a:pPr>
            <a:r>
              <a:rPr kumimoji="1" lang="en-US" altLang="ja-JP" sz="800" dirty="0"/>
              <a:t>         F</a:t>
            </a:r>
          </a:p>
          <a:p>
            <a:pPr>
              <a:lnSpc>
                <a:spcPct val="120000"/>
              </a:lnSpc>
            </a:pPr>
            <a:r>
              <a:rPr lang="en-US" altLang="ja-JP" sz="800" dirty="0"/>
              <a:t>      G</a:t>
            </a:r>
          </a:p>
          <a:p>
            <a:pPr>
              <a:lnSpc>
                <a:spcPct val="120000"/>
              </a:lnSpc>
            </a:pPr>
            <a:r>
              <a:rPr kumimoji="1" lang="en-US" altLang="ja-JP" sz="800" dirty="0"/>
              <a:t>   H</a:t>
            </a:r>
          </a:p>
          <a:p>
            <a:pPr>
              <a:lnSpc>
                <a:spcPct val="120000"/>
              </a:lnSpc>
            </a:pPr>
            <a:r>
              <a:rPr lang="en-US" altLang="ja-JP" sz="800" dirty="0"/>
              <a:t>I</a:t>
            </a:r>
          </a:p>
        </p:txBody>
      </p:sp>
      <p:sp>
        <p:nvSpPr>
          <p:cNvPr id="115" name="テキスト ボックス 114">
            <a:extLst>
              <a:ext uri="{FF2B5EF4-FFF2-40B4-BE49-F238E27FC236}">
                <a16:creationId xmlns:a16="http://schemas.microsoft.com/office/drawing/2014/main" id="{875C4178-8EE4-513F-F6C6-959D904B7DB0}"/>
              </a:ext>
            </a:extLst>
          </p:cNvPr>
          <p:cNvSpPr txBox="1"/>
          <p:nvPr/>
        </p:nvSpPr>
        <p:spPr>
          <a:xfrm>
            <a:off x="7077367" y="2537278"/>
            <a:ext cx="1184312" cy="215444"/>
          </a:xfrm>
          <a:prstGeom prst="rect">
            <a:avLst/>
          </a:prstGeom>
          <a:noFill/>
        </p:spPr>
        <p:txBody>
          <a:bodyPr wrap="square" rtlCol="0">
            <a:spAutoFit/>
          </a:bodyPr>
          <a:lstStyle/>
          <a:p>
            <a:pPr algn="dist"/>
            <a:r>
              <a:rPr kumimoji="1" lang="en-US" altLang="ja-JP" sz="800" dirty="0"/>
              <a:t>ABCDE</a:t>
            </a:r>
            <a:endParaRPr kumimoji="1" lang="ja-JP" altLang="en-US" sz="800" dirty="0"/>
          </a:p>
        </p:txBody>
      </p:sp>
      <p:sp>
        <p:nvSpPr>
          <p:cNvPr id="116" name="テキスト ボックス 115">
            <a:extLst>
              <a:ext uri="{FF2B5EF4-FFF2-40B4-BE49-F238E27FC236}">
                <a16:creationId xmlns:a16="http://schemas.microsoft.com/office/drawing/2014/main" id="{35DA2A8F-F7A6-F6AB-2691-038416A3985C}"/>
              </a:ext>
            </a:extLst>
          </p:cNvPr>
          <p:cNvSpPr txBox="1"/>
          <p:nvPr/>
        </p:nvSpPr>
        <p:spPr>
          <a:xfrm>
            <a:off x="6502425" y="2658287"/>
            <a:ext cx="992383" cy="666657"/>
          </a:xfrm>
          <a:prstGeom prst="rect">
            <a:avLst/>
          </a:prstGeom>
          <a:noFill/>
        </p:spPr>
        <p:txBody>
          <a:bodyPr wrap="square" rtlCol="0">
            <a:spAutoFit/>
          </a:bodyPr>
          <a:lstStyle/>
          <a:p>
            <a:pPr>
              <a:lnSpc>
                <a:spcPct val="120000"/>
              </a:lnSpc>
            </a:pPr>
            <a:r>
              <a:rPr kumimoji="1" lang="en-US" altLang="ja-JP" sz="800" dirty="0"/>
              <a:t>          F</a:t>
            </a:r>
          </a:p>
          <a:p>
            <a:pPr>
              <a:lnSpc>
                <a:spcPct val="120000"/>
              </a:lnSpc>
            </a:pPr>
            <a:r>
              <a:rPr lang="en-US" altLang="ja-JP" sz="800" dirty="0"/>
              <a:t>      G</a:t>
            </a:r>
          </a:p>
          <a:p>
            <a:pPr>
              <a:lnSpc>
                <a:spcPct val="120000"/>
              </a:lnSpc>
            </a:pPr>
            <a:r>
              <a:rPr kumimoji="1" lang="en-US" altLang="ja-JP" sz="800" dirty="0"/>
              <a:t>   H</a:t>
            </a:r>
          </a:p>
          <a:p>
            <a:pPr>
              <a:lnSpc>
                <a:spcPct val="120000"/>
              </a:lnSpc>
            </a:pPr>
            <a:r>
              <a:rPr lang="en-US" altLang="ja-JP" sz="800" dirty="0"/>
              <a:t>I</a:t>
            </a:r>
          </a:p>
        </p:txBody>
      </p:sp>
      <p:sp>
        <p:nvSpPr>
          <p:cNvPr id="117" name="テキスト ボックス 116">
            <a:extLst>
              <a:ext uri="{FF2B5EF4-FFF2-40B4-BE49-F238E27FC236}">
                <a16:creationId xmlns:a16="http://schemas.microsoft.com/office/drawing/2014/main" id="{13186B14-3ECB-0DE4-2FBE-FE238450943B}"/>
              </a:ext>
            </a:extLst>
          </p:cNvPr>
          <p:cNvSpPr txBox="1"/>
          <p:nvPr/>
        </p:nvSpPr>
        <p:spPr>
          <a:xfrm>
            <a:off x="7077367" y="1570830"/>
            <a:ext cx="1184312" cy="215444"/>
          </a:xfrm>
          <a:prstGeom prst="rect">
            <a:avLst/>
          </a:prstGeom>
          <a:noFill/>
        </p:spPr>
        <p:txBody>
          <a:bodyPr wrap="square" rtlCol="0">
            <a:spAutoFit/>
          </a:bodyPr>
          <a:lstStyle/>
          <a:p>
            <a:pPr algn="dist"/>
            <a:r>
              <a:rPr kumimoji="1" lang="en-US" altLang="ja-JP" sz="800" dirty="0"/>
              <a:t>ABCDE</a:t>
            </a:r>
            <a:endParaRPr kumimoji="1" lang="ja-JP" altLang="en-US" sz="800" dirty="0"/>
          </a:p>
        </p:txBody>
      </p:sp>
      <p:sp>
        <p:nvSpPr>
          <p:cNvPr id="118" name="テキスト ボックス 117">
            <a:extLst>
              <a:ext uri="{FF2B5EF4-FFF2-40B4-BE49-F238E27FC236}">
                <a16:creationId xmlns:a16="http://schemas.microsoft.com/office/drawing/2014/main" id="{39A7ACB9-8D0C-C4C1-24E8-5F42F2B690D8}"/>
              </a:ext>
            </a:extLst>
          </p:cNvPr>
          <p:cNvSpPr txBox="1"/>
          <p:nvPr/>
        </p:nvSpPr>
        <p:spPr>
          <a:xfrm>
            <a:off x="6493799" y="1674587"/>
            <a:ext cx="643949" cy="666657"/>
          </a:xfrm>
          <a:prstGeom prst="rect">
            <a:avLst/>
          </a:prstGeom>
          <a:noFill/>
        </p:spPr>
        <p:txBody>
          <a:bodyPr wrap="square" rtlCol="0">
            <a:spAutoFit/>
          </a:bodyPr>
          <a:lstStyle/>
          <a:p>
            <a:pPr>
              <a:lnSpc>
                <a:spcPct val="120000"/>
              </a:lnSpc>
            </a:pPr>
            <a:r>
              <a:rPr kumimoji="1" lang="en-US" altLang="ja-JP" sz="800" dirty="0"/>
              <a:t>          F</a:t>
            </a:r>
          </a:p>
          <a:p>
            <a:pPr>
              <a:lnSpc>
                <a:spcPct val="120000"/>
              </a:lnSpc>
            </a:pPr>
            <a:r>
              <a:rPr lang="en-US" altLang="ja-JP" sz="800" dirty="0"/>
              <a:t>      G</a:t>
            </a:r>
          </a:p>
          <a:p>
            <a:pPr>
              <a:lnSpc>
                <a:spcPct val="120000"/>
              </a:lnSpc>
            </a:pPr>
            <a:r>
              <a:rPr kumimoji="1" lang="en-US" altLang="ja-JP" sz="800" dirty="0"/>
              <a:t>   H</a:t>
            </a:r>
          </a:p>
          <a:p>
            <a:pPr>
              <a:lnSpc>
                <a:spcPct val="120000"/>
              </a:lnSpc>
            </a:pPr>
            <a:r>
              <a:rPr lang="en-US" altLang="ja-JP" sz="800" dirty="0"/>
              <a:t>I</a:t>
            </a:r>
          </a:p>
        </p:txBody>
      </p:sp>
      <p:sp>
        <p:nvSpPr>
          <p:cNvPr id="119" name="雲 118">
            <a:extLst>
              <a:ext uri="{FF2B5EF4-FFF2-40B4-BE49-F238E27FC236}">
                <a16:creationId xmlns:a16="http://schemas.microsoft.com/office/drawing/2014/main" id="{66468199-1F83-1350-B649-DC5009C57C4E}"/>
              </a:ext>
            </a:extLst>
          </p:cNvPr>
          <p:cNvSpPr/>
          <p:nvPr/>
        </p:nvSpPr>
        <p:spPr>
          <a:xfrm>
            <a:off x="6901925" y="1812057"/>
            <a:ext cx="1184313" cy="495007"/>
          </a:xfrm>
          <a:prstGeom prst="cloud">
            <a:avLst/>
          </a:prstGeom>
          <a:solidFill>
            <a:srgbClr val="FFFFFF">
              <a:alpha val="50196"/>
            </a:srgb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00" dirty="0"/>
          </a:p>
        </p:txBody>
      </p:sp>
      <p:sp>
        <p:nvSpPr>
          <p:cNvPr id="156" name="四角形: 角を丸くする 155">
            <a:extLst>
              <a:ext uri="{FF2B5EF4-FFF2-40B4-BE49-F238E27FC236}">
                <a16:creationId xmlns:a16="http://schemas.microsoft.com/office/drawing/2014/main" id="{99E6F800-6EEE-F157-5965-F211A147228C}"/>
              </a:ext>
            </a:extLst>
          </p:cNvPr>
          <p:cNvSpPr/>
          <p:nvPr/>
        </p:nvSpPr>
        <p:spPr>
          <a:xfrm>
            <a:off x="4679758" y="916909"/>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A0 </a:t>
            </a:r>
            <a:r>
              <a:rPr kumimoji="1" lang="en-US" altLang="ja-JP" sz="1000" dirty="0"/>
              <a:t>Sufficiency of prior analysis of problem structure</a:t>
            </a:r>
            <a:endParaRPr kumimoji="1" lang="ja-JP" altLang="en-US" sz="1000" dirty="0"/>
          </a:p>
        </p:txBody>
      </p:sp>
      <p:sp>
        <p:nvSpPr>
          <p:cNvPr id="157" name="四角形: 角を丸くする 156">
            <a:extLst>
              <a:ext uri="{FF2B5EF4-FFF2-40B4-BE49-F238E27FC236}">
                <a16:creationId xmlns:a16="http://schemas.microsoft.com/office/drawing/2014/main" id="{39906BE4-FFDE-1F89-7813-199F35C45769}"/>
              </a:ext>
            </a:extLst>
          </p:cNvPr>
          <p:cNvSpPr/>
          <p:nvPr/>
        </p:nvSpPr>
        <p:spPr>
          <a:xfrm>
            <a:off x="4676434" y="1755959"/>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A1 </a:t>
            </a:r>
            <a:r>
              <a:rPr kumimoji="1" lang="en-US" altLang="ja-JP" sz="1000" dirty="0"/>
              <a:t>Sufficiency of problem domain analysis</a:t>
            </a:r>
            <a:endParaRPr kumimoji="1" lang="ja-JP" altLang="en-US" sz="1000" dirty="0"/>
          </a:p>
        </p:txBody>
      </p:sp>
      <p:sp>
        <p:nvSpPr>
          <p:cNvPr id="158" name="四角形: 角を丸くする 157">
            <a:extLst>
              <a:ext uri="{FF2B5EF4-FFF2-40B4-BE49-F238E27FC236}">
                <a16:creationId xmlns:a16="http://schemas.microsoft.com/office/drawing/2014/main" id="{A35F43B2-480E-A97C-68AC-C8CC0029AC74}"/>
              </a:ext>
            </a:extLst>
          </p:cNvPr>
          <p:cNvSpPr/>
          <p:nvPr/>
        </p:nvSpPr>
        <p:spPr>
          <a:xfrm>
            <a:off x="4676434" y="2585640"/>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A2 </a:t>
            </a:r>
            <a:r>
              <a:rPr kumimoji="1" lang="en-US" altLang="ja-JP" sz="1000" dirty="0"/>
              <a:t>Sufficiency of data design</a:t>
            </a:r>
            <a:endParaRPr kumimoji="1" lang="ja-JP" altLang="en-US" sz="1000" dirty="0"/>
          </a:p>
        </p:txBody>
      </p:sp>
      <p:sp>
        <p:nvSpPr>
          <p:cNvPr id="159" name="四角形: 角を丸くする 158">
            <a:extLst>
              <a:ext uri="{FF2B5EF4-FFF2-40B4-BE49-F238E27FC236}">
                <a16:creationId xmlns:a16="http://schemas.microsoft.com/office/drawing/2014/main" id="{ED03718B-3DDF-3D12-5E1E-1B485553AF2B}"/>
              </a:ext>
            </a:extLst>
          </p:cNvPr>
          <p:cNvSpPr/>
          <p:nvPr/>
        </p:nvSpPr>
        <p:spPr>
          <a:xfrm>
            <a:off x="4676434" y="3573940"/>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B1 Coverage of datasets</a:t>
            </a:r>
            <a:endParaRPr kumimoji="1" lang="ja-JP" altLang="en-US" sz="1000" dirty="0"/>
          </a:p>
        </p:txBody>
      </p:sp>
      <p:sp>
        <p:nvSpPr>
          <p:cNvPr id="160" name="四角形: 角を丸くする 159">
            <a:extLst>
              <a:ext uri="{FF2B5EF4-FFF2-40B4-BE49-F238E27FC236}">
                <a16:creationId xmlns:a16="http://schemas.microsoft.com/office/drawing/2014/main" id="{DF3A0AC2-7883-2288-2615-4F11A2AC608D}"/>
              </a:ext>
            </a:extLst>
          </p:cNvPr>
          <p:cNvSpPr/>
          <p:nvPr/>
        </p:nvSpPr>
        <p:spPr>
          <a:xfrm>
            <a:off x="8142626" y="3573940"/>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B2 Uniformity of datasets</a:t>
            </a:r>
            <a:endParaRPr kumimoji="1" lang="ja-JP" altLang="en-US" sz="1000" dirty="0"/>
          </a:p>
        </p:txBody>
      </p:sp>
      <p:sp>
        <p:nvSpPr>
          <p:cNvPr id="161" name="四角形: 角を丸くする 160">
            <a:extLst>
              <a:ext uri="{FF2B5EF4-FFF2-40B4-BE49-F238E27FC236}">
                <a16:creationId xmlns:a16="http://schemas.microsoft.com/office/drawing/2014/main" id="{DEF1664E-321F-7469-2C75-3D8A42CAD0B8}"/>
              </a:ext>
            </a:extLst>
          </p:cNvPr>
          <p:cNvSpPr/>
          <p:nvPr/>
        </p:nvSpPr>
        <p:spPr>
          <a:xfrm>
            <a:off x="4676434" y="5770694"/>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B3 Validity of datasets</a:t>
            </a:r>
            <a:endParaRPr kumimoji="1" lang="ja-JP" altLang="en-US" sz="1000" dirty="0"/>
          </a:p>
        </p:txBody>
      </p:sp>
      <p:sp>
        <p:nvSpPr>
          <p:cNvPr id="162" name="四角形: 角を丸くする 161">
            <a:extLst>
              <a:ext uri="{FF2B5EF4-FFF2-40B4-BE49-F238E27FC236}">
                <a16:creationId xmlns:a16="http://schemas.microsoft.com/office/drawing/2014/main" id="{77CEA4C5-6CB9-C4C5-20BB-2C078D16465E}"/>
              </a:ext>
            </a:extLst>
          </p:cNvPr>
          <p:cNvSpPr/>
          <p:nvPr/>
        </p:nvSpPr>
        <p:spPr>
          <a:xfrm>
            <a:off x="4676434" y="6324267"/>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B4 Validity of datasets for each external quality</a:t>
            </a:r>
            <a:endParaRPr kumimoji="1" lang="ja-JP" altLang="en-US" sz="1000" dirty="0"/>
          </a:p>
        </p:txBody>
      </p:sp>
      <p:sp>
        <p:nvSpPr>
          <p:cNvPr id="171" name="雲 170">
            <a:extLst>
              <a:ext uri="{FF2B5EF4-FFF2-40B4-BE49-F238E27FC236}">
                <a16:creationId xmlns:a16="http://schemas.microsoft.com/office/drawing/2014/main" id="{2FD87A80-1303-EBB7-823D-E681D876C92C}"/>
              </a:ext>
            </a:extLst>
          </p:cNvPr>
          <p:cNvSpPr/>
          <p:nvPr/>
        </p:nvSpPr>
        <p:spPr>
          <a:xfrm>
            <a:off x="6729706" y="5943776"/>
            <a:ext cx="1184313" cy="495007"/>
          </a:xfrm>
          <a:prstGeom prst="cloud">
            <a:avLst/>
          </a:prstGeom>
          <a:solidFill>
            <a:srgbClr val="FFFFFF"/>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00" dirty="0"/>
          </a:p>
        </p:txBody>
      </p:sp>
      <p:grpSp>
        <p:nvGrpSpPr>
          <p:cNvPr id="172" name="グループ化 171">
            <a:extLst>
              <a:ext uri="{FF2B5EF4-FFF2-40B4-BE49-F238E27FC236}">
                <a16:creationId xmlns:a16="http://schemas.microsoft.com/office/drawing/2014/main" id="{292E6302-3093-A4BD-5E48-AAE9A65CFB28}"/>
              </a:ext>
            </a:extLst>
          </p:cNvPr>
          <p:cNvGrpSpPr/>
          <p:nvPr/>
        </p:nvGrpSpPr>
        <p:grpSpPr>
          <a:xfrm>
            <a:off x="8127360" y="4318845"/>
            <a:ext cx="1683444" cy="548892"/>
            <a:chOff x="4068610" y="3666684"/>
            <a:chExt cx="2828162" cy="1000664"/>
          </a:xfrm>
        </p:grpSpPr>
        <p:sp>
          <p:nvSpPr>
            <p:cNvPr id="173" name="平行四辺形 172">
              <a:extLst>
                <a:ext uri="{FF2B5EF4-FFF2-40B4-BE49-F238E27FC236}">
                  <a16:creationId xmlns:a16="http://schemas.microsoft.com/office/drawing/2014/main" id="{65F238DC-81F9-3154-F36B-DBFB97760D1E}"/>
                </a:ext>
              </a:extLst>
            </p:cNvPr>
            <p:cNvSpPr/>
            <p:nvPr/>
          </p:nvSpPr>
          <p:spPr>
            <a:xfrm>
              <a:off x="4068610"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4" name="平行四辺形 173">
              <a:extLst>
                <a:ext uri="{FF2B5EF4-FFF2-40B4-BE49-F238E27FC236}">
                  <a16:creationId xmlns:a16="http://schemas.microsoft.com/office/drawing/2014/main" id="{8432ADF3-659D-1F25-6082-CFD0FEE1E9DE}"/>
                </a:ext>
              </a:extLst>
            </p:cNvPr>
            <p:cNvSpPr/>
            <p:nvPr/>
          </p:nvSpPr>
          <p:spPr>
            <a:xfrm>
              <a:off x="4485906" y="4417182"/>
              <a:ext cx="1405869"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5" name="平行四辺形 174">
              <a:extLst>
                <a:ext uri="{FF2B5EF4-FFF2-40B4-BE49-F238E27FC236}">
                  <a16:creationId xmlns:a16="http://schemas.microsoft.com/office/drawing/2014/main" id="{7E75C91B-25F2-C302-4487-5016FA1BF5A6}"/>
                </a:ext>
              </a:extLst>
            </p:cNvPr>
            <p:cNvSpPr/>
            <p:nvPr/>
          </p:nvSpPr>
          <p:spPr>
            <a:xfrm>
              <a:off x="5709262"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6" name="平行四辺形 175">
              <a:extLst>
                <a:ext uri="{FF2B5EF4-FFF2-40B4-BE49-F238E27FC236}">
                  <a16:creationId xmlns:a16="http://schemas.microsoft.com/office/drawing/2014/main" id="{F9BB08B5-C0C3-FCA0-13DE-AA6DFC2B3A26}"/>
                </a:ext>
              </a:extLst>
            </p:cNvPr>
            <p:cNvSpPr/>
            <p:nvPr/>
          </p:nvSpPr>
          <p:spPr>
            <a:xfrm>
              <a:off x="4249885" y="4167016"/>
              <a:ext cx="1003710"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7" name="平行四辺形 176">
              <a:extLst>
                <a:ext uri="{FF2B5EF4-FFF2-40B4-BE49-F238E27FC236}">
                  <a16:creationId xmlns:a16="http://schemas.microsoft.com/office/drawing/2014/main" id="{C5D8D321-4326-31C0-07B0-6410EDACE883}"/>
                </a:ext>
              </a:extLst>
            </p:cNvPr>
            <p:cNvSpPr/>
            <p:nvPr/>
          </p:nvSpPr>
          <p:spPr>
            <a:xfrm>
              <a:off x="5487507" y="4167016"/>
              <a:ext cx="104502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8" name="平行四辺形 177">
              <a:extLst>
                <a:ext uri="{FF2B5EF4-FFF2-40B4-BE49-F238E27FC236}">
                  <a16:creationId xmlns:a16="http://schemas.microsoft.com/office/drawing/2014/main" id="{90820902-33F6-31AF-AAEC-B173B2272364}"/>
                </a:ext>
              </a:extLst>
            </p:cNvPr>
            <p:cNvSpPr/>
            <p:nvPr/>
          </p:nvSpPr>
          <p:spPr>
            <a:xfrm>
              <a:off x="4433270"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9" name="平行四辺形 178">
              <a:extLst>
                <a:ext uri="{FF2B5EF4-FFF2-40B4-BE49-F238E27FC236}">
                  <a16:creationId xmlns:a16="http://schemas.microsoft.com/office/drawing/2014/main" id="{2241602C-A0B5-9060-AF32-8E2AFA44B055}"/>
                </a:ext>
              </a:extLst>
            </p:cNvPr>
            <p:cNvSpPr/>
            <p:nvPr/>
          </p:nvSpPr>
          <p:spPr>
            <a:xfrm>
              <a:off x="4850565"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0" name="平行四辺形 179">
              <a:extLst>
                <a:ext uri="{FF2B5EF4-FFF2-40B4-BE49-F238E27FC236}">
                  <a16:creationId xmlns:a16="http://schemas.microsoft.com/office/drawing/2014/main" id="{293767B9-7A54-BDF7-FC71-718B72EAE1C3}"/>
                </a:ext>
              </a:extLst>
            </p:cNvPr>
            <p:cNvSpPr/>
            <p:nvPr/>
          </p:nvSpPr>
          <p:spPr>
            <a:xfrm>
              <a:off x="5071082" y="3916850"/>
              <a:ext cx="780666" cy="500332"/>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1" name="平行四辺形 180">
              <a:extLst>
                <a:ext uri="{FF2B5EF4-FFF2-40B4-BE49-F238E27FC236}">
                  <a16:creationId xmlns:a16="http://schemas.microsoft.com/office/drawing/2014/main" id="{3903C382-E1C4-CB6F-07B1-41235C511F1C}"/>
                </a:ext>
              </a:extLst>
            </p:cNvPr>
            <p:cNvSpPr/>
            <p:nvPr/>
          </p:nvSpPr>
          <p:spPr>
            <a:xfrm>
              <a:off x="567089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2" name="平行四辺形 181">
              <a:extLst>
                <a:ext uri="{FF2B5EF4-FFF2-40B4-BE49-F238E27FC236}">
                  <a16:creationId xmlns:a16="http://schemas.microsoft.com/office/drawing/2014/main" id="{1E8BA49C-3984-6936-35A7-33C0FBEAEBAC}"/>
                </a:ext>
              </a:extLst>
            </p:cNvPr>
            <p:cNvSpPr/>
            <p:nvPr/>
          </p:nvSpPr>
          <p:spPr>
            <a:xfrm>
              <a:off x="607392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3" name="平行四辺形 182">
              <a:extLst>
                <a:ext uri="{FF2B5EF4-FFF2-40B4-BE49-F238E27FC236}">
                  <a16:creationId xmlns:a16="http://schemas.microsoft.com/office/drawing/2014/main" id="{1EC84124-3D58-FAD6-3AE6-F47D4B6F923E}"/>
                </a:ext>
              </a:extLst>
            </p:cNvPr>
            <p:cNvSpPr/>
            <p:nvPr/>
          </p:nvSpPr>
          <p:spPr>
            <a:xfrm>
              <a:off x="4614128"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4" name="平行四辺形 183">
              <a:extLst>
                <a:ext uri="{FF2B5EF4-FFF2-40B4-BE49-F238E27FC236}">
                  <a16:creationId xmlns:a16="http://schemas.microsoft.com/office/drawing/2014/main" id="{1CB50E6D-8AD5-22D6-4394-23D7258D920E}"/>
                </a:ext>
              </a:extLst>
            </p:cNvPr>
            <p:cNvSpPr/>
            <p:nvPr/>
          </p:nvSpPr>
          <p:spPr>
            <a:xfrm>
              <a:off x="5031423"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5" name="平行四辺形 184">
              <a:extLst>
                <a:ext uri="{FF2B5EF4-FFF2-40B4-BE49-F238E27FC236}">
                  <a16:creationId xmlns:a16="http://schemas.microsoft.com/office/drawing/2014/main" id="{858C77D5-FC0B-486C-AC4B-3AE655B07583}"/>
                </a:ext>
              </a:extLst>
            </p:cNvPr>
            <p:cNvSpPr/>
            <p:nvPr/>
          </p:nvSpPr>
          <p:spPr>
            <a:xfrm>
              <a:off x="5434454" y="3666684"/>
              <a:ext cx="998657"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6" name="平行四辺形 185">
              <a:extLst>
                <a:ext uri="{FF2B5EF4-FFF2-40B4-BE49-F238E27FC236}">
                  <a16:creationId xmlns:a16="http://schemas.microsoft.com/office/drawing/2014/main" id="{7FCB908A-1CC8-2ED0-BF2D-958FCB8B4466}"/>
                </a:ext>
              </a:extLst>
            </p:cNvPr>
            <p:cNvSpPr/>
            <p:nvPr/>
          </p:nvSpPr>
          <p:spPr>
            <a:xfrm>
              <a:off x="6254779"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187" name="テキスト ボックス 186">
            <a:extLst>
              <a:ext uri="{FF2B5EF4-FFF2-40B4-BE49-F238E27FC236}">
                <a16:creationId xmlns:a16="http://schemas.microsoft.com/office/drawing/2014/main" id="{C45D9381-420E-1C61-B259-A50F71F77B42}"/>
              </a:ext>
            </a:extLst>
          </p:cNvPr>
          <p:cNvSpPr txBox="1"/>
          <p:nvPr/>
        </p:nvSpPr>
        <p:spPr>
          <a:xfrm>
            <a:off x="8576987" y="4094821"/>
            <a:ext cx="1184312" cy="215444"/>
          </a:xfrm>
          <a:prstGeom prst="rect">
            <a:avLst/>
          </a:prstGeom>
          <a:noFill/>
        </p:spPr>
        <p:txBody>
          <a:bodyPr wrap="square" rtlCol="0">
            <a:spAutoFit/>
          </a:bodyPr>
          <a:lstStyle/>
          <a:p>
            <a:pPr algn="dist"/>
            <a:r>
              <a:rPr kumimoji="1" lang="en-US" altLang="ja-JP" sz="800" dirty="0"/>
              <a:t>ABCDE</a:t>
            </a:r>
            <a:endParaRPr kumimoji="1" lang="ja-JP" altLang="en-US" sz="800" dirty="0"/>
          </a:p>
        </p:txBody>
      </p:sp>
      <p:sp>
        <p:nvSpPr>
          <p:cNvPr id="188" name="テキスト ボックス 187">
            <a:extLst>
              <a:ext uri="{FF2B5EF4-FFF2-40B4-BE49-F238E27FC236}">
                <a16:creationId xmlns:a16="http://schemas.microsoft.com/office/drawing/2014/main" id="{B81A5036-D387-CB96-0889-DDF3D8D8932B}"/>
              </a:ext>
            </a:extLst>
          </p:cNvPr>
          <p:cNvSpPr txBox="1"/>
          <p:nvPr/>
        </p:nvSpPr>
        <p:spPr>
          <a:xfrm>
            <a:off x="8002045" y="4215830"/>
            <a:ext cx="992383" cy="666657"/>
          </a:xfrm>
          <a:prstGeom prst="rect">
            <a:avLst/>
          </a:prstGeom>
          <a:noFill/>
        </p:spPr>
        <p:txBody>
          <a:bodyPr wrap="square" rtlCol="0">
            <a:spAutoFit/>
          </a:bodyPr>
          <a:lstStyle/>
          <a:p>
            <a:pPr>
              <a:lnSpc>
                <a:spcPct val="120000"/>
              </a:lnSpc>
            </a:pPr>
            <a:r>
              <a:rPr kumimoji="1" lang="en-US" altLang="ja-JP" sz="800" dirty="0"/>
              <a:t>         F</a:t>
            </a:r>
          </a:p>
          <a:p>
            <a:pPr>
              <a:lnSpc>
                <a:spcPct val="120000"/>
              </a:lnSpc>
            </a:pPr>
            <a:r>
              <a:rPr lang="en-US" altLang="ja-JP" sz="800" dirty="0"/>
              <a:t>      G</a:t>
            </a:r>
          </a:p>
          <a:p>
            <a:pPr>
              <a:lnSpc>
                <a:spcPct val="120000"/>
              </a:lnSpc>
            </a:pPr>
            <a:r>
              <a:rPr kumimoji="1" lang="en-US" altLang="ja-JP" sz="800" dirty="0"/>
              <a:t>   H</a:t>
            </a:r>
          </a:p>
          <a:p>
            <a:pPr>
              <a:lnSpc>
                <a:spcPct val="120000"/>
              </a:lnSpc>
            </a:pPr>
            <a:r>
              <a:rPr lang="en-US" altLang="ja-JP" sz="800" dirty="0"/>
              <a:t>I</a:t>
            </a:r>
          </a:p>
        </p:txBody>
      </p:sp>
      <p:sp>
        <p:nvSpPr>
          <p:cNvPr id="189" name="雲 188">
            <a:extLst>
              <a:ext uri="{FF2B5EF4-FFF2-40B4-BE49-F238E27FC236}">
                <a16:creationId xmlns:a16="http://schemas.microsoft.com/office/drawing/2014/main" id="{25ABECAE-0F9D-ABB8-6096-F8B011BCB64B}"/>
              </a:ext>
            </a:extLst>
          </p:cNvPr>
          <p:cNvSpPr/>
          <p:nvPr/>
        </p:nvSpPr>
        <p:spPr>
          <a:xfrm>
            <a:off x="8372524" y="4345440"/>
            <a:ext cx="1184313" cy="495007"/>
          </a:xfrm>
          <a:prstGeom prst="cloud">
            <a:avLst/>
          </a:prstGeom>
          <a:solidFill>
            <a:srgbClr val="FFE699"/>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00" dirty="0"/>
          </a:p>
        </p:txBody>
      </p:sp>
      <p:grpSp>
        <p:nvGrpSpPr>
          <p:cNvPr id="190" name="グループ化 189">
            <a:extLst>
              <a:ext uri="{FF2B5EF4-FFF2-40B4-BE49-F238E27FC236}">
                <a16:creationId xmlns:a16="http://schemas.microsoft.com/office/drawing/2014/main" id="{42F34A61-56C6-58D0-2DD0-15D3283E04C3}"/>
              </a:ext>
            </a:extLst>
          </p:cNvPr>
          <p:cNvGrpSpPr/>
          <p:nvPr/>
        </p:nvGrpSpPr>
        <p:grpSpPr>
          <a:xfrm>
            <a:off x="4535627" y="4329262"/>
            <a:ext cx="1683444" cy="548892"/>
            <a:chOff x="4068610" y="3666684"/>
            <a:chExt cx="2828162" cy="1000664"/>
          </a:xfrm>
        </p:grpSpPr>
        <p:sp>
          <p:nvSpPr>
            <p:cNvPr id="191" name="平行四辺形 190">
              <a:extLst>
                <a:ext uri="{FF2B5EF4-FFF2-40B4-BE49-F238E27FC236}">
                  <a16:creationId xmlns:a16="http://schemas.microsoft.com/office/drawing/2014/main" id="{AA19B633-9046-ECA6-CC6A-B166B470DDEE}"/>
                </a:ext>
              </a:extLst>
            </p:cNvPr>
            <p:cNvSpPr/>
            <p:nvPr/>
          </p:nvSpPr>
          <p:spPr>
            <a:xfrm>
              <a:off x="4068610"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2" name="平行四辺形 191">
              <a:extLst>
                <a:ext uri="{FF2B5EF4-FFF2-40B4-BE49-F238E27FC236}">
                  <a16:creationId xmlns:a16="http://schemas.microsoft.com/office/drawing/2014/main" id="{79D392A5-0375-FF06-F1C5-1ABCAB9EF507}"/>
                </a:ext>
              </a:extLst>
            </p:cNvPr>
            <p:cNvSpPr/>
            <p:nvPr/>
          </p:nvSpPr>
          <p:spPr>
            <a:xfrm>
              <a:off x="4485906" y="4417182"/>
              <a:ext cx="1405869"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3" name="平行四辺形 192">
              <a:extLst>
                <a:ext uri="{FF2B5EF4-FFF2-40B4-BE49-F238E27FC236}">
                  <a16:creationId xmlns:a16="http://schemas.microsoft.com/office/drawing/2014/main" id="{4AB69607-28C6-4727-586E-28EB7D051AC1}"/>
                </a:ext>
              </a:extLst>
            </p:cNvPr>
            <p:cNvSpPr/>
            <p:nvPr/>
          </p:nvSpPr>
          <p:spPr>
            <a:xfrm>
              <a:off x="5709262" y="4417182"/>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4" name="平行四辺形 193">
              <a:extLst>
                <a:ext uri="{FF2B5EF4-FFF2-40B4-BE49-F238E27FC236}">
                  <a16:creationId xmlns:a16="http://schemas.microsoft.com/office/drawing/2014/main" id="{F822E052-DA5C-7AA0-E526-4D4215FAD20B}"/>
                </a:ext>
              </a:extLst>
            </p:cNvPr>
            <p:cNvSpPr/>
            <p:nvPr/>
          </p:nvSpPr>
          <p:spPr>
            <a:xfrm>
              <a:off x="4249885" y="4167016"/>
              <a:ext cx="1003710"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5" name="平行四辺形 194">
              <a:extLst>
                <a:ext uri="{FF2B5EF4-FFF2-40B4-BE49-F238E27FC236}">
                  <a16:creationId xmlns:a16="http://schemas.microsoft.com/office/drawing/2014/main" id="{6D1290A4-2756-2D2B-C0A9-26FDB2DF8575}"/>
                </a:ext>
              </a:extLst>
            </p:cNvPr>
            <p:cNvSpPr/>
            <p:nvPr/>
          </p:nvSpPr>
          <p:spPr>
            <a:xfrm>
              <a:off x="5487507" y="4167016"/>
              <a:ext cx="104502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6" name="平行四辺形 195">
              <a:extLst>
                <a:ext uri="{FF2B5EF4-FFF2-40B4-BE49-F238E27FC236}">
                  <a16:creationId xmlns:a16="http://schemas.microsoft.com/office/drawing/2014/main" id="{160DF3F1-C5EF-B4F1-868D-0FEDDF4C2878}"/>
                </a:ext>
              </a:extLst>
            </p:cNvPr>
            <p:cNvSpPr/>
            <p:nvPr/>
          </p:nvSpPr>
          <p:spPr>
            <a:xfrm>
              <a:off x="4433270"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7" name="平行四辺形 196">
              <a:extLst>
                <a:ext uri="{FF2B5EF4-FFF2-40B4-BE49-F238E27FC236}">
                  <a16:creationId xmlns:a16="http://schemas.microsoft.com/office/drawing/2014/main" id="{25C348CB-D586-DC60-FA6B-70D549CB4300}"/>
                </a:ext>
              </a:extLst>
            </p:cNvPr>
            <p:cNvSpPr/>
            <p:nvPr/>
          </p:nvSpPr>
          <p:spPr>
            <a:xfrm>
              <a:off x="4850565"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8" name="平行四辺形 197">
              <a:extLst>
                <a:ext uri="{FF2B5EF4-FFF2-40B4-BE49-F238E27FC236}">
                  <a16:creationId xmlns:a16="http://schemas.microsoft.com/office/drawing/2014/main" id="{DEA0EA5A-A1F0-A40C-C54C-7DD21B7388F0}"/>
                </a:ext>
              </a:extLst>
            </p:cNvPr>
            <p:cNvSpPr/>
            <p:nvPr/>
          </p:nvSpPr>
          <p:spPr>
            <a:xfrm>
              <a:off x="5071082" y="3916850"/>
              <a:ext cx="780666" cy="500332"/>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平行四辺形 198">
              <a:extLst>
                <a:ext uri="{FF2B5EF4-FFF2-40B4-BE49-F238E27FC236}">
                  <a16:creationId xmlns:a16="http://schemas.microsoft.com/office/drawing/2014/main" id="{4CD81030-C4D5-59C9-2453-A08D46DAF5B2}"/>
                </a:ext>
              </a:extLst>
            </p:cNvPr>
            <p:cNvSpPr/>
            <p:nvPr/>
          </p:nvSpPr>
          <p:spPr>
            <a:xfrm>
              <a:off x="567089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0" name="平行四辺形 199">
              <a:extLst>
                <a:ext uri="{FF2B5EF4-FFF2-40B4-BE49-F238E27FC236}">
                  <a16:creationId xmlns:a16="http://schemas.microsoft.com/office/drawing/2014/main" id="{1CA44A02-9DF4-2FD3-3F84-D0B8690313FD}"/>
                </a:ext>
              </a:extLst>
            </p:cNvPr>
            <p:cNvSpPr/>
            <p:nvPr/>
          </p:nvSpPr>
          <p:spPr>
            <a:xfrm>
              <a:off x="6073921" y="3916850"/>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1" name="平行四辺形 200">
              <a:extLst>
                <a:ext uri="{FF2B5EF4-FFF2-40B4-BE49-F238E27FC236}">
                  <a16:creationId xmlns:a16="http://schemas.microsoft.com/office/drawing/2014/main" id="{90CB1983-F8A8-CE8C-82CE-3772A062624A}"/>
                </a:ext>
              </a:extLst>
            </p:cNvPr>
            <p:cNvSpPr/>
            <p:nvPr/>
          </p:nvSpPr>
          <p:spPr>
            <a:xfrm>
              <a:off x="4614128"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2" name="平行四辺形 201">
              <a:extLst>
                <a:ext uri="{FF2B5EF4-FFF2-40B4-BE49-F238E27FC236}">
                  <a16:creationId xmlns:a16="http://schemas.microsoft.com/office/drawing/2014/main" id="{218254BB-37D9-8366-5E74-D57282530DC9}"/>
                </a:ext>
              </a:extLst>
            </p:cNvPr>
            <p:cNvSpPr/>
            <p:nvPr/>
          </p:nvSpPr>
          <p:spPr>
            <a:xfrm>
              <a:off x="5031423"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3" name="平行四辺形 202">
              <a:extLst>
                <a:ext uri="{FF2B5EF4-FFF2-40B4-BE49-F238E27FC236}">
                  <a16:creationId xmlns:a16="http://schemas.microsoft.com/office/drawing/2014/main" id="{616AD675-AF06-B5BF-836C-DE93C8211D46}"/>
                </a:ext>
              </a:extLst>
            </p:cNvPr>
            <p:cNvSpPr/>
            <p:nvPr/>
          </p:nvSpPr>
          <p:spPr>
            <a:xfrm>
              <a:off x="5434454" y="3666684"/>
              <a:ext cx="998657"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4" name="平行四辺形 203">
              <a:extLst>
                <a:ext uri="{FF2B5EF4-FFF2-40B4-BE49-F238E27FC236}">
                  <a16:creationId xmlns:a16="http://schemas.microsoft.com/office/drawing/2014/main" id="{8C76C115-BD56-2E46-61B5-B2745F083F97}"/>
                </a:ext>
              </a:extLst>
            </p:cNvPr>
            <p:cNvSpPr/>
            <p:nvPr/>
          </p:nvSpPr>
          <p:spPr>
            <a:xfrm>
              <a:off x="6254779" y="3666684"/>
              <a:ext cx="641993" cy="250166"/>
            </a:xfrm>
            <a:prstGeom prst="parallelogram">
              <a:avLst>
                <a:gd name="adj" fmla="val 73276"/>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205" name="テキスト ボックス 204">
            <a:extLst>
              <a:ext uri="{FF2B5EF4-FFF2-40B4-BE49-F238E27FC236}">
                <a16:creationId xmlns:a16="http://schemas.microsoft.com/office/drawing/2014/main" id="{2C40E9C2-01EE-C9A0-4888-8F95090AAB0D}"/>
              </a:ext>
            </a:extLst>
          </p:cNvPr>
          <p:cNvSpPr txBox="1"/>
          <p:nvPr/>
        </p:nvSpPr>
        <p:spPr>
          <a:xfrm>
            <a:off x="4985254" y="4105238"/>
            <a:ext cx="1184312" cy="215444"/>
          </a:xfrm>
          <a:prstGeom prst="rect">
            <a:avLst/>
          </a:prstGeom>
          <a:noFill/>
        </p:spPr>
        <p:txBody>
          <a:bodyPr wrap="square" rtlCol="0">
            <a:spAutoFit/>
          </a:bodyPr>
          <a:lstStyle/>
          <a:p>
            <a:pPr algn="dist"/>
            <a:r>
              <a:rPr kumimoji="1" lang="en-US" altLang="ja-JP" sz="800" dirty="0"/>
              <a:t>ABCDE</a:t>
            </a:r>
            <a:endParaRPr kumimoji="1" lang="ja-JP" altLang="en-US" sz="800" dirty="0"/>
          </a:p>
        </p:txBody>
      </p:sp>
      <p:sp>
        <p:nvSpPr>
          <p:cNvPr id="206" name="テキスト ボックス 205">
            <a:extLst>
              <a:ext uri="{FF2B5EF4-FFF2-40B4-BE49-F238E27FC236}">
                <a16:creationId xmlns:a16="http://schemas.microsoft.com/office/drawing/2014/main" id="{DCF0B60B-1E9F-34D4-0DB0-398FD80E1BA4}"/>
              </a:ext>
            </a:extLst>
          </p:cNvPr>
          <p:cNvSpPr txBox="1"/>
          <p:nvPr/>
        </p:nvSpPr>
        <p:spPr>
          <a:xfrm>
            <a:off x="4410312" y="4226247"/>
            <a:ext cx="992383" cy="666657"/>
          </a:xfrm>
          <a:prstGeom prst="rect">
            <a:avLst/>
          </a:prstGeom>
          <a:noFill/>
        </p:spPr>
        <p:txBody>
          <a:bodyPr wrap="square" rtlCol="0">
            <a:spAutoFit/>
          </a:bodyPr>
          <a:lstStyle/>
          <a:p>
            <a:pPr>
              <a:lnSpc>
                <a:spcPct val="120000"/>
              </a:lnSpc>
            </a:pPr>
            <a:r>
              <a:rPr kumimoji="1" lang="en-US" altLang="ja-JP" sz="800" dirty="0"/>
              <a:t>         F</a:t>
            </a:r>
          </a:p>
          <a:p>
            <a:pPr>
              <a:lnSpc>
                <a:spcPct val="120000"/>
              </a:lnSpc>
            </a:pPr>
            <a:r>
              <a:rPr lang="en-US" altLang="ja-JP" sz="800" dirty="0"/>
              <a:t>      G</a:t>
            </a:r>
          </a:p>
          <a:p>
            <a:pPr>
              <a:lnSpc>
                <a:spcPct val="120000"/>
              </a:lnSpc>
            </a:pPr>
            <a:r>
              <a:rPr kumimoji="1" lang="en-US" altLang="ja-JP" sz="800" dirty="0"/>
              <a:t>   H</a:t>
            </a:r>
          </a:p>
          <a:p>
            <a:pPr>
              <a:lnSpc>
                <a:spcPct val="120000"/>
              </a:lnSpc>
            </a:pPr>
            <a:r>
              <a:rPr lang="en-US" altLang="ja-JP" sz="800" dirty="0"/>
              <a:t>I</a:t>
            </a:r>
          </a:p>
        </p:txBody>
      </p:sp>
      <p:sp>
        <p:nvSpPr>
          <p:cNvPr id="207" name="雲 206">
            <a:extLst>
              <a:ext uri="{FF2B5EF4-FFF2-40B4-BE49-F238E27FC236}">
                <a16:creationId xmlns:a16="http://schemas.microsoft.com/office/drawing/2014/main" id="{C75C53B3-9927-FCE1-E40A-A539C4C32D04}"/>
              </a:ext>
            </a:extLst>
          </p:cNvPr>
          <p:cNvSpPr/>
          <p:nvPr/>
        </p:nvSpPr>
        <p:spPr>
          <a:xfrm>
            <a:off x="4773563" y="4355857"/>
            <a:ext cx="1184313" cy="495007"/>
          </a:xfrm>
          <a:prstGeom prst="cloud">
            <a:avLst/>
          </a:prstGeom>
          <a:solidFill>
            <a:schemeClr val="accent3">
              <a:lumMod val="40000"/>
              <a:lumOff val="60000"/>
              <a:alpha val="50196"/>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000" dirty="0"/>
          </a:p>
        </p:txBody>
      </p:sp>
      <p:sp>
        <p:nvSpPr>
          <p:cNvPr id="209" name="テキスト ボックス 208">
            <a:extLst>
              <a:ext uri="{FF2B5EF4-FFF2-40B4-BE49-F238E27FC236}">
                <a16:creationId xmlns:a16="http://schemas.microsoft.com/office/drawing/2014/main" id="{223CB122-8E78-A59A-BEE1-BDC686A7828C}"/>
              </a:ext>
            </a:extLst>
          </p:cNvPr>
          <p:cNvSpPr txBox="1"/>
          <p:nvPr/>
        </p:nvSpPr>
        <p:spPr>
          <a:xfrm>
            <a:off x="8313634" y="1582805"/>
            <a:ext cx="2934361" cy="1169551"/>
          </a:xfrm>
          <a:prstGeom prst="rect">
            <a:avLst/>
          </a:prstGeom>
          <a:noFill/>
        </p:spPr>
        <p:txBody>
          <a:bodyPr wrap="square">
            <a:spAutoFit/>
          </a:bodyPr>
          <a:lstStyle/>
          <a:p>
            <a:r>
              <a:rPr lang="ja-JP" altLang="en-US" sz="1000" dirty="0"/>
              <a:t>To determine operational input conditions of the ML component </a:t>
            </a:r>
            <a:endParaRPr lang="en-US" altLang="ja-JP" sz="1000" dirty="0"/>
          </a:p>
          <a:p>
            <a:pPr marL="171450" indent="-171450">
              <a:buFont typeface="Arial" panose="020B0604020202020204" pitchFamily="34" charset="0"/>
              <a:buChar char="•"/>
            </a:pPr>
            <a:r>
              <a:rPr lang="ja-JP" altLang="en-US" sz="1000" dirty="0"/>
              <a:t>Identify </a:t>
            </a:r>
            <a:r>
              <a:rPr lang="en-US" altLang="ja-JP" sz="1000" dirty="0"/>
              <a:t>an </a:t>
            </a:r>
            <a:r>
              <a:rPr lang="ja-JP" altLang="en-US" sz="1000" dirty="0"/>
              <a:t>expected range of inputs </a:t>
            </a:r>
            <a:endParaRPr lang="en-US" altLang="ja-JP" sz="1000" dirty="0"/>
          </a:p>
          <a:p>
            <a:pPr marL="171450" indent="-171450">
              <a:buFont typeface="Arial" panose="020B0604020202020204" pitchFamily="34" charset="0"/>
              <a:buChar char="•"/>
            </a:pPr>
            <a:r>
              <a:rPr lang="ja-JP" altLang="en-US" sz="1000" dirty="0"/>
              <a:t>Provide a concrete notion of conditions e.g.using data-labels </a:t>
            </a:r>
            <a:endParaRPr lang="en-US" altLang="ja-JP" sz="1000" dirty="0"/>
          </a:p>
          <a:p>
            <a:pPr marL="171450" indent="-171450">
              <a:buFont typeface="Arial" panose="020B0604020202020204" pitchFamily="34" charset="0"/>
              <a:buChar char="•"/>
            </a:pPr>
            <a:r>
              <a:rPr lang="ja-JP" altLang="en-US" sz="1000" dirty="0"/>
              <a:t>Distinguish between unsupported and rare conditions</a:t>
            </a:r>
          </a:p>
        </p:txBody>
      </p:sp>
      <p:sp>
        <p:nvSpPr>
          <p:cNvPr id="211" name="テキスト ボックス 210">
            <a:extLst>
              <a:ext uri="{FF2B5EF4-FFF2-40B4-BE49-F238E27FC236}">
                <a16:creationId xmlns:a16="http://schemas.microsoft.com/office/drawing/2014/main" id="{1A8B82DD-DEAF-B22D-7FFD-8D6F51AB9A6D}"/>
              </a:ext>
            </a:extLst>
          </p:cNvPr>
          <p:cNvSpPr txBox="1"/>
          <p:nvPr/>
        </p:nvSpPr>
        <p:spPr>
          <a:xfrm>
            <a:off x="8242816" y="2714794"/>
            <a:ext cx="3949184" cy="861774"/>
          </a:xfrm>
          <a:prstGeom prst="rect">
            <a:avLst/>
          </a:prstGeom>
          <a:noFill/>
        </p:spPr>
        <p:txBody>
          <a:bodyPr wrap="square">
            <a:spAutoFit/>
          </a:bodyPr>
          <a:lstStyle/>
          <a:p>
            <a:r>
              <a:rPr lang="ja-JP" altLang="en-US" sz="1000" dirty="0"/>
              <a:t>To identify combinations of conditions used for data quality management</a:t>
            </a:r>
            <a:endParaRPr lang="en-US" altLang="ja-JP" sz="1000" dirty="0"/>
          </a:p>
          <a:p>
            <a:pPr marL="171450" indent="-171450">
              <a:buFont typeface="Arial" panose="020B0604020202020204" pitchFamily="34" charset="0"/>
              <a:buChar char="•"/>
            </a:pPr>
            <a:r>
              <a:rPr lang="ja-JP" altLang="en-US" sz="1000" dirty="0"/>
              <a:t>To Exaustively covers high-risk combinations of conditions </a:t>
            </a:r>
            <a:endParaRPr lang="en-US" altLang="ja-JP" sz="1000" dirty="0"/>
          </a:p>
          <a:p>
            <a:pPr marL="171450" indent="-171450">
              <a:buFont typeface="Arial" panose="020B0604020202020204" pitchFamily="34" charset="0"/>
              <a:buChar char="•"/>
            </a:pPr>
            <a:r>
              <a:rPr lang="ja-JP" altLang="en-US" sz="1000" dirty="0"/>
              <a:t>To limit total numbers of combinations to </a:t>
            </a:r>
            <a:r>
              <a:rPr lang="en-US" altLang="ja-JP" sz="1000" dirty="0"/>
              <a:t>tractable</a:t>
            </a:r>
            <a:r>
              <a:rPr lang="ja-JP" altLang="en-US" sz="1000" dirty="0"/>
              <a:t> one</a:t>
            </a:r>
          </a:p>
        </p:txBody>
      </p:sp>
      <p:sp>
        <p:nvSpPr>
          <p:cNvPr id="213" name="テキスト ボックス 212">
            <a:extLst>
              <a:ext uri="{FF2B5EF4-FFF2-40B4-BE49-F238E27FC236}">
                <a16:creationId xmlns:a16="http://schemas.microsoft.com/office/drawing/2014/main" id="{4F463103-DA86-6AD0-FE1A-917CA564D5B9}"/>
              </a:ext>
            </a:extLst>
          </p:cNvPr>
          <p:cNvSpPr txBox="1"/>
          <p:nvPr/>
        </p:nvSpPr>
        <p:spPr>
          <a:xfrm>
            <a:off x="3957639" y="4900438"/>
            <a:ext cx="3907880" cy="861774"/>
          </a:xfrm>
          <a:prstGeom prst="rect">
            <a:avLst/>
          </a:prstGeom>
          <a:noFill/>
        </p:spPr>
        <p:txBody>
          <a:bodyPr wrap="square">
            <a:spAutoFit/>
          </a:bodyPr>
          <a:lstStyle/>
          <a:p>
            <a:r>
              <a:rPr lang="ja-JP" altLang="en-US" sz="1000" dirty="0"/>
              <a:t>To ensure that </a:t>
            </a:r>
            <a:r>
              <a:rPr lang="en-US" altLang="ja-JP" sz="1000" dirty="0"/>
              <a:t>high-quality</a:t>
            </a:r>
            <a:r>
              <a:rPr lang="ja-JP" altLang="en-US" sz="1000" dirty="0"/>
              <a:t> data is available for each identified condition combination</a:t>
            </a:r>
            <a:endParaRPr lang="en-US" altLang="ja-JP" sz="1000" dirty="0"/>
          </a:p>
          <a:p>
            <a:r>
              <a:rPr lang="ja-JP" altLang="en-US" sz="1000" dirty="0"/>
              <a:t>• Enough amount of data </a:t>
            </a:r>
            <a:endParaRPr lang="en-US" altLang="ja-JP" sz="1000" dirty="0"/>
          </a:p>
          <a:p>
            <a:r>
              <a:rPr lang="ja-JP" altLang="en-US" sz="1000" dirty="0"/>
              <a:t>• Unbiased data within each combination</a:t>
            </a:r>
            <a:endParaRPr lang="en-US" altLang="ja-JP" sz="1000" dirty="0"/>
          </a:p>
          <a:p>
            <a:pPr marL="179388" indent="-179388"/>
            <a:r>
              <a:rPr lang="ja-JP" altLang="en-US" sz="1000" dirty="0"/>
              <a:t>→ Ensuring good effort</a:t>
            </a:r>
            <a:r>
              <a:rPr lang="en-US" altLang="ja-JP" sz="1000" dirty="0"/>
              <a:t>s</a:t>
            </a:r>
            <a:r>
              <a:rPr lang="ja-JP" altLang="en-US" sz="1000" dirty="0"/>
              <a:t> of training for important conditions</a:t>
            </a:r>
            <a:endParaRPr lang="en-US" altLang="ja-JP" sz="1000" dirty="0"/>
          </a:p>
        </p:txBody>
      </p:sp>
      <p:sp>
        <p:nvSpPr>
          <p:cNvPr id="215" name="テキスト ボックス 214">
            <a:extLst>
              <a:ext uri="{FF2B5EF4-FFF2-40B4-BE49-F238E27FC236}">
                <a16:creationId xmlns:a16="http://schemas.microsoft.com/office/drawing/2014/main" id="{C511156F-336A-2E23-80D7-2EF491AE9A2A}"/>
              </a:ext>
            </a:extLst>
          </p:cNvPr>
          <p:cNvSpPr txBox="1"/>
          <p:nvPr/>
        </p:nvSpPr>
        <p:spPr>
          <a:xfrm>
            <a:off x="7732715" y="4874921"/>
            <a:ext cx="3121572" cy="553998"/>
          </a:xfrm>
          <a:prstGeom prst="rect">
            <a:avLst/>
          </a:prstGeom>
          <a:noFill/>
        </p:spPr>
        <p:txBody>
          <a:bodyPr wrap="square">
            <a:spAutoFit/>
          </a:bodyPr>
          <a:lstStyle/>
          <a:p>
            <a:r>
              <a:rPr lang="ja-JP" altLang="en-US" sz="1000" dirty="0"/>
              <a:t>To ensure </a:t>
            </a:r>
            <a:r>
              <a:rPr lang="en-US" altLang="ja-JP" sz="1000" dirty="0"/>
              <a:t>a </a:t>
            </a:r>
            <a:r>
              <a:rPr lang="ja-JP" altLang="en-US" sz="1000" dirty="0"/>
              <a:t>good distribution of data for the whole domain of input data </a:t>
            </a:r>
            <a:endParaRPr lang="en-US" altLang="ja-JP" sz="1000" dirty="0"/>
          </a:p>
          <a:p>
            <a:pPr marL="179388" indent="-179388"/>
            <a:r>
              <a:rPr lang="ja-JP" altLang="en-US" sz="1000" dirty="0"/>
              <a:t>→ To achieve a model with good performance</a:t>
            </a:r>
          </a:p>
        </p:txBody>
      </p:sp>
      <p:sp>
        <p:nvSpPr>
          <p:cNvPr id="216" name="矢印: 左右 215">
            <a:extLst>
              <a:ext uri="{FF2B5EF4-FFF2-40B4-BE49-F238E27FC236}">
                <a16:creationId xmlns:a16="http://schemas.microsoft.com/office/drawing/2014/main" id="{0FE9F9DC-F420-5DF8-44CF-82E3EC5ECDD9}"/>
              </a:ext>
            </a:extLst>
          </p:cNvPr>
          <p:cNvSpPr/>
          <p:nvPr/>
        </p:nvSpPr>
        <p:spPr>
          <a:xfrm>
            <a:off x="6502425" y="3498615"/>
            <a:ext cx="1533108" cy="605313"/>
          </a:xfrm>
          <a:prstGeom prst="leftRightArrow">
            <a:avLst>
              <a:gd name="adj1" fmla="val 66436"/>
              <a:gd name="adj2" fmla="val 50000"/>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000" dirty="0"/>
              <a:t>Compromise or Balancing needed</a:t>
            </a:r>
            <a:endParaRPr kumimoji="1" lang="ja-JP" altLang="en-US" sz="1000" dirty="0"/>
          </a:p>
        </p:txBody>
      </p:sp>
      <p:sp>
        <p:nvSpPr>
          <p:cNvPr id="217" name="四角形: 角を丸くする 216">
            <a:extLst>
              <a:ext uri="{FF2B5EF4-FFF2-40B4-BE49-F238E27FC236}">
                <a16:creationId xmlns:a16="http://schemas.microsoft.com/office/drawing/2014/main" id="{AB8DF062-1217-4174-CBEA-845703507BE7}"/>
              </a:ext>
            </a:extLst>
          </p:cNvPr>
          <p:cNvSpPr/>
          <p:nvPr/>
        </p:nvSpPr>
        <p:spPr>
          <a:xfrm>
            <a:off x="6558456" y="6565279"/>
            <a:ext cx="690411" cy="275052"/>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Fairness</a:t>
            </a:r>
            <a:endParaRPr kumimoji="1" lang="ja-JP" altLang="en-US" sz="800" dirty="0"/>
          </a:p>
        </p:txBody>
      </p:sp>
      <p:sp>
        <p:nvSpPr>
          <p:cNvPr id="218" name="四角形: 角を丸くする 217">
            <a:extLst>
              <a:ext uri="{FF2B5EF4-FFF2-40B4-BE49-F238E27FC236}">
                <a16:creationId xmlns:a16="http://schemas.microsoft.com/office/drawing/2014/main" id="{EABAD6E1-79AF-231D-6937-91EA8FBF58EC}"/>
              </a:ext>
            </a:extLst>
          </p:cNvPr>
          <p:cNvSpPr/>
          <p:nvPr/>
        </p:nvSpPr>
        <p:spPr>
          <a:xfrm>
            <a:off x="7288205" y="6565279"/>
            <a:ext cx="690411" cy="275052"/>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Privacy</a:t>
            </a:r>
            <a:endParaRPr kumimoji="1" lang="ja-JP" altLang="en-US" sz="800" dirty="0"/>
          </a:p>
        </p:txBody>
      </p:sp>
      <p:sp>
        <p:nvSpPr>
          <p:cNvPr id="220" name="テキスト ボックス 219">
            <a:extLst>
              <a:ext uri="{FF2B5EF4-FFF2-40B4-BE49-F238E27FC236}">
                <a16:creationId xmlns:a16="http://schemas.microsoft.com/office/drawing/2014/main" id="{9118AC66-C036-E700-E43D-07B7E0EE75B5}"/>
              </a:ext>
            </a:extLst>
          </p:cNvPr>
          <p:cNvSpPr txBox="1"/>
          <p:nvPr/>
        </p:nvSpPr>
        <p:spPr>
          <a:xfrm rot="16200000">
            <a:off x="3311981" y="5435936"/>
            <a:ext cx="934871" cy="246221"/>
          </a:xfrm>
          <a:prstGeom prst="rect">
            <a:avLst/>
          </a:prstGeom>
          <a:noFill/>
        </p:spPr>
        <p:txBody>
          <a:bodyPr wrap="none" rtlCol="0">
            <a:spAutoFit/>
          </a:bodyPr>
          <a:lstStyle/>
          <a:p>
            <a:r>
              <a:rPr kumimoji="1" lang="en-US" altLang="ja-JP" sz="1000" dirty="0"/>
              <a:t>Data quality</a:t>
            </a:r>
            <a:endParaRPr kumimoji="1" lang="ja-JP" altLang="en-US" sz="1000" dirty="0"/>
          </a:p>
        </p:txBody>
      </p:sp>
      <p:sp>
        <p:nvSpPr>
          <p:cNvPr id="223" name="テキスト ボックス 222">
            <a:extLst>
              <a:ext uri="{FF2B5EF4-FFF2-40B4-BE49-F238E27FC236}">
                <a16:creationId xmlns:a16="http://schemas.microsoft.com/office/drawing/2014/main" id="{145EB920-8207-7F43-69E8-8F16AA66B030}"/>
              </a:ext>
            </a:extLst>
          </p:cNvPr>
          <p:cNvSpPr txBox="1"/>
          <p:nvPr/>
        </p:nvSpPr>
        <p:spPr>
          <a:xfrm>
            <a:off x="8142626" y="5947671"/>
            <a:ext cx="2383140" cy="553998"/>
          </a:xfrm>
          <a:prstGeom prst="rect">
            <a:avLst/>
          </a:prstGeom>
          <a:noFill/>
        </p:spPr>
        <p:txBody>
          <a:bodyPr wrap="square">
            <a:spAutoFit/>
          </a:bodyPr>
          <a:lstStyle/>
          <a:p>
            <a:r>
              <a:rPr lang="ja-JP" altLang="en-US" sz="1000" dirty="0"/>
              <a:t>That each piece of data is valid</a:t>
            </a:r>
            <a:endParaRPr lang="en-US" altLang="ja-JP" sz="1000" dirty="0"/>
          </a:p>
          <a:p>
            <a:pPr marL="171450" indent="-171450">
              <a:buFont typeface="Arial" panose="020B0604020202020204" pitchFamily="34" charset="0"/>
              <a:buChar char="•"/>
            </a:pPr>
            <a:r>
              <a:rPr lang="ja-JP" altLang="en-US" sz="1000" dirty="0"/>
              <a:t>Validity of measured values</a:t>
            </a:r>
            <a:endParaRPr lang="en-US" altLang="ja-JP" sz="1000" dirty="0"/>
          </a:p>
          <a:p>
            <a:pPr marL="171450" indent="-171450">
              <a:buFont typeface="Arial" panose="020B0604020202020204" pitchFamily="34" charset="0"/>
              <a:buChar char="•"/>
            </a:pPr>
            <a:r>
              <a:rPr lang="ja-JP" altLang="en-US" sz="1000" dirty="0"/>
              <a:t>Validity of labels</a:t>
            </a:r>
            <a:endParaRPr lang="en-US" altLang="ja-JP" sz="1000" dirty="0"/>
          </a:p>
        </p:txBody>
      </p:sp>
      <p:sp>
        <p:nvSpPr>
          <p:cNvPr id="224" name="テキスト ボックス 223">
            <a:extLst>
              <a:ext uri="{FF2B5EF4-FFF2-40B4-BE49-F238E27FC236}">
                <a16:creationId xmlns:a16="http://schemas.microsoft.com/office/drawing/2014/main" id="{83F9322D-EDFF-2024-1BC8-43D0C2A9BCCE}"/>
              </a:ext>
            </a:extLst>
          </p:cNvPr>
          <p:cNvSpPr txBox="1"/>
          <p:nvPr/>
        </p:nvSpPr>
        <p:spPr>
          <a:xfrm>
            <a:off x="7986969" y="6481050"/>
            <a:ext cx="2484998" cy="400110"/>
          </a:xfrm>
          <a:prstGeom prst="rect">
            <a:avLst/>
          </a:prstGeom>
          <a:noFill/>
        </p:spPr>
        <p:txBody>
          <a:bodyPr wrap="square">
            <a:spAutoFit/>
          </a:bodyPr>
          <a:lstStyle/>
          <a:p>
            <a:r>
              <a:rPr lang="ja-JP" altLang="en-US" sz="1000" dirty="0"/>
              <a:t>Requirements for datasets that only relate to specific external quality</a:t>
            </a:r>
            <a:endParaRPr lang="en-US" altLang="ja-JP" sz="1000" dirty="0"/>
          </a:p>
        </p:txBody>
      </p:sp>
      <p:sp>
        <p:nvSpPr>
          <p:cNvPr id="225" name="楕円 224">
            <a:extLst>
              <a:ext uri="{FF2B5EF4-FFF2-40B4-BE49-F238E27FC236}">
                <a16:creationId xmlns:a16="http://schemas.microsoft.com/office/drawing/2014/main" id="{92D0DC41-11E7-703D-B083-3C8557BA14D9}"/>
              </a:ext>
            </a:extLst>
          </p:cNvPr>
          <p:cNvSpPr/>
          <p:nvPr/>
        </p:nvSpPr>
        <p:spPr>
          <a:xfrm>
            <a:off x="6866055" y="6089398"/>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4" name="楕円 233">
            <a:extLst>
              <a:ext uri="{FF2B5EF4-FFF2-40B4-BE49-F238E27FC236}">
                <a16:creationId xmlns:a16="http://schemas.microsoft.com/office/drawing/2014/main" id="{00B5519A-DE12-5A2E-A297-D37329CF5CF2}"/>
              </a:ext>
            </a:extLst>
          </p:cNvPr>
          <p:cNvSpPr/>
          <p:nvPr/>
        </p:nvSpPr>
        <p:spPr>
          <a:xfrm>
            <a:off x="6914063" y="6242165"/>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5" name="楕円 234">
            <a:extLst>
              <a:ext uri="{FF2B5EF4-FFF2-40B4-BE49-F238E27FC236}">
                <a16:creationId xmlns:a16="http://schemas.microsoft.com/office/drawing/2014/main" id="{78B318AE-1948-C6B7-02BC-1379E68FB744}"/>
              </a:ext>
            </a:extLst>
          </p:cNvPr>
          <p:cNvSpPr/>
          <p:nvPr/>
        </p:nvSpPr>
        <p:spPr>
          <a:xfrm>
            <a:off x="7080229" y="6292771"/>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6" name="楕円 235">
            <a:extLst>
              <a:ext uri="{FF2B5EF4-FFF2-40B4-BE49-F238E27FC236}">
                <a16:creationId xmlns:a16="http://schemas.microsoft.com/office/drawing/2014/main" id="{95DA27C4-6762-FA5E-F09D-60E75947A8E4}"/>
              </a:ext>
            </a:extLst>
          </p:cNvPr>
          <p:cNvSpPr/>
          <p:nvPr/>
        </p:nvSpPr>
        <p:spPr>
          <a:xfrm>
            <a:off x="7244609" y="6113959"/>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7" name="楕円 236">
            <a:extLst>
              <a:ext uri="{FF2B5EF4-FFF2-40B4-BE49-F238E27FC236}">
                <a16:creationId xmlns:a16="http://schemas.microsoft.com/office/drawing/2014/main" id="{24E08753-74A7-8377-1F8F-66C0203B8F6B}"/>
              </a:ext>
            </a:extLst>
          </p:cNvPr>
          <p:cNvSpPr/>
          <p:nvPr/>
        </p:nvSpPr>
        <p:spPr>
          <a:xfrm>
            <a:off x="7686184" y="6116210"/>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0" name="楕円 239">
            <a:extLst>
              <a:ext uri="{FF2B5EF4-FFF2-40B4-BE49-F238E27FC236}">
                <a16:creationId xmlns:a16="http://schemas.microsoft.com/office/drawing/2014/main" id="{445E933D-BED9-B151-4B4F-5083D243707C}"/>
              </a:ext>
            </a:extLst>
          </p:cNvPr>
          <p:cNvSpPr/>
          <p:nvPr/>
        </p:nvSpPr>
        <p:spPr>
          <a:xfrm>
            <a:off x="7167590" y="6182628"/>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1" name="楕円 240">
            <a:extLst>
              <a:ext uri="{FF2B5EF4-FFF2-40B4-BE49-F238E27FC236}">
                <a16:creationId xmlns:a16="http://schemas.microsoft.com/office/drawing/2014/main" id="{D2FDF86C-C5DB-045C-5EE3-6CA2BAEEAA42}"/>
              </a:ext>
            </a:extLst>
          </p:cNvPr>
          <p:cNvSpPr/>
          <p:nvPr/>
        </p:nvSpPr>
        <p:spPr>
          <a:xfrm>
            <a:off x="7215598" y="6335395"/>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2" name="楕円 241">
            <a:extLst>
              <a:ext uri="{FF2B5EF4-FFF2-40B4-BE49-F238E27FC236}">
                <a16:creationId xmlns:a16="http://schemas.microsoft.com/office/drawing/2014/main" id="{C4414A14-9FE7-8F97-B2F1-49413F39B87F}"/>
              </a:ext>
            </a:extLst>
          </p:cNvPr>
          <p:cNvSpPr/>
          <p:nvPr/>
        </p:nvSpPr>
        <p:spPr>
          <a:xfrm>
            <a:off x="7546144" y="6207189"/>
            <a:ext cx="61442" cy="61834"/>
          </a:xfrm>
          <a:prstGeom prst="ellipse">
            <a:avLst/>
          </a:prstGeom>
          <a:solidFill>
            <a:schemeClr val="accent5">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3" name="楕円 242">
            <a:extLst>
              <a:ext uri="{FF2B5EF4-FFF2-40B4-BE49-F238E27FC236}">
                <a16:creationId xmlns:a16="http://schemas.microsoft.com/office/drawing/2014/main" id="{BB6EBCD6-F6CC-D6BB-4275-69602853D73B}"/>
              </a:ext>
            </a:extLst>
          </p:cNvPr>
          <p:cNvSpPr/>
          <p:nvPr/>
        </p:nvSpPr>
        <p:spPr>
          <a:xfrm>
            <a:off x="7112425" y="6055198"/>
            <a:ext cx="61442" cy="61834"/>
          </a:xfrm>
          <a:prstGeom prst="ellipse">
            <a:avLst/>
          </a:prstGeom>
          <a:solidFill>
            <a:schemeClr val="accent3">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4" name="楕円 243">
            <a:extLst>
              <a:ext uri="{FF2B5EF4-FFF2-40B4-BE49-F238E27FC236}">
                <a16:creationId xmlns:a16="http://schemas.microsoft.com/office/drawing/2014/main" id="{C18FF00C-A54C-5D88-5C9F-2442126FEC99}"/>
              </a:ext>
            </a:extLst>
          </p:cNvPr>
          <p:cNvSpPr/>
          <p:nvPr/>
        </p:nvSpPr>
        <p:spPr>
          <a:xfrm>
            <a:off x="7413960" y="6148428"/>
            <a:ext cx="61442" cy="61834"/>
          </a:xfrm>
          <a:prstGeom prst="ellipse">
            <a:avLst/>
          </a:prstGeom>
          <a:solidFill>
            <a:schemeClr val="accent3">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6" name="正方形/長方形 245">
            <a:extLst>
              <a:ext uri="{FF2B5EF4-FFF2-40B4-BE49-F238E27FC236}">
                <a16:creationId xmlns:a16="http://schemas.microsoft.com/office/drawing/2014/main" id="{2C946964-728D-44EC-707D-B474640F9A9F}"/>
              </a:ext>
            </a:extLst>
          </p:cNvPr>
          <p:cNvSpPr/>
          <p:nvPr/>
        </p:nvSpPr>
        <p:spPr>
          <a:xfrm>
            <a:off x="3614266" y="2442363"/>
            <a:ext cx="357274" cy="1047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9" name="テキスト ボックス 218">
            <a:extLst>
              <a:ext uri="{FF2B5EF4-FFF2-40B4-BE49-F238E27FC236}">
                <a16:creationId xmlns:a16="http://schemas.microsoft.com/office/drawing/2014/main" id="{C1441318-9D70-94C5-CCB8-DDB5DCF18992}"/>
              </a:ext>
            </a:extLst>
          </p:cNvPr>
          <p:cNvSpPr txBox="1"/>
          <p:nvPr/>
        </p:nvSpPr>
        <p:spPr>
          <a:xfrm rot="16200000">
            <a:off x="3315356" y="2748576"/>
            <a:ext cx="934871" cy="400110"/>
          </a:xfrm>
          <a:prstGeom prst="rect">
            <a:avLst/>
          </a:prstGeom>
          <a:noFill/>
        </p:spPr>
        <p:txBody>
          <a:bodyPr wrap="square" rtlCol="0">
            <a:spAutoFit/>
          </a:bodyPr>
          <a:lstStyle/>
          <a:p>
            <a:r>
              <a:rPr kumimoji="1" lang="en-US" altLang="ja-JP" sz="1000" dirty="0"/>
              <a:t>Data quality </a:t>
            </a:r>
          </a:p>
          <a:p>
            <a:r>
              <a:rPr kumimoji="1" lang="en-US" altLang="ja-JP" sz="1000" dirty="0"/>
              <a:t>design</a:t>
            </a:r>
            <a:endParaRPr kumimoji="1" lang="ja-JP" altLang="en-US" sz="1000" dirty="0"/>
          </a:p>
        </p:txBody>
      </p:sp>
      <p:sp>
        <p:nvSpPr>
          <p:cNvPr id="247" name="正方形/長方形 246">
            <a:extLst>
              <a:ext uri="{FF2B5EF4-FFF2-40B4-BE49-F238E27FC236}">
                <a16:creationId xmlns:a16="http://schemas.microsoft.com/office/drawing/2014/main" id="{AF2D982F-01EC-3109-64FB-5EDD3FB75390}"/>
              </a:ext>
            </a:extLst>
          </p:cNvPr>
          <p:cNvSpPr/>
          <p:nvPr/>
        </p:nvSpPr>
        <p:spPr>
          <a:xfrm>
            <a:off x="3614266" y="831518"/>
            <a:ext cx="357274" cy="16066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1" name="テキスト ボックス 220">
            <a:extLst>
              <a:ext uri="{FF2B5EF4-FFF2-40B4-BE49-F238E27FC236}">
                <a16:creationId xmlns:a16="http://schemas.microsoft.com/office/drawing/2014/main" id="{38702083-4ED7-CD1D-900A-226C586EF380}"/>
              </a:ext>
            </a:extLst>
          </p:cNvPr>
          <p:cNvSpPr txBox="1"/>
          <p:nvPr/>
        </p:nvSpPr>
        <p:spPr>
          <a:xfrm rot="16200000">
            <a:off x="3398712" y="1494576"/>
            <a:ext cx="768159" cy="400110"/>
          </a:xfrm>
          <a:prstGeom prst="rect">
            <a:avLst/>
          </a:prstGeom>
          <a:noFill/>
        </p:spPr>
        <p:txBody>
          <a:bodyPr wrap="none" rtlCol="0">
            <a:spAutoFit/>
          </a:bodyPr>
          <a:lstStyle/>
          <a:p>
            <a:r>
              <a:rPr kumimoji="1" lang="en-US" altLang="ja-JP" sz="1000" dirty="0"/>
              <a:t>Analysis</a:t>
            </a:r>
          </a:p>
          <a:p>
            <a:r>
              <a:rPr kumimoji="1" lang="en-US" altLang="ja-JP" sz="1000" dirty="0"/>
              <a:t> of issues</a:t>
            </a:r>
            <a:endParaRPr kumimoji="1" lang="ja-JP" altLang="en-US" sz="1000" dirty="0"/>
          </a:p>
        </p:txBody>
      </p:sp>
      <p:sp>
        <p:nvSpPr>
          <p:cNvPr id="249" name="テキスト ボックス 248">
            <a:extLst>
              <a:ext uri="{FF2B5EF4-FFF2-40B4-BE49-F238E27FC236}">
                <a16:creationId xmlns:a16="http://schemas.microsoft.com/office/drawing/2014/main" id="{EA766FF7-E54C-CE34-BED7-6A7750D59F6A}"/>
              </a:ext>
            </a:extLst>
          </p:cNvPr>
          <p:cNvSpPr txBox="1"/>
          <p:nvPr/>
        </p:nvSpPr>
        <p:spPr>
          <a:xfrm>
            <a:off x="8658059" y="605387"/>
            <a:ext cx="3304605" cy="1015663"/>
          </a:xfrm>
          <a:prstGeom prst="rect">
            <a:avLst/>
          </a:prstGeom>
          <a:noFill/>
        </p:spPr>
        <p:txBody>
          <a:bodyPr wrap="square">
            <a:spAutoFit/>
          </a:bodyPr>
          <a:lstStyle/>
          <a:p>
            <a:r>
              <a:rPr lang="ja-JP" altLang="en-US" sz="1000" dirty="0"/>
              <a:t>Analyze the causes and structure of the issues that are the subject of quality</a:t>
            </a:r>
            <a:endParaRPr lang="en-US" altLang="ja-JP" sz="1000" dirty="0"/>
          </a:p>
          <a:p>
            <a:pPr marL="171450" indent="-171450">
              <a:buFont typeface="Arial" panose="020B0604020202020204" pitchFamily="34" charset="0"/>
              <a:buChar char="•"/>
            </a:pPr>
            <a:r>
              <a:rPr lang="ja-JP" altLang="en-US" sz="1000" dirty="0"/>
              <a:t>Identify the causes and structure of usage and social conditions</a:t>
            </a:r>
            <a:endParaRPr lang="en-US" altLang="ja-JP" sz="1000" dirty="0"/>
          </a:p>
          <a:p>
            <a:pPr marL="171450" indent="-171450">
              <a:buFont typeface="Arial" panose="020B0604020202020204" pitchFamily="34" charset="0"/>
              <a:buChar char="•"/>
            </a:pPr>
            <a:r>
              <a:rPr lang="ja-JP" altLang="en-US" sz="1000" dirty="0"/>
              <a:t>Organize by external quality characteristics</a:t>
            </a:r>
            <a:endParaRPr lang="en-US" altLang="ja-JP" sz="1000" dirty="0"/>
          </a:p>
          <a:p>
            <a:pPr marL="171450" indent="-171450">
              <a:buFont typeface="Arial" panose="020B0604020202020204" pitchFamily="34" charset="0"/>
              <a:buChar char="•"/>
            </a:pPr>
            <a:r>
              <a:rPr lang="ja-JP" altLang="en-US" sz="1000" dirty="0"/>
              <a:t>Choose a position based on changes in trends</a:t>
            </a:r>
          </a:p>
        </p:txBody>
      </p:sp>
      <p:sp>
        <p:nvSpPr>
          <p:cNvPr id="252" name="テキスト ボックス 251">
            <a:extLst>
              <a:ext uri="{FF2B5EF4-FFF2-40B4-BE49-F238E27FC236}">
                <a16:creationId xmlns:a16="http://schemas.microsoft.com/office/drawing/2014/main" id="{745FD2E8-748B-0C58-3A52-3A5F7FB890E6}"/>
              </a:ext>
            </a:extLst>
          </p:cNvPr>
          <p:cNvSpPr txBox="1"/>
          <p:nvPr/>
        </p:nvSpPr>
        <p:spPr>
          <a:xfrm>
            <a:off x="60866" y="1144228"/>
            <a:ext cx="3510563" cy="1754326"/>
          </a:xfrm>
          <a:prstGeom prst="rect">
            <a:avLst/>
          </a:prstGeom>
          <a:noFill/>
        </p:spPr>
        <p:txBody>
          <a:bodyPr wrap="square">
            <a:spAutoFit/>
          </a:bodyPr>
          <a:lstStyle/>
          <a:p>
            <a:r>
              <a:rPr lang="ja-JP" altLang="en-US" dirty="0"/>
              <a:t>Data is a core element in AI. This guideline offers guidance on data quality management issues and responses to consider when promoting machine learning.</a:t>
            </a:r>
          </a:p>
        </p:txBody>
      </p:sp>
    </p:spTree>
    <p:extLst>
      <p:ext uri="{BB962C8B-B14F-4D97-AF65-F5344CB8AC3E}">
        <p14:creationId xmlns:p14="http://schemas.microsoft.com/office/powerpoint/2010/main" val="18020192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C023B-CCB3-3900-13FA-806BB23C3CB0}"/>
              </a:ext>
            </a:extLst>
          </p:cNvPr>
          <p:cNvSpPr>
            <a:spLocks noGrp="1"/>
          </p:cNvSpPr>
          <p:nvPr>
            <p:ph type="title"/>
          </p:nvPr>
        </p:nvSpPr>
        <p:spPr>
          <a:xfrm>
            <a:off x="641213" y="313754"/>
            <a:ext cx="9755515" cy="676276"/>
          </a:xfrm>
        </p:spPr>
        <p:txBody>
          <a:bodyPr/>
          <a:lstStyle/>
          <a:p>
            <a:r>
              <a:rPr kumimoji="1" lang="en-US" altLang="ja-JP" dirty="0"/>
              <a:t>Internal quality characteristics(Cont.)</a:t>
            </a:r>
            <a:endParaRPr kumimoji="1" lang="ja-JP" altLang="en-US" dirty="0"/>
          </a:p>
        </p:txBody>
      </p:sp>
      <p:sp>
        <p:nvSpPr>
          <p:cNvPr id="3" name="スライド番号プレースホルダー 2">
            <a:extLst>
              <a:ext uri="{FF2B5EF4-FFF2-40B4-BE49-F238E27FC236}">
                <a16:creationId xmlns:a16="http://schemas.microsoft.com/office/drawing/2014/main" id="{6D675E19-3F3D-74D2-0EB1-004B12702B7A}"/>
              </a:ext>
            </a:extLst>
          </p:cNvPr>
          <p:cNvSpPr>
            <a:spLocks noGrp="1"/>
          </p:cNvSpPr>
          <p:nvPr>
            <p:ph type="sldNum" sz="quarter" idx="10"/>
          </p:nvPr>
        </p:nvSpPr>
        <p:spPr/>
        <p:txBody>
          <a:bodyPr/>
          <a:lstStyle/>
          <a:p>
            <a:fld id="{DBFB1F43-6F2E-4538-AABB-23AEDF146290}" type="slidenum">
              <a:rPr lang="ja-JP" altLang="en-US" smtClean="0"/>
              <a:pPr/>
              <a:t>153</a:t>
            </a:fld>
            <a:endParaRPr lang="ja-JP" altLang="en-US"/>
          </a:p>
        </p:txBody>
      </p:sp>
      <p:sp>
        <p:nvSpPr>
          <p:cNvPr id="163" name="四角形: 角を丸くする 162">
            <a:extLst>
              <a:ext uri="{FF2B5EF4-FFF2-40B4-BE49-F238E27FC236}">
                <a16:creationId xmlns:a16="http://schemas.microsoft.com/office/drawing/2014/main" id="{9BEE3799-84D9-1092-6F35-FF6C23729876}"/>
              </a:ext>
            </a:extLst>
          </p:cNvPr>
          <p:cNvSpPr/>
          <p:nvPr/>
        </p:nvSpPr>
        <p:spPr>
          <a:xfrm>
            <a:off x="6096000" y="2429822"/>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C1 Accuracy of machine learning models</a:t>
            </a:r>
            <a:endParaRPr kumimoji="1" lang="ja-JP" altLang="en-US" sz="1000" dirty="0"/>
          </a:p>
        </p:txBody>
      </p:sp>
      <p:sp>
        <p:nvSpPr>
          <p:cNvPr id="164" name="四角形: 角を丸くする 163">
            <a:extLst>
              <a:ext uri="{FF2B5EF4-FFF2-40B4-BE49-F238E27FC236}">
                <a16:creationId xmlns:a16="http://schemas.microsoft.com/office/drawing/2014/main" id="{4D649A66-82C0-0BE4-D1A5-98E115E5730C}"/>
              </a:ext>
            </a:extLst>
          </p:cNvPr>
          <p:cNvSpPr/>
          <p:nvPr/>
        </p:nvSpPr>
        <p:spPr>
          <a:xfrm>
            <a:off x="8898160" y="2342933"/>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C2 Stability of machine learning models</a:t>
            </a:r>
            <a:endParaRPr kumimoji="1" lang="ja-JP" altLang="en-US" sz="1000" dirty="0"/>
          </a:p>
        </p:txBody>
      </p:sp>
      <p:sp>
        <p:nvSpPr>
          <p:cNvPr id="165" name="四角形: 角を丸くする 164">
            <a:extLst>
              <a:ext uri="{FF2B5EF4-FFF2-40B4-BE49-F238E27FC236}">
                <a16:creationId xmlns:a16="http://schemas.microsoft.com/office/drawing/2014/main" id="{B13A4AE6-2DBB-32BD-CCB8-E9EA4FF60F89}"/>
              </a:ext>
            </a:extLst>
          </p:cNvPr>
          <p:cNvSpPr/>
          <p:nvPr/>
        </p:nvSpPr>
        <p:spPr>
          <a:xfrm>
            <a:off x="4679758" y="3890432"/>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C3 Validity of machine learning models for each external quality</a:t>
            </a:r>
            <a:endParaRPr kumimoji="1" lang="ja-JP" altLang="en-US" sz="1000" dirty="0"/>
          </a:p>
        </p:txBody>
      </p:sp>
      <p:sp>
        <p:nvSpPr>
          <p:cNvPr id="166" name="四角形: 角を丸くする 165">
            <a:extLst>
              <a:ext uri="{FF2B5EF4-FFF2-40B4-BE49-F238E27FC236}">
                <a16:creationId xmlns:a16="http://schemas.microsoft.com/office/drawing/2014/main" id="{B5223C44-0EBB-E111-FBA7-D90C0D4FEE36}"/>
              </a:ext>
            </a:extLst>
          </p:cNvPr>
          <p:cNvSpPr/>
          <p:nvPr/>
        </p:nvSpPr>
        <p:spPr>
          <a:xfrm>
            <a:off x="4679758" y="4671582"/>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D1 Reliability of programs</a:t>
            </a:r>
            <a:endParaRPr kumimoji="1" lang="ja-JP" altLang="en-US" sz="1000" dirty="0"/>
          </a:p>
        </p:txBody>
      </p:sp>
      <p:sp>
        <p:nvSpPr>
          <p:cNvPr id="167" name="四角形: 角を丸くする 166">
            <a:extLst>
              <a:ext uri="{FF2B5EF4-FFF2-40B4-BE49-F238E27FC236}">
                <a16:creationId xmlns:a16="http://schemas.microsoft.com/office/drawing/2014/main" id="{988308BD-0DEC-2285-381E-5FE6C8CB7FAC}"/>
              </a:ext>
            </a:extLst>
          </p:cNvPr>
          <p:cNvSpPr/>
          <p:nvPr/>
        </p:nvSpPr>
        <p:spPr>
          <a:xfrm>
            <a:off x="8204441" y="4671582"/>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D2 Validity of programs</a:t>
            </a:r>
            <a:endParaRPr kumimoji="1" lang="ja-JP" altLang="en-US" sz="1000" dirty="0"/>
          </a:p>
        </p:txBody>
      </p:sp>
      <p:sp>
        <p:nvSpPr>
          <p:cNvPr id="168" name="四角形: 角を丸くする 167">
            <a:extLst>
              <a:ext uri="{FF2B5EF4-FFF2-40B4-BE49-F238E27FC236}">
                <a16:creationId xmlns:a16="http://schemas.microsoft.com/office/drawing/2014/main" id="{90DB1166-8104-D879-D2CB-8ABAC546B1D7}"/>
              </a:ext>
            </a:extLst>
          </p:cNvPr>
          <p:cNvSpPr/>
          <p:nvPr/>
        </p:nvSpPr>
        <p:spPr>
          <a:xfrm>
            <a:off x="4679758" y="5632620"/>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E0 Continuous monitoring and reporting of operational status</a:t>
            </a:r>
            <a:endParaRPr kumimoji="1" lang="ja-JP" altLang="en-US" sz="1000" dirty="0"/>
          </a:p>
        </p:txBody>
      </p:sp>
      <p:sp>
        <p:nvSpPr>
          <p:cNvPr id="169" name="四角形: 角を丸くする 168">
            <a:extLst>
              <a:ext uri="{FF2B5EF4-FFF2-40B4-BE49-F238E27FC236}">
                <a16:creationId xmlns:a16="http://schemas.microsoft.com/office/drawing/2014/main" id="{13A835F8-3BFD-27E6-2422-DAF99209721D}"/>
              </a:ext>
            </a:extLst>
          </p:cNvPr>
          <p:cNvSpPr/>
          <p:nvPr/>
        </p:nvSpPr>
        <p:spPr>
          <a:xfrm>
            <a:off x="8204441" y="5618766"/>
            <a:ext cx="1692406" cy="511576"/>
          </a:xfrm>
          <a:prstGeom prst="roundRect">
            <a:avLst>
              <a:gd name="adj" fmla="val 11950"/>
            </a:avLst>
          </a:prstGeom>
          <a:solidFill>
            <a:srgbClr val="CCFFCC">
              <a:alpha val="50196"/>
            </a:srgbClr>
          </a:solidFill>
        </p:spPr>
        <p:style>
          <a:lnRef idx="2">
            <a:schemeClr val="accent1"/>
          </a:lnRef>
          <a:fillRef idx="1">
            <a:schemeClr val="lt1"/>
          </a:fillRef>
          <a:effectRef idx="0">
            <a:schemeClr val="accent1"/>
          </a:effectRef>
          <a:fontRef idx="minor">
            <a:schemeClr val="dk1"/>
          </a:fontRef>
        </p:style>
        <p:txBody>
          <a:bodyPr lIns="36000" tIns="0" rIns="36000" rtlCol="0" anchor="t"/>
          <a:lstStyle/>
          <a:p>
            <a:r>
              <a:rPr lang="en-US" altLang="ja-JP" sz="1000" dirty="0"/>
              <a:t>E1 Sustainability of operational performance</a:t>
            </a:r>
            <a:endParaRPr kumimoji="1" lang="ja-JP" altLang="en-US" sz="1000" dirty="0"/>
          </a:p>
        </p:txBody>
      </p:sp>
      <p:sp>
        <p:nvSpPr>
          <p:cNvPr id="7" name="正方形/長方形 6">
            <a:extLst>
              <a:ext uri="{FF2B5EF4-FFF2-40B4-BE49-F238E27FC236}">
                <a16:creationId xmlns:a16="http://schemas.microsoft.com/office/drawing/2014/main" id="{F3CFE30A-6154-34A7-EAF1-F4F7233194D2}"/>
              </a:ext>
            </a:extLst>
          </p:cNvPr>
          <p:cNvSpPr/>
          <p:nvPr/>
        </p:nvSpPr>
        <p:spPr>
          <a:xfrm>
            <a:off x="3614266" y="4597685"/>
            <a:ext cx="357274" cy="17293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AF03C26-A35B-9E16-1415-8A72BCF827B4}"/>
              </a:ext>
            </a:extLst>
          </p:cNvPr>
          <p:cNvSpPr txBox="1"/>
          <p:nvPr/>
        </p:nvSpPr>
        <p:spPr>
          <a:xfrm rot="16200000">
            <a:off x="2841383" y="5218845"/>
            <a:ext cx="1882817" cy="400110"/>
          </a:xfrm>
          <a:prstGeom prst="rect">
            <a:avLst/>
          </a:prstGeom>
          <a:noFill/>
        </p:spPr>
        <p:txBody>
          <a:bodyPr wrap="square" rtlCol="0">
            <a:spAutoFit/>
          </a:bodyPr>
          <a:lstStyle/>
          <a:p>
            <a:r>
              <a:rPr kumimoji="1" lang="en-US" altLang="ja-JP" sz="1000" dirty="0"/>
              <a:t>Quality of implementation and operation</a:t>
            </a:r>
            <a:endParaRPr kumimoji="1" lang="ja-JP" altLang="en-US" sz="1000" dirty="0"/>
          </a:p>
        </p:txBody>
      </p:sp>
      <p:sp>
        <p:nvSpPr>
          <p:cNvPr id="9" name="正方形/長方形 8">
            <a:extLst>
              <a:ext uri="{FF2B5EF4-FFF2-40B4-BE49-F238E27FC236}">
                <a16:creationId xmlns:a16="http://schemas.microsoft.com/office/drawing/2014/main" id="{3CD2FAF9-8A3C-370F-D24B-58D1E432DE22}"/>
              </a:ext>
            </a:extLst>
          </p:cNvPr>
          <p:cNvSpPr/>
          <p:nvPr/>
        </p:nvSpPr>
        <p:spPr>
          <a:xfrm>
            <a:off x="3614266" y="1546215"/>
            <a:ext cx="357274" cy="30514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8E51D53-5023-D143-9762-C462684DB783}"/>
              </a:ext>
            </a:extLst>
          </p:cNvPr>
          <p:cNvSpPr txBox="1"/>
          <p:nvPr/>
        </p:nvSpPr>
        <p:spPr>
          <a:xfrm rot="16200000">
            <a:off x="2929035" y="2853182"/>
            <a:ext cx="1707519" cy="400110"/>
          </a:xfrm>
          <a:prstGeom prst="rect">
            <a:avLst/>
          </a:prstGeom>
          <a:noFill/>
        </p:spPr>
        <p:txBody>
          <a:bodyPr wrap="none" rtlCol="0">
            <a:spAutoFit/>
          </a:bodyPr>
          <a:lstStyle/>
          <a:p>
            <a:r>
              <a:rPr kumimoji="1" lang="en-US" altLang="ja-JP" sz="1000" dirty="0"/>
              <a:t>Quality of</a:t>
            </a:r>
          </a:p>
          <a:p>
            <a:r>
              <a:rPr lang="en-US" altLang="ja-JP" sz="1000" dirty="0"/>
              <a:t>Machine learning model</a:t>
            </a:r>
            <a:endParaRPr kumimoji="1" lang="ja-JP" altLang="en-US" sz="1000" dirty="0"/>
          </a:p>
        </p:txBody>
      </p:sp>
      <p:sp>
        <p:nvSpPr>
          <p:cNvPr id="11" name="四角形: 角を丸くする 10">
            <a:extLst>
              <a:ext uri="{FF2B5EF4-FFF2-40B4-BE49-F238E27FC236}">
                <a16:creationId xmlns:a16="http://schemas.microsoft.com/office/drawing/2014/main" id="{6DCF814C-619E-EF5D-F677-AF850ADD0D16}"/>
              </a:ext>
            </a:extLst>
          </p:cNvPr>
          <p:cNvSpPr/>
          <p:nvPr/>
        </p:nvSpPr>
        <p:spPr>
          <a:xfrm>
            <a:off x="6801980" y="4032919"/>
            <a:ext cx="690411" cy="275052"/>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Fairness</a:t>
            </a:r>
            <a:endParaRPr kumimoji="1" lang="ja-JP" altLang="en-US" sz="800" dirty="0"/>
          </a:p>
        </p:txBody>
      </p:sp>
      <p:sp>
        <p:nvSpPr>
          <p:cNvPr id="12" name="四角形: 角を丸くする 11">
            <a:extLst>
              <a:ext uri="{FF2B5EF4-FFF2-40B4-BE49-F238E27FC236}">
                <a16:creationId xmlns:a16="http://schemas.microsoft.com/office/drawing/2014/main" id="{DCFFC23E-7D43-DE17-374D-120C4BDAA523}"/>
              </a:ext>
            </a:extLst>
          </p:cNvPr>
          <p:cNvSpPr/>
          <p:nvPr/>
        </p:nvSpPr>
        <p:spPr>
          <a:xfrm>
            <a:off x="7531729" y="4032919"/>
            <a:ext cx="690411" cy="275052"/>
          </a:xfrm>
          <a:prstGeom prst="roundRect">
            <a:avLst/>
          </a:prstGeom>
          <a:solidFill>
            <a:srgbClr val="FFCCCC"/>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Privacy</a:t>
            </a:r>
            <a:endParaRPr kumimoji="1" lang="ja-JP" altLang="en-US" sz="800" dirty="0"/>
          </a:p>
        </p:txBody>
      </p:sp>
      <p:sp>
        <p:nvSpPr>
          <p:cNvPr id="13" name="四角形: 角を丸くする 12">
            <a:extLst>
              <a:ext uri="{FF2B5EF4-FFF2-40B4-BE49-F238E27FC236}">
                <a16:creationId xmlns:a16="http://schemas.microsoft.com/office/drawing/2014/main" id="{A7254A13-A868-16BF-0866-3E32A52C2434}"/>
              </a:ext>
            </a:extLst>
          </p:cNvPr>
          <p:cNvSpPr/>
          <p:nvPr/>
        </p:nvSpPr>
        <p:spPr>
          <a:xfrm>
            <a:off x="8261478" y="4032919"/>
            <a:ext cx="697603" cy="275052"/>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kumimoji="1" lang="en-US" altLang="ja-JP" sz="800" dirty="0"/>
              <a:t>AI security</a:t>
            </a:r>
            <a:endParaRPr kumimoji="1" lang="ja-JP" altLang="en-US" sz="800" dirty="0"/>
          </a:p>
        </p:txBody>
      </p:sp>
      <p:sp>
        <p:nvSpPr>
          <p:cNvPr id="15" name="テキスト ボックス 14">
            <a:extLst>
              <a:ext uri="{FF2B5EF4-FFF2-40B4-BE49-F238E27FC236}">
                <a16:creationId xmlns:a16="http://schemas.microsoft.com/office/drawing/2014/main" id="{4D89F100-004E-FBA6-687E-7856C125D979}"/>
              </a:ext>
            </a:extLst>
          </p:cNvPr>
          <p:cNvSpPr txBox="1"/>
          <p:nvPr/>
        </p:nvSpPr>
        <p:spPr>
          <a:xfrm>
            <a:off x="8959081" y="3980987"/>
            <a:ext cx="3048000" cy="400110"/>
          </a:xfrm>
          <a:prstGeom prst="rect">
            <a:avLst/>
          </a:prstGeom>
          <a:noFill/>
        </p:spPr>
        <p:txBody>
          <a:bodyPr wrap="square">
            <a:spAutoFit/>
          </a:bodyPr>
          <a:lstStyle/>
          <a:p>
            <a:r>
              <a:rPr lang="en-US" altLang="ja-JP" sz="1000" dirty="0"/>
              <a:t>Requirements for machine learning models that only relate to specific external quality</a:t>
            </a:r>
            <a:endParaRPr lang="ja-JP" altLang="en-US" sz="1000" dirty="0"/>
          </a:p>
        </p:txBody>
      </p:sp>
      <p:sp>
        <p:nvSpPr>
          <p:cNvPr id="19" name="テキスト ボックス 18">
            <a:extLst>
              <a:ext uri="{FF2B5EF4-FFF2-40B4-BE49-F238E27FC236}">
                <a16:creationId xmlns:a16="http://schemas.microsoft.com/office/drawing/2014/main" id="{3934BAB2-90F3-685A-3F7F-0D46D4281875}"/>
              </a:ext>
            </a:extLst>
          </p:cNvPr>
          <p:cNvSpPr txBox="1"/>
          <p:nvPr/>
        </p:nvSpPr>
        <p:spPr>
          <a:xfrm>
            <a:off x="5832936" y="2951396"/>
            <a:ext cx="2741880" cy="548696"/>
          </a:xfrm>
          <a:prstGeom prst="rect">
            <a:avLst/>
          </a:prstGeom>
          <a:noFill/>
        </p:spPr>
        <p:txBody>
          <a:bodyPr wrap="square">
            <a:spAutoFit/>
          </a:bodyPr>
          <a:lstStyle/>
          <a:p>
            <a:r>
              <a:rPr lang="ja-JP" altLang="en-US" sz="1000" dirty="0"/>
              <a:t>Good outputs on data points available in training/test dataset</a:t>
            </a:r>
            <a:r>
              <a:rPr lang="en-US" altLang="ja-JP" sz="1000" dirty="0"/>
              <a:t>s</a:t>
            </a:r>
            <a:r>
              <a:rPr lang="ja-JP" altLang="en-US" sz="1000" dirty="0"/>
              <a:t> </a:t>
            </a:r>
            <a:endParaRPr lang="en-US" altLang="ja-JP" sz="1000" dirty="0"/>
          </a:p>
          <a:p>
            <a:r>
              <a:rPr lang="ja-JP" altLang="en-US" sz="1000" dirty="0"/>
              <a:t>• Directly evaluated by testing result</a:t>
            </a:r>
          </a:p>
        </p:txBody>
      </p:sp>
      <p:sp>
        <p:nvSpPr>
          <p:cNvPr id="21" name="テキスト ボックス 20">
            <a:extLst>
              <a:ext uri="{FF2B5EF4-FFF2-40B4-BE49-F238E27FC236}">
                <a16:creationId xmlns:a16="http://schemas.microsoft.com/office/drawing/2014/main" id="{0B847163-FC08-E5DE-6DB7-C6B592120975}"/>
              </a:ext>
            </a:extLst>
          </p:cNvPr>
          <p:cNvSpPr txBox="1"/>
          <p:nvPr/>
        </p:nvSpPr>
        <p:spPr>
          <a:xfrm>
            <a:off x="8641614" y="2871801"/>
            <a:ext cx="3604894" cy="707886"/>
          </a:xfrm>
          <a:prstGeom prst="rect">
            <a:avLst/>
          </a:prstGeom>
          <a:noFill/>
        </p:spPr>
        <p:txBody>
          <a:bodyPr wrap="square">
            <a:spAutoFit/>
          </a:bodyPr>
          <a:lstStyle/>
          <a:p>
            <a:r>
              <a:rPr lang="ja-JP" altLang="en-US" sz="1000" dirty="0"/>
              <a:t>Good, stable outputs on points not available in training/test datasets </a:t>
            </a:r>
            <a:endParaRPr lang="en-US" altLang="ja-JP" sz="1000" dirty="0"/>
          </a:p>
          <a:p>
            <a:r>
              <a:rPr lang="ja-JP" altLang="en-US" sz="1000" dirty="0"/>
              <a:t>• Directly: by numerical analysis </a:t>
            </a:r>
            <a:endParaRPr lang="en-US" altLang="ja-JP" sz="1000" dirty="0"/>
          </a:p>
          <a:p>
            <a:r>
              <a:rPr lang="ja-JP" altLang="en-US" sz="1000" dirty="0"/>
              <a:t>• Indirectly: through test methods mgmt.</a:t>
            </a:r>
          </a:p>
        </p:txBody>
      </p:sp>
      <p:grpSp>
        <p:nvGrpSpPr>
          <p:cNvPr id="48" name="グループ化 47">
            <a:extLst>
              <a:ext uri="{FF2B5EF4-FFF2-40B4-BE49-F238E27FC236}">
                <a16:creationId xmlns:a16="http://schemas.microsoft.com/office/drawing/2014/main" id="{B2363321-3BF9-2432-FEB0-1DA5E9DBED7D}"/>
              </a:ext>
            </a:extLst>
          </p:cNvPr>
          <p:cNvGrpSpPr/>
          <p:nvPr/>
        </p:nvGrpSpPr>
        <p:grpSpPr>
          <a:xfrm>
            <a:off x="4672871" y="1614849"/>
            <a:ext cx="1671096" cy="609534"/>
            <a:chOff x="6590382" y="1330053"/>
            <a:chExt cx="1671096" cy="609534"/>
          </a:xfrm>
        </p:grpSpPr>
        <p:sp>
          <p:nvSpPr>
            <p:cNvPr id="250" name="正方形/長方形 249">
              <a:extLst>
                <a:ext uri="{FF2B5EF4-FFF2-40B4-BE49-F238E27FC236}">
                  <a16:creationId xmlns:a16="http://schemas.microsoft.com/office/drawing/2014/main" id="{24AE44C9-DDE4-84D0-93D6-124C034D902E}"/>
                </a:ext>
              </a:extLst>
            </p:cNvPr>
            <p:cNvSpPr/>
            <p:nvPr/>
          </p:nvSpPr>
          <p:spPr>
            <a:xfrm>
              <a:off x="6590382" y="1330053"/>
              <a:ext cx="1671096" cy="60953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9303D4E2-AB18-20D2-8854-1F65F414EA82}"/>
                </a:ext>
              </a:extLst>
            </p:cNvPr>
            <p:cNvSpPr/>
            <p:nvPr/>
          </p:nvSpPr>
          <p:spPr>
            <a:xfrm>
              <a:off x="6728887" y="1748486"/>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746D5AFC-ECE8-C7B3-295B-B9E5A6688B48}"/>
                </a:ext>
              </a:extLst>
            </p:cNvPr>
            <p:cNvSpPr/>
            <p:nvPr/>
          </p:nvSpPr>
          <p:spPr>
            <a:xfrm>
              <a:off x="6895053" y="1793096"/>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C426A798-7E85-DC43-9DA8-B0D572AAFB7B}"/>
                </a:ext>
              </a:extLst>
            </p:cNvPr>
            <p:cNvSpPr/>
            <p:nvPr/>
          </p:nvSpPr>
          <p:spPr>
            <a:xfrm>
              <a:off x="7059433" y="1614284"/>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88D32849-ED13-7AFA-EB0E-1C9EE3BD6A94}"/>
                </a:ext>
              </a:extLst>
            </p:cNvPr>
            <p:cNvSpPr/>
            <p:nvPr/>
          </p:nvSpPr>
          <p:spPr>
            <a:xfrm>
              <a:off x="7501008" y="1616535"/>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76A96AE-22CE-1BAC-26C4-EAC83D43B990}"/>
                </a:ext>
              </a:extLst>
            </p:cNvPr>
            <p:cNvSpPr/>
            <p:nvPr/>
          </p:nvSpPr>
          <p:spPr>
            <a:xfrm>
              <a:off x="6982414" y="1682953"/>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F0356B5-CD96-1873-8CD6-D808D78A963D}"/>
                </a:ext>
              </a:extLst>
            </p:cNvPr>
            <p:cNvSpPr/>
            <p:nvPr/>
          </p:nvSpPr>
          <p:spPr>
            <a:xfrm>
              <a:off x="7360968" y="1707514"/>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533F3F0-A31F-6EFB-CC77-E95286A60ED9}"/>
                </a:ext>
              </a:extLst>
            </p:cNvPr>
            <p:cNvSpPr/>
            <p:nvPr/>
          </p:nvSpPr>
          <p:spPr>
            <a:xfrm>
              <a:off x="7228784" y="1648753"/>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6586FB8B-6961-95BF-416E-7E49F1333F26}"/>
                </a:ext>
              </a:extLst>
            </p:cNvPr>
            <p:cNvSpPr/>
            <p:nvPr/>
          </p:nvSpPr>
          <p:spPr>
            <a:xfrm>
              <a:off x="7614251" y="1446850"/>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ECCF8CF-FB07-B26F-9FBC-99F84FE80DC6}"/>
                </a:ext>
              </a:extLst>
            </p:cNvPr>
            <p:cNvSpPr/>
            <p:nvPr/>
          </p:nvSpPr>
          <p:spPr>
            <a:xfrm>
              <a:off x="7719221" y="1599617"/>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A8D0A797-894F-8A84-C92B-66D3D8BDE5A2}"/>
                </a:ext>
              </a:extLst>
            </p:cNvPr>
            <p:cNvSpPr/>
            <p:nvPr/>
          </p:nvSpPr>
          <p:spPr>
            <a:xfrm>
              <a:off x="8049767" y="1471411"/>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DE98D09-F176-D19D-9754-BCD45FCEBE0C}"/>
                </a:ext>
              </a:extLst>
            </p:cNvPr>
            <p:cNvSpPr/>
            <p:nvPr/>
          </p:nvSpPr>
          <p:spPr>
            <a:xfrm>
              <a:off x="7869615" y="1412650"/>
              <a:ext cx="61442" cy="61834"/>
            </a:xfrm>
            <a:prstGeom prst="ellipse">
              <a:avLst/>
            </a:prstGeom>
            <a:solidFill>
              <a:schemeClr val="accent6">
                <a:lumMod val="60000"/>
                <a:lumOff val="4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4DDB99A2-4AA7-4E76-3966-25A7B7C63E78}"/>
              </a:ext>
            </a:extLst>
          </p:cNvPr>
          <p:cNvGrpSpPr/>
          <p:nvPr/>
        </p:nvGrpSpPr>
        <p:grpSpPr>
          <a:xfrm>
            <a:off x="8141842" y="1614849"/>
            <a:ext cx="1671096" cy="609534"/>
            <a:chOff x="8771268" y="281115"/>
            <a:chExt cx="1671096" cy="609534"/>
          </a:xfrm>
        </p:grpSpPr>
        <p:sp>
          <p:nvSpPr>
            <p:cNvPr id="34" name="正方形/長方形 33">
              <a:extLst>
                <a:ext uri="{FF2B5EF4-FFF2-40B4-BE49-F238E27FC236}">
                  <a16:creationId xmlns:a16="http://schemas.microsoft.com/office/drawing/2014/main" id="{268140F5-1D17-731A-6C8D-8A7A47BF505B}"/>
                </a:ext>
              </a:extLst>
            </p:cNvPr>
            <p:cNvSpPr/>
            <p:nvPr/>
          </p:nvSpPr>
          <p:spPr>
            <a:xfrm>
              <a:off x="8771268" y="281115"/>
              <a:ext cx="1671096" cy="60953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F5C1461D-A317-7841-4F50-70BB883D14C2}"/>
                </a:ext>
              </a:extLst>
            </p:cNvPr>
            <p:cNvSpPr/>
            <p:nvPr/>
          </p:nvSpPr>
          <p:spPr>
            <a:xfrm>
              <a:off x="8909773" y="699548"/>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4106C4FD-9412-EAAF-8632-A011AB05C4E8}"/>
                </a:ext>
              </a:extLst>
            </p:cNvPr>
            <p:cNvSpPr/>
            <p:nvPr/>
          </p:nvSpPr>
          <p:spPr>
            <a:xfrm>
              <a:off x="9075939" y="744158"/>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D1F905E3-9248-8B96-0B68-D4CF5FA61D77}"/>
                </a:ext>
              </a:extLst>
            </p:cNvPr>
            <p:cNvSpPr/>
            <p:nvPr/>
          </p:nvSpPr>
          <p:spPr>
            <a:xfrm>
              <a:off x="9240319" y="565346"/>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BD71A49A-8FBA-2797-4F4E-F19A4C8B3879}"/>
                </a:ext>
              </a:extLst>
            </p:cNvPr>
            <p:cNvSpPr/>
            <p:nvPr/>
          </p:nvSpPr>
          <p:spPr>
            <a:xfrm>
              <a:off x="9681894" y="567597"/>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7F0ECED6-C2C3-E0D7-F396-8D86BC46F0B9}"/>
                </a:ext>
              </a:extLst>
            </p:cNvPr>
            <p:cNvSpPr/>
            <p:nvPr/>
          </p:nvSpPr>
          <p:spPr>
            <a:xfrm>
              <a:off x="9163300" y="634015"/>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0CA82FE-38C7-FBD7-8759-C8FC49A3DBCD}"/>
                </a:ext>
              </a:extLst>
            </p:cNvPr>
            <p:cNvSpPr/>
            <p:nvPr/>
          </p:nvSpPr>
          <p:spPr>
            <a:xfrm>
              <a:off x="9541854" y="658576"/>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F69BDCEA-51E8-D40F-12C1-C4ED20FDE06A}"/>
                </a:ext>
              </a:extLst>
            </p:cNvPr>
            <p:cNvSpPr/>
            <p:nvPr/>
          </p:nvSpPr>
          <p:spPr>
            <a:xfrm>
              <a:off x="9409670" y="599815"/>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1F0345D8-E687-D991-2CCE-9FF0CB327A26}"/>
                </a:ext>
              </a:extLst>
            </p:cNvPr>
            <p:cNvSpPr/>
            <p:nvPr/>
          </p:nvSpPr>
          <p:spPr>
            <a:xfrm>
              <a:off x="9795137" y="397912"/>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D1A77763-CD71-6F0D-AE98-9FB6F8673C3C}"/>
                </a:ext>
              </a:extLst>
            </p:cNvPr>
            <p:cNvSpPr/>
            <p:nvPr/>
          </p:nvSpPr>
          <p:spPr>
            <a:xfrm>
              <a:off x="9900107" y="550679"/>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5577CD59-AFB6-3997-E8D0-DA719A9A43E5}"/>
                </a:ext>
              </a:extLst>
            </p:cNvPr>
            <p:cNvSpPr/>
            <p:nvPr/>
          </p:nvSpPr>
          <p:spPr>
            <a:xfrm>
              <a:off x="10230653" y="422473"/>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546D55F2-BD2E-7F8F-1F78-E4CC703731BA}"/>
                </a:ext>
              </a:extLst>
            </p:cNvPr>
            <p:cNvSpPr/>
            <p:nvPr/>
          </p:nvSpPr>
          <p:spPr>
            <a:xfrm>
              <a:off x="10050501" y="363712"/>
              <a:ext cx="61442" cy="61834"/>
            </a:xfrm>
            <a:prstGeom prst="ellipse">
              <a:avLst/>
            </a:prstGeom>
            <a:solidFill>
              <a:schemeClr val="accent6">
                <a:lumMod val="20000"/>
                <a:lumOff val="80000"/>
              </a:schemeClr>
            </a:solid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C6C1705D-B2B4-F3E4-5E05-098038FDDF87}"/>
                </a:ext>
              </a:extLst>
            </p:cNvPr>
            <p:cNvSpPr/>
            <p:nvPr/>
          </p:nvSpPr>
          <p:spPr>
            <a:xfrm>
              <a:off x="8862646" y="376455"/>
              <a:ext cx="1511143" cy="425367"/>
            </a:xfrm>
            <a:custGeom>
              <a:avLst/>
              <a:gdLst>
                <a:gd name="connsiteX0" fmla="*/ 0 w 1511143"/>
                <a:gd name="connsiteY0" fmla="*/ 381385 h 425367"/>
                <a:gd name="connsiteX1" fmla="*/ 192864 w 1511143"/>
                <a:gd name="connsiteY1" fmla="*/ 417689 h 425367"/>
                <a:gd name="connsiteX2" fmla="*/ 424300 w 1511143"/>
                <a:gd name="connsiteY2" fmla="*/ 249784 h 425367"/>
                <a:gd name="connsiteX3" fmla="*/ 710192 w 1511143"/>
                <a:gd name="connsiteY3" fmla="*/ 292895 h 425367"/>
                <a:gd name="connsiteX4" fmla="*/ 1213906 w 1511143"/>
                <a:gd name="connsiteY4" fmla="*/ 18348 h 425367"/>
                <a:gd name="connsiteX5" fmla="*/ 1511143 w 1511143"/>
                <a:gd name="connsiteY5" fmla="*/ 47845 h 42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1143" h="425367">
                  <a:moveTo>
                    <a:pt x="0" y="381385"/>
                  </a:moveTo>
                  <a:cubicBezTo>
                    <a:pt x="61073" y="410504"/>
                    <a:pt x="122147" y="439623"/>
                    <a:pt x="192864" y="417689"/>
                  </a:cubicBezTo>
                  <a:cubicBezTo>
                    <a:pt x="263581" y="395756"/>
                    <a:pt x="338079" y="270583"/>
                    <a:pt x="424300" y="249784"/>
                  </a:cubicBezTo>
                  <a:cubicBezTo>
                    <a:pt x="510521" y="228985"/>
                    <a:pt x="578591" y="331468"/>
                    <a:pt x="710192" y="292895"/>
                  </a:cubicBezTo>
                  <a:cubicBezTo>
                    <a:pt x="841793" y="254322"/>
                    <a:pt x="1080414" y="59190"/>
                    <a:pt x="1213906" y="18348"/>
                  </a:cubicBezTo>
                  <a:cubicBezTo>
                    <a:pt x="1347398" y="-22494"/>
                    <a:pt x="1429270" y="12675"/>
                    <a:pt x="1511143" y="47845"/>
                  </a:cubicBezTo>
                </a:path>
              </a:pathLst>
            </a:cu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pic>
        <p:nvPicPr>
          <p:cNvPr id="50" name="図 49">
            <a:extLst>
              <a:ext uri="{FF2B5EF4-FFF2-40B4-BE49-F238E27FC236}">
                <a16:creationId xmlns:a16="http://schemas.microsoft.com/office/drawing/2014/main" id="{8D7DBF07-2ED4-13D2-64F7-A005649FC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879" y="1706139"/>
            <a:ext cx="774219" cy="493339"/>
          </a:xfrm>
          <a:prstGeom prst="rect">
            <a:avLst/>
          </a:prstGeom>
        </p:spPr>
      </p:pic>
      <p:sp>
        <p:nvSpPr>
          <p:cNvPr id="51" name="矢印: 右 50">
            <a:extLst>
              <a:ext uri="{FF2B5EF4-FFF2-40B4-BE49-F238E27FC236}">
                <a16:creationId xmlns:a16="http://schemas.microsoft.com/office/drawing/2014/main" id="{2EBEA724-260B-8A6B-A6BB-8A557841A0A9}"/>
              </a:ext>
            </a:extLst>
          </p:cNvPr>
          <p:cNvSpPr/>
          <p:nvPr/>
        </p:nvSpPr>
        <p:spPr>
          <a:xfrm>
            <a:off x="6484883" y="1818041"/>
            <a:ext cx="233158" cy="31751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2" name="矢印: 右 51">
            <a:extLst>
              <a:ext uri="{FF2B5EF4-FFF2-40B4-BE49-F238E27FC236}">
                <a16:creationId xmlns:a16="http://schemas.microsoft.com/office/drawing/2014/main" id="{01040F80-B40C-DB8C-492B-14AE6008694A}"/>
              </a:ext>
            </a:extLst>
          </p:cNvPr>
          <p:cNvSpPr/>
          <p:nvPr/>
        </p:nvSpPr>
        <p:spPr>
          <a:xfrm>
            <a:off x="7729236" y="1802156"/>
            <a:ext cx="233158" cy="31751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B51848B-3911-952B-75AC-2D0112B3357F}"/>
              </a:ext>
            </a:extLst>
          </p:cNvPr>
          <p:cNvSpPr txBox="1"/>
          <p:nvPr/>
        </p:nvSpPr>
        <p:spPr>
          <a:xfrm>
            <a:off x="7316055" y="1492005"/>
            <a:ext cx="922202" cy="246924"/>
          </a:xfrm>
          <a:prstGeom prst="rect">
            <a:avLst/>
          </a:prstGeom>
          <a:noFill/>
        </p:spPr>
        <p:txBody>
          <a:bodyPr wrap="square">
            <a:spAutoFit/>
          </a:bodyPr>
          <a:lstStyle/>
          <a:p>
            <a:r>
              <a:rPr lang="ja-JP" altLang="en-US" sz="1000" dirty="0"/>
              <a:t>Reasoning</a:t>
            </a:r>
          </a:p>
        </p:txBody>
      </p:sp>
      <p:sp>
        <p:nvSpPr>
          <p:cNvPr id="56" name="テキスト ボックス 55">
            <a:extLst>
              <a:ext uri="{FF2B5EF4-FFF2-40B4-BE49-F238E27FC236}">
                <a16:creationId xmlns:a16="http://schemas.microsoft.com/office/drawing/2014/main" id="{3F95311C-3B9C-83C2-5391-62E120DD56CC}"/>
              </a:ext>
            </a:extLst>
          </p:cNvPr>
          <p:cNvSpPr txBox="1"/>
          <p:nvPr/>
        </p:nvSpPr>
        <p:spPr>
          <a:xfrm>
            <a:off x="4630371" y="5183158"/>
            <a:ext cx="3215444" cy="400110"/>
          </a:xfrm>
          <a:prstGeom prst="rect">
            <a:avLst/>
          </a:prstGeom>
          <a:noFill/>
        </p:spPr>
        <p:txBody>
          <a:bodyPr wrap="square">
            <a:spAutoFit/>
          </a:bodyPr>
          <a:lstStyle/>
          <a:p>
            <a:r>
              <a:rPr lang="ja-JP" altLang="en-US" sz="1000" dirty="0"/>
              <a:t>Ensuring the quality of software other than the trained model</a:t>
            </a:r>
            <a:endParaRPr lang="en-US" altLang="ja-JP" sz="1000" dirty="0"/>
          </a:p>
        </p:txBody>
      </p:sp>
      <p:sp>
        <p:nvSpPr>
          <p:cNvPr id="57" name="テキスト ボックス 56">
            <a:extLst>
              <a:ext uri="{FF2B5EF4-FFF2-40B4-BE49-F238E27FC236}">
                <a16:creationId xmlns:a16="http://schemas.microsoft.com/office/drawing/2014/main" id="{17F828CD-308F-C9A0-0014-5B97F5E2C16B}"/>
              </a:ext>
            </a:extLst>
          </p:cNvPr>
          <p:cNvSpPr txBox="1"/>
          <p:nvPr/>
        </p:nvSpPr>
        <p:spPr>
          <a:xfrm>
            <a:off x="8192222" y="5153311"/>
            <a:ext cx="4000595" cy="400110"/>
          </a:xfrm>
          <a:prstGeom prst="rect">
            <a:avLst/>
          </a:prstGeom>
          <a:noFill/>
        </p:spPr>
        <p:txBody>
          <a:bodyPr wrap="square">
            <a:spAutoFit/>
          </a:bodyPr>
          <a:lstStyle/>
          <a:p>
            <a:r>
              <a:rPr lang="ja-JP" altLang="en-US" sz="1000" dirty="0"/>
              <a:t>Addressing issues that cannot be handled by data and machine learning model management through programming</a:t>
            </a:r>
            <a:endParaRPr lang="en-US" altLang="ja-JP" sz="1000" dirty="0"/>
          </a:p>
        </p:txBody>
      </p:sp>
      <p:sp>
        <p:nvSpPr>
          <p:cNvPr id="58" name="テキスト ボックス 57">
            <a:extLst>
              <a:ext uri="{FF2B5EF4-FFF2-40B4-BE49-F238E27FC236}">
                <a16:creationId xmlns:a16="http://schemas.microsoft.com/office/drawing/2014/main" id="{E6BF548B-6A9A-D3B5-B8C7-0BC55FC465D4}"/>
              </a:ext>
            </a:extLst>
          </p:cNvPr>
          <p:cNvSpPr txBox="1"/>
          <p:nvPr/>
        </p:nvSpPr>
        <p:spPr>
          <a:xfrm>
            <a:off x="4630371" y="6113421"/>
            <a:ext cx="3511471" cy="400110"/>
          </a:xfrm>
          <a:prstGeom prst="rect">
            <a:avLst/>
          </a:prstGeom>
          <a:noFill/>
        </p:spPr>
        <p:txBody>
          <a:bodyPr wrap="square">
            <a:spAutoFit/>
          </a:bodyPr>
          <a:lstStyle/>
          <a:p>
            <a:r>
              <a:rPr lang="ja-JP" altLang="en-US" sz="1000" dirty="0"/>
              <a:t>Recording operational status as evidence and for addressing issues and improving quality</a:t>
            </a:r>
          </a:p>
        </p:txBody>
      </p:sp>
      <p:sp>
        <p:nvSpPr>
          <p:cNvPr id="59" name="テキスト ボックス 58">
            <a:extLst>
              <a:ext uri="{FF2B5EF4-FFF2-40B4-BE49-F238E27FC236}">
                <a16:creationId xmlns:a16="http://schemas.microsoft.com/office/drawing/2014/main" id="{BF49E910-62FD-38F7-80D0-BB433B10B2FE}"/>
              </a:ext>
            </a:extLst>
          </p:cNvPr>
          <p:cNvSpPr txBox="1"/>
          <p:nvPr/>
        </p:nvSpPr>
        <p:spPr>
          <a:xfrm>
            <a:off x="8222140" y="6113421"/>
            <a:ext cx="3969859" cy="400110"/>
          </a:xfrm>
          <a:prstGeom prst="rect">
            <a:avLst/>
          </a:prstGeom>
          <a:noFill/>
        </p:spPr>
        <p:txBody>
          <a:bodyPr wrap="square">
            <a:spAutoFit/>
          </a:bodyPr>
          <a:lstStyle/>
          <a:p>
            <a:r>
              <a:rPr lang="ja-JP" altLang="en-US" sz="1000" dirty="0"/>
              <a:t>Maintaining the quality secured after the start of operation during the operation period</a:t>
            </a:r>
          </a:p>
        </p:txBody>
      </p:sp>
    </p:spTree>
    <p:extLst>
      <p:ext uri="{BB962C8B-B14F-4D97-AF65-F5344CB8AC3E}">
        <p14:creationId xmlns:p14="http://schemas.microsoft.com/office/powerpoint/2010/main" val="13110402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1811964-AC94-4DDA-056E-2759BE0BD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534" y="3168479"/>
            <a:ext cx="2603306" cy="571707"/>
          </a:xfrm>
          <a:prstGeom prst="rect">
            <a:avLst/>
          </a:prstGeom>
        </p:spPr>
      </p:pic>
      <p:pic>
        <p:nvPicPr>
          <p:cNvPr id="6" name="図 5">
            <a:extLst>
              <a:ext uri="{FF2B5EF4-FFF2-40B4-BE49-F238E27FC236}">
                <a16:creationId xmlns:a16="http://schemas.microsoft.com/office/drawing/2014/main" id="{E90CE88B-0BF4-019D-4E8C-ED9A9B006BAF}"/>
              </a:ext>
            </a:extLst>
          </p:cNvPr>
          <p:cNvPicPr>
            <a:picLocks noChangeAspect="1"/>
          </p:cNvPicPr>
          <p:nvPr/>
        </p:nvPicPr>
        <p:blipFill>
          <a:blip r:embed="rId3"/>
          <a:stretch>
            <a:fillRect/>
          </a:stretch>
        </p:blipFill>
        <p:spPr>
          <a:xfrm>
            <a:off x="2487038" y="2679863"/>
            <a:ext cx="3133992" cy="1869212"/>
          </a:xfrm>
          <a:prstGeom prst="rect">
            <a:avLst/>
          </a:prstGeom>
        </p:spPr>
      </p:pic>
      <p:sp>
        <p:nvSpPr>
          <p:cNvPr id="7" name="テキスト ボックス 6">
            <a:extLst>
              <a:ext uri="{FF2B5EF4-FFF2-40B4-BE49-F238E27FC236}">
                <a16:creationId xmlns:a16="http://schemas.microsoft.com/office/drawing/2014/main" id="{5AC6F486-4435-E3DF-E6D8-37976CD6DABB}"/>
              </a:ext>
            </a:extLst>
          </p:cNvPr>
          <p:cNvSpPr txBox="1"/>
          <p:nvPr/>
        </p:nvSpPr>
        <p:spPr>
          <a:xfrm>
            <a:off x="6636106" y="3740186"/>
            <a:ext cx="2767208" cy="307777"/>
          </a:xfrm>
          <a:prstGeom prst="rect">
            <a:avLst/>
          </a:prstGeom>
          <a:noFill/>
        </p:spPr>
        <p:txBody>
          <a:bodyPr wrap="square" rtlCol="0">
            <a:spAutoFit/>
          </a:bodyPr>
          <a:lstStyle/>
          <a:p>
            <a:r>
              <a:rPr kumimoji="1" lang="en-US" altLang="ja-JP" sz="1400" dirty="0"/>
              <a:t>Digital Infrastructure Center</a:t>
            </a:r>
            <a:endParaRPr kumimoji="1" lang="ja-JP" altLang="en-US" sz="1400" dirty="0"/>
          </a:p>
        </p:txBody>
      </p:sp>
      <p:sp>
        <p:nvSpPr>
          <p:cNvPr id="4" name="テキスト ボックス 3">
            <a:extLst>
              <a:ext uri="{FF2B5EF4-FFF2-40B4-BE49-F238E27FC236}">
                <a16:creationId xmlns:a16="http://schemas.microsoft.com/office/drawing/2014/main" id="{1526B274-62D8-4097-F03A-7652B85601B2}"/>
              </a:ext>
            </a:extLst>
          </p:cNvPr>
          <p:cNvSpPr txBox="1"/>
          <p:nvPr/>
        </p:nvSpPr>
        <p:spPr>
          <a:xfrm>
            <a:off x="1467293" y="5576600"/>
            <a:ext cx="9569302" cy="1169551"/>
          </a:xfrm>
          <a:prstGeom prst="rect">
            <a:avLst/>
          </a:prstGeom>
          <a:noFill/>
        </p:spPr>
        <p:txBody>
          <a:bodyPr wrap="square">
            <a:spAutoFit/>
          </a:bodyPr>
          <a:lstStyle/>
          <a:p>
            <a:r>
              <a:rPr lang="en-US" altLang="ja-JP" sz="1400" b="1" dirty="0"/>
              <a:t>Disclaimer</a:t>
            </a:r>
            <a:br>
              <a:rPr lang="en-US" altLang="ja-JP" sz="1400" dirty="0"/>
            </a:br>
            <a:r>
              <a:rPr lang="en-US" altLang="ja-JP" sz="1400" dirty="0"/>
              <a:t>While every effort has been made to ensure the accuracy and reliability of the information provided in this guidebook, We make no warranties, either express or implied, regarding its contents. We shall not be held liable for any losses, damages, or claims arising from the use of this guidebook. All information is provided “as is,” and the reader assumes full responsibility for any actions taken based on its content.</a:t>
            </a:r>
            <a:endParaRPr lang="ja-JP" altLang="en-US" sz="1400" dirty="0"/>
          </a:p>
        </p:txBody>
      </p:sp>
    </p:spTree>
    <p:extLst>
      <p:ext uri="{BB962C8B-B14F-4D97-AF65-F5344CB8AC3E}">
        <p14:creationId xmlns:p14="http://schemas.microsoft.com/office/powerpoint/2010/main" val="215198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6BDAC939-2508-CF34-24B0-AB957C12A210}"/>
              </a:ext>
            </a:extLst>
          </p:cNvPr>
          <p:cNvSpPr>
            <a:spLocks noGrp="1"/>
          </p:cNvSpPr>
          <p:nvPr>
            <p:ph idx="1"/>
          </p:nvPr>
        </p:nvSpPr>
        <p:spPr>
          <a:xfrm>
            <a:off x="0" y="990030"/>
            <a:ext cx="11843658" cy="2222500"/>
          </a:xfrm>
        </p:spPr>
        <p:txBody>
          <a:bodyPr/>
          <a:lstStyle/>
          <a:p>
            <a:pPr marL="0" indent="0">
              <a:buNone/>
            </a:pPr>
            <a:r>
              <a:rPr lang="en-US" altLang="ja-JP" sz="2000" dirty="0"/>
              <a:t>The objectives and goals of data quality management are as follows: </a:t>
            </a:r>
          </a:p>
          <a:p>
            <a:r>
              <a:rPr lang="en-US" altLang="ja-JP" sz="2000" b="1" dirty="0"/>
              <a:t>Objective</a:t>
            </a:r>
          </a:p>
          <a:p>
            <a:pPr marL="457198" lvl="1" indent="0">
              <a:buNone/>
            </a:pPr>
            <a:r>
              <a:rPr lang="en-US" altLang="ja-JP" sz="2000" dirty="0"/>
              <a:t>Enhancing data quality for AI ensures that decisions, predictions, and recommendations are based on accurate, consistent, and reliable information. </a:t>
            </a:r>
            <a:r>
              <a:rPr lang="en-US" altLang="ja-JP" sz="2000" b="1" dirty="0"/>
              <a:t>High-quality data empowers organizations to leverage AI effectively, reduce risks, and unlock its full potential.</a:t>
            </a:r>
            <a:r>
              <a:rPr lang="en-US" altLang="ja-JP" sz="2000" dirty="0"/>
              <a:t> On a societal level, </a:t>
            </a:r>
            <a:r>
              <a:rPr lang="en-US" altLang="ja-JP" sz="2000" b="1" dirty="0"/>
              <a:t>improving data quality fosters trust in AI systems, promotes ethical data use, and ensures fairness. </a:t>
            </a:r>
            <a:r>
              <a:rPr lang="en-US" altLang="ja-JP" sz="2000" dirty="0"/>
              <a:t>It establishes a foundation for innovative applications in healthcare, education, and public services, ultimately </a:t>
            </a:r>
            <a:r>
              <a:rPr lang="en-US" altLang="ja-JP" sz="2000" b="1" dirty="0"/>
              <a:t>contributing to economic growth and a better quality of life for all.</a:t>
            </a:r>
          </a:p>
          <a:p>
            <a:r>
              <a:rPr lang="en-US" altLang="ja-JP" sz="2000" b="1" dirty="0"/>
              <a:t>Goal </a:t>
            </a:r>
          </a:p>
          <a:p>
            <a:pPr marL="457198" lvl="1" indent="0">
              <a:buNone/>
            </a:pPr>
            <a:r>
              <a:rPr lang="en-US" altLang="ja-JP" sz="2000" b="1" dirty="0"/>
              <a:t>The goal of improving data quality is to create a robust ecosystem where accurate, secure, and accessible data enables AI to achieve its best performance. </a:t>
            </a:r>
          </a:p>
          <a:p>
            <a:pPr marL="457198" lvl="1" indent="0">
              <a:buNone/>
            </a:pPr>
            <a:r>
              <a:rPr lang="en-US" altLang="ja-JP" sz="2000" dirty="0"/>
              <a:t>This involves establishing standardized practices for data collection, cleaning, and validation. At the societal level, the aim is to democratize data-driven innovation, ensuring that all sectors benefit equally. By achieving this, we can promote transparency, enhance decision-making processes, and accelerate progress toward a sustainable and inclusive digital society where technology serves humanity responsibly and effectively.</a:t>
            </a:r>
            <a:endParaRPr lang="ja-JP" altLang="en-US" sz="2000" dirty="0"/>
          </a:p>
        </p:txBody>
      </p:sp>
      <p:sp>
        <p:nvSpPr>
          <p:cNvPr id="3" name="スライド番号プレースホルダー 2">
            <a:extLst>
              <a:ext uri="{FF2B5EF4-FFF2-40B4-BE49-F238E27FC236}">
                <a16:creationId xmlns:a16="http://schemas.microsoft.com/office/drawing/2014/main" id="{AB5A7AD1-8F3B-4957-B7AA-F8782EC55627}"/>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16</a:t>
            </a:fld>
            <a:endParaRPr lang="ja-JP" altLang="en-US"/>
          </a:p>
        </p:txBody>
      </p:sp>
      <p:sp>
        <p:nvSpPr>
          <p:cNvPr id="4" name="タイトル 3">
            <a:extLst>
              <a:ext uri="{FF2B5EF4-FFF2-40B4-BE49-F238E27FC236}">
                <a16:creationId xmlns:a16="http://schemas.microsoft.com/office/drawing/2014/main" id="{6568CC43-E330-FD01-94D5-33AE87C477AC}"/>
              </a:ext>
            </a:extLst>
          </p:cNvPr>
          <p:cNvSpPr>
            <a:spLocks noGrp="1"/>
          </p:cNvSpPr>
          <p:nvPr>
            <p:ph type="title"/>
          </p:nvPr>
        </p:nvSpPr>
        <p:spPr>
          <a:xfrm>
            <a:off x="641213" y="313754"/>
            <a:ext cx="8063871" cy="676276"/>
          </a:xfrm>
        </p:spPr>
        <p:txBody>
          <a:bodyPr/>
          <a:lstStyle/>
          <a:p>
            <a:r>
              <a:rPr lang="ja-JP" altLang="en-US" dirty="0"/>
              <a:t>⑧ </a:t>
            </a:r>
            <a:r>
              <a:rPr lang="en-US" altLang="ja-JP" dirty="0"/>
              <a:t>Objectives and Goals</a:t>
            </a:r>
            <a:endParaRPr lang="ja-JP" altLang="en-US" dirty="0"/>
          </a:p>
        </p:txBody>
      </p:sp>
    </p:spTree>
    <p:extLst>
      <p:ext uri="{BB962C8B-B14F-4D97-AF65-F5344CB8AC3E}">
        <p14:creationId xmlns:p14="http://schemas.microsoft.com/office/powerpoint/2010/main" val="49631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FC180E7D-8CA3-2B99-32CF-0B1417F74183}"/>
              </a:ext>
            </a:extLst>
          </p:cNvPr>
          <p:cNvSpPr>
            <a:spLocks noGrp="1"/>
          </p:cNvSpPr>
          <p:nvPr>
            <p:ph idx="1"/>
          </p:nvPr>
        </p:nvSpPr>
        <p:spPr/>
        <p:txBody>
          <a:bodyPr/>
          <a:lstStyle/>
          <a:p>
            <a:r>
              <a:rPr lang="en-US" altLang="ja-JP" dirty="0"/>
              <a:t>This guidebook considers the following as the principles of Data Quality.</a:t>
            </a:r>
            <a:endParaRPr lang="ja-JP" altLang="en-US" dirty="0"/>
          </a:p>
        </p:txBody>
      </p:sp>
      <p:sp>
        <p:nvSpPr>
          <p:cNvPr id="3" name="スライド番号プレースホルダー 2">
            <a:extLst>
              <a:ext uri="{FF2B5EF4-FFF2-40B4-BE49-F238E27FC236}">
                <a16:creationId xmlns:a16="http://schemas.microsoft.com/office/drawing/2014/main" id="{C4109A8D-BF12-3CC3-B9DD-9C2DD27A83CA}"/>
              </a:ext>
            </a:extLst>
          </p:cNvPr>
          <p:cNvSpPr>
            <a:spLocks noGrp="1"/>
          </p:cNvSpPr>
          <p:nvPr>
            <p:ph type="sldNum" sz="quarter" idx="12"/>
          </p:nvPr>
        </p:nvSpPr>
        <p:spPr>
          <a:xfrm>
            <a:off x="11579225" y="6454775"/>
            <a:ext cx="493713" cy="233363"/>
          </a:xfrm>
        </p:spPr>
        <p:txBody>
          <a:bodyPr/>
          <a:lstStyle/>
          <a:p>
            <a:fld id="{DBFB1F43-6F2E-4538-AABB-23AEDF146290}" type="slidenum">
              <a:rPr lang="ja-JP" altLang="en-US" smtClean="0"/>
              <a:pPr/>
              <a:t>17</a:t>
            </a:fld>
            <a:endParaRPr lang="ja-JP" altLang="en-US"/>
          </a:p>
        </p:txBody>
      </p:sp>
      <p:sp>
        <p:nvSpPr>
          <p:cNvPr id="4" name="タイトル 3">
            <a:extLst>
              <a:ext uri="{FF2B5EF4-FFF2-40B4-BE49-F238E27FC236}">
                <a16:creationId xmlns:a16="http://schemas.microsoft.com/office/drawing/2014/main" id="{DE7A4D87-E8A7-9E25-8A35-76A1A01635B2}"/>
              </a:ext>
            </a:extLst>
          </p:cNvPr>
          <p:cNvSpPr>
            <a:spLocks noGrp="1"/>
          </p:cNvSpPr>
          <p:nvPr>
            <p:ph type="title"/>
          </p:nvPr>
        </p:nvSpPr>
        <p:spPr>
          <a:xfrm>
            <a:off x="641213" y="313754"/>
            <a:ext cx="8063871" cy="676276"/>
          </a:xfrm>
        </p:spPr>
        <p:txBody>
          <a:bodyPr/>
          <a:lstStyle/>
          <a:p>
            <a:r>
              <a:rPr lang="ja-JP" altLang="en-US" dirty="0"/>
              <a:t>⑨ </a:t>
            </a:r>
            <a:r>
              <a:rPr lang="en-US" altLang="ja-JP" dirty="0"/>
              <a:t>Principles</a:t>
            </a:r>
            <a:endParaRPr lang="ja-JP" altLang="en-US" dirty="0"/>
          </a:p>
        </p:txBody>
      </p:sp>
      <p:graphicFrame>
        <p:nvGraphicFramePr>
          <p:cNvPr id="2" name="コンテンツ プレースホルダー 12">
            <a:extLst>
              <a:ext uri="{FF2B5EF4-FFF2-40B4-BE49-F238E27FC236}">
                <a16:creationId xmlns:a16="http://schemas.microsoft.com/office/drawing/2014/main" id="{0B13798B-A5A7-6A41-02C5-19586326AADF}"/>
              </a:ext>
            </a:extLst>
          </p:cNvPr>
          <p:cNvGraphicFramePr>
            <a:graphicFrameLocks/>
          </p:cNvGraphicFramePr>
          <p:nvPr/>
        </p:nvGraphicFramePr>
        <p:xfrm>
          <a:off x="641213" y="2338940"/>
          <a:ext cx="7177191" cy="4301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a:extLst>
              <a:ext uri="{FF2B5EF4-FFF2-40B4-BE49-F238E27FC236}">
                <a16:creationId xmlns:a16="http://schemas.microsoft.com/office/drawing/2014/main" id="{9E15D1F7-B4EF-9FE1-7E5B-65F2F70985C9}"/>
              </a:ext>
            </a:extLst>
          </p:cNvPr>
          <p:cNvSpPr/>
          <p:nvPr/>
        </p:nvSpPr>
        <p:spPr>
          <a:xfrm>
            <a:off x="9004125" y="2570175"/>
            <a:ext cx="1889760" cy="4637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Purpose</a:t>
            </a:r>
            <a:endParaRPr kumimoji="1" lang="ja-JP" altLang="en-US" dirty="0"/>
          </a:p>
        </p:txBody>
      </p:sp>
      <p:sp>
        <p:nvSpPr>
          <p:cNvPr id="7" name="正方形/長方形 6">
            <a:extLst>
              <a:ext uri="{FF2B5EF4-FFF2-40B4-BE49-F238E27FC236}">
                <a16:creationId xmlns:a16="http://schemas.microsoft.com/office/drawing/2014/main" id="{6DCB68C0-E95F-CAED-31AC-4963FE85B5AD}"/>
              </a:ext>
            </a:extLst>
          </p:cNvPr>
          <p:cNvSpPr/>
          <p:nvPr/>
        </p:nvSpPr>
        <p:spPr>
          <a:xfrm>
            <a:off x="9004125" y="3388850"/>
            <a:ext cx="1889760" cy="4637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Quality level</a:t>
            </a:r>
            <a:endParaRPr kumimoji="1" lang="ja-JP" altLang="en-US" dirty="0"/>
          </a:p>
        </p:txBody>
      </p:sp>
      <p:sp>
        <p:nvSpPr>
          <p:cNvPr id="8" name="矢印: 下 7">
            <a:extLst>
              <a:ext uri="{FF2B5EF4-FFF2-40B4-BE49-F238E27FC236}">
                <a16:creationId xmlns:a16="http://schemas.microsoft.com/office/drawing/2014/main" id="{E7483271-0FFA-2514-C69B-7868742C445B}"/>
              </a:ext>
            </a:extLst>
          </p:cNvPr>
          <p:cNvSpPr/>
          <p:nvPr/>
        </p:nvSpPr>
        <p:spPr>
          <a:xfrm>
            <a:off x="9743339" y="3137903"/>
            <a:ext cx="390617" cy="131389"/>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F55A1A5-04C8-74B8-1F6B-4A137E6A058A}"/>
              </a:ext>
            </a:extLst>
          </p:cNvPr>
          <p:cNvSpPr txBox="1"/>
          <p:nvPr/>
        </p:nvSpPr>
        <p:spPr>
          <a:xfrm>
            <a:off x="8294154" y="3902187"/>
            <a:ext cx="3554945" cy="369332"/>
          </a:xfrm>
          <a:prstGeom prst="rect">
            <a:avLst/>
          </a:prstGeom>
          <a:noFill/>
        </p:spPr>
        <p:txBody>
          <a:bodyPr wrap="square">
            <a:spAutoFit/>
          </a:bodyPr>
          <a:lstStyle/>
          <a:p>
            <a:pPr lvl="0"/>
            <a:r>
              <a:rPr kumimoji="1" lang="en-US" altLang="ja-JP" b="1" dirty="0"/>
              <a:t>Balance of quality and cost</a:t>
            </a:r>
            <a:endParaRPr kumimoji="1" lang="ja-JP" altLang="en-US" b="1" dirty="0"/>
          </a:p>
        </p:txBody>
      </p:sp>
      <p:cxnSp>
        <p:nvCxnSpPr>
          <p:cNvPr id="12" name="直線コネクタ 11">
            <a:extLst>
              <a:ext uri="{FF2B5EF4-FFF2-40B4-BE49-F238E27FC236}">
                <a16:creationId xmlns:a16="http://schemas.microsoft.com/office/drawing/2014/main" id="{2CA17847-F0D7-B311-1C9C-66752847993A}"/>
              </a:ext>
            </a:extLst>
          </p:cNvPr>
          <p:cNvCxnSpPr>
            <a:cxnSpLocks/>
          </p:cNvCxnSpPr>
          <p:nvPr/>
        </p:nvCxnSpPr>
        <p:spPr>
          <a:xfrm flipV="1">
            <a:off x="7818404" y="2423896"/>
            <a:ext cx="713037" cy="593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1D609C1-BF36-81E5-27FD-B7FD56239C5B}"/>
              </a:ext>
            </a:extLst>
          </p:cNvPr>
          <p:cNvCxnSpPr>
            <a:cxnSpLocks/>
          </p:cNvCxnSpPr>
          <p:nvPr/>
        </p:nvCxnSpPr>
        <p:spPr>
          <a:xfrm>
            <a:off x="7818404" y="3845224"/>
            <a:ext cx="713037" cy="8629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49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BEAB2-680F-040F-29B8-718C0DC8D54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909BC5-76DD-5F5E-4AF5-2A38569AB1BE}"/>
              </a:ext>
            </a:extLst>
          </p:cNvPr>
          <p:cNvSpPr>
            <a:spLocks noGrp="1"/>
          </p:cNvSpPr>
          <p:nvPr>
            <p:ph type="sldNum" sz="quarter" idx="12"/>
          </p:nvPr>
        </p:nvSpPr>
        <p:spPr>
          <a:xfrm>
            <a:off x="11579225" y="6454775"/>
            <a:ext cx="493713" cy="233363"/>
          </a:xfrm>
        </p:spPr>
        <p:txBody>
          <a:bodyPr/>
          <a:lstStyle/>
          <a:p>
            <a:fld id="{DBFB1F43-6F2E-4538-AABB-23AEDF146290}" type="slidenum">
              <a:rPr lang="ja-JP" altLang="en-US" smtClean="0"/>
              <a:pPr/>
              <a:t>18</a:t>
            </a:fld>
            <a:endParaRPr lang="ja-JP" altLang="en-US"/>
          </a:p>
        </p:txBody>
      </p:sp>
      <p:sp>
        <p:nvSpPr>
          <p:cNvPr id="4" name="タイトル 3">
            <a:extLst>
              <a:ext uri="{FF2B5EF4-FFF2-40B4-BE49-F238E27FC236}">
                <a16:creationId xmlns:a16="http://schemas.microsoft.com/office/drawing/2014/main" id="{DC7A67ED-C193-D1B5-5313-E3550AAED21A}"/>
              </a:ext>
            </a:extLst>
          </p:cNvPr>
          <p:cNvSpPr>
            <a:spLocks noGrp="1"/>
          </p:cNvSpPr>
          <p:nvPr>
            <p:ph type="title"/>
          </p:nvPr>
        </p:nvSpPr>
        <p:spPr>
          <a:xfrm>
            <a:off x="641213" y="313754"/>
            <a:ext cx="8063871" cy="676276"/>
          </a:xfrm>
        </p:spPr>
        <p:txBody>
          <a:bodyPr/>
          <a:lstStyle/>
          <a:p>
            <a:r>
              <a:rPr lang="ja-JP" altLang="en-US" dirty="0"/>
              <a:t>⑨ </a:t>
            </a:r>
            <a:r>
              <a:rPr lang="en-US" altLang="ja-JP" dirty="0"/>
              <a:t>Principles - Quality and Cost</a:t>
            </a:r>
            <a:endParaRPr lang="ja-JP" altLang="en-US" dirty="0"/>
          </a:p>
        </p:txBody>
      </p:sp>
      <p:sp>
        <p:nvSpPr>
          <p:cNvPr id="9" name="コンテンツ プレースホルダー 8">
            <a:extLst>
              <a:ext uri="{FF2B5EF4-FFF2-40B4-BE49-F238E27FC236}">
                <a16:creationId xmlns:a16="http://schemas.microsoft.com/office/drawing/2014/main" id="{C6BDD3F1-CB6E-2028-4352-55D845B3E269}"/>
              </a:ext>
            </a:extLst>
          </p:cNvPr>
          <p:cNvSpPr>
            <a:spLocks noGrp="1"/>
          </p:cNvSpPr>
          <p:nvPr>
            <p:ph idx="1"/>
          </p:nvPr>
        </p:nvSpPr>
        <p:spPr>
          <a:xfrm>
            <a:off x="642229" y="1382320"/>
            <a:ext cx="10936627" cy="642207"/>
          </a:xfrm>
        </p:spPr>
        <p:txBody>
          <a:bodyPr/>
          <a:lstStyle/>
          <a:p>
            <a:r>
              <a:rPr lang="en-US" altLang="ja-JP" dirty="0"/>
              <a:t>When planning for quality, costs must be considered.</a:t>
            </a:r>
          </a:p>
        </p:txBody>
      </p:sp>
      <p:sp>
        <p:nvSpPr>
          <p:cNvPr id="14" name="テキスト ボックス 13">
            <a:extLst>
              <a:ext uri="{FF2B5EF4-FFF2-40B4-BE49-F238E27FC236}">
                <a16:creationId xmlns:a16="http://schemas.microsoft.com/office/drawing/2014/main" id="{4BEC8629-80AC-C786-3F78-1AD124E18D9B}"/>
              </a:ext>
            </a:extLst>
          </p:cNvPr>
          <p:cNvSpPr txBox="1"/>
          <p:nvPr/>
        </p:nvSpPr>
        <p:spPr>
          <a:xfrm>
            <a:off x="1198160" y="2269201"/>
            <a:ext cx="2655991" cy="584775"/>
          </a:xfrm>
          <a:prstGeom prst="rect">
            <a:avLst/>
          </a:prstGeom>
          <a:noFill/>
        </p:spPr>
        <p:txBody>
          <a:bodyPr wrap="square">
            <a:spAutoFit/>
          </a:bodyPr>
          <a:lstStyle/>
          <a:p>
            <a:r>
              <a:rPr lang="en-US" altLang="ja-JP" sz="1600" dirty="0"/>
              <a:t>Higher quality usually costs more.</a:t>
            </a:r>
            <a:endParaRPr kumimoji="1" lang="en-US" altLang="ja-JP" sz="1600" dirty="0"/>
          </a:p>
        </p:txBody>
      </p:sp>
      <p:sp>
        <p:nvSpPr>
          <p:cNvPr id="15" name="テキスト ボックス 14">
            <a:extLst>
              <a:ext uri="{FF2B5EF4-FFF2-40B4-BE49-F238E27FC236}">
                <a16:creationId xmlns:a16="http://schemas.microsoft.com/office/drawing/2014/main" id="{BFCAFD35-86BC-864A-556F-DE63E2CF4EF6}"/>
              </a:ext>
            </a:extLst>
          </p:cNvPr>
          <p:cNvSpPr txBox="1"/>
          <p:nvPr/>
        </p:nvSpPr>
        <p:spPr>
          <a:xfrm>
            <a:off x="4088082" y="2259178"/>
            <a:ext cx="4015835" cy="584775"/>
          </a:xfrm>
          <a:prstGeom prst="rect">
            <a:avLst/>
          </a:prstGeom>
          <a:noFill/>
        </p:spPr>
        <p:txBody>
          <a:bodyPr wrap="square">
            <a:spAutoFit/>
          </a:bodyPr>
          <a:lstStyle/>
          <a:p>
            <a:pPr marL="0" indent="0">
              <a:buNone/>
            </a:pPr>
            <a:r>
              <a:rPr kumimoji="1" lang="en-US" altLang="ja-JP" sz="1600" dirty="0"/>
              <a:t>It is important to incorporate quality </a:t>
            </a:r>
          </a:p>
          <a:p>
            <a:pPr marL="0" indent="0">
              <a:buNone/>
            </a:pPr>
            <a:r>
              <a:rPr kumimoji="1" lang="en-US" altLang="ja-JP" sz="1600" dirty="0"/>
              <a:t>in early processes such as design</a:t>
            </a:r>
          </a:p>
        </p:txBody>
      </p:sp>
      <p:sp>
        <p:nvSpPr>
          <p:cNvPr id="16" name="テキスト ボックス 15">
            <a:extLst>
              <a:ext uri="{FF2B5EF4-FFF2-40B4-BE49-F238E27FC236}">
                <a16:creationId xmlns:a16="http://schemas.microsoft.com/office/drawing/2014/main" id="{BCC035F0-1443-06D6-BF8E-A7F19676A383}"/>
              </a:ext>
            </a:extLst>
          </p:cNvPr>
          <p:cNvSpPr txBox="1"/>
          <p:nvPr/>
        </p:nvSpPr>
        <p:spPr>
          <a:xfrm>
            <a:off x="7967937" y="2259179"/>
            <a:ext cx="3932035" cy="584775"/>
          </a:xfrm>
          <a:prstGeom prst="rect">
            <a:avLst/>
          </a:prstGeom>
          <a:noFill/>
        </p:spPr>
        <p:txBody>
          <a:bodyPr wrap="square">
            <a:spAutoFit/>
          </a:bodyPr>
          <a:lstStyle/>
          <a:p>
            <a:pPr marL="0" indent="0">
              <a:buNone/>
            </a:pPr>
            <a:r>
              <a:rPr kumimoji="1" lang="en-US" altLang="ja-JP" sz="1600" dirty="0"/>
              <a:t>Consider not only initial costs </a:t>
            </a:r>
          </a:p>
          <a:p>
            <a:pPr marL="0" indent="0">
              <a:buNone/>
            </a:pPr>
            <a:r>
              <a:rPr kumimoji="1" lang="en-US" altLang="ja-JP" sz="1600" dirty="0"/>
              <a:t>but also operational costs</a:t>
            </a:r>
            <a:endParaRPr kumimoji="1" lang="ja-JP" altLang="en-US" sz="1600" dirty="0"/>
          </a:p>
        </p:txBody>
      </p:sp>
      <p:cxnSp>
        <p:nvCxnSpPr>
          <p:cNvPr id="17" name="直線矢印コネクタ 16">
            <a:extLst>
              <a:ext uri="{FF2B5EF4-FFF2-40B4-BE49-F238E27FC236}">
                <a16:creationId xmlns:a16="http://schemas.microsoft.com/office/drawing/2014/main" id="{D99278A4-CFEE-31D8-8805-F7CB47CE4D0D}"/>
              </a:ext>
            </a:extLst>
          </p:cNvPr>
          <p:cNvCxnSpPr/>
          <p:nvPr/>
        </p:nvCxnSpPr>
        <p:spPr>
          <a:xfrm>
            <a:off x="1291299" y="4627889"/>
            <a:ext cx="2191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A7CBBD5-529E-B08E-CC10-4C338A63722D}"/>
              </a:ext>
            </a:extLst>
          </p:cNvPr>
          <p:cNvCxnSpPr/>
          <p:nvPr/>
        </p:nvCxnSpPr>
        <p:spPr>
          <a:xfrm flipV="1">
            <a:off x="1291299" y="3170024"/>
            <a:ext cx="0" cy="1457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2B09023-8191-522E-E012-9A69FFA21EE8}"/>
              </a:ext>
            </a:extLst>
          </p:cNvPr>
          <p:cNvSpPr txBox="1"/>
          <p:nvPr/>
        </p:nvSpPr>
        <p:spPr>
          <a:xfrm>
            <a:off x="2650326" y="4619263"/>
            <a:ext cx="974049" cy="369332"/>
          </a:xfrm>
          <a:prstGeom prst="rect">
            <a:avLst/>
          </a:prstGeom>
          <a:noFill/>
        </p:spPr>
        <p:txBody>
          <a:bodyPr wrap="none" rtlCol="0">
            <a:spAutoFit/>
          </a:bodyPr>
          <a:lstStyle/>
          <a:p>
            <a:r>
              <a:rPr kumimoji="1" lang="en-US" altLang="ja-JP" dirty="0"/>
              <a:t>Quality</a:t>
            </a:r>
            <a:endParaRPr kumimoji="1" lang="ja-JP" altLang="en-US" dirty="0"/>
          </a:p>
        </p:txBody>
      </p:sp>
      <p:sp>
        <p:nvSpPr>
          <p:cNvPr id="20" name="テキスト ボックス 19">
            <a:extLst>
              <a:ext uri="{FF2B5EF4-FFF2-40B4-BE49-F238E27FC236}">
                <a16:creationId xmlns:a16="http://schemas.microsoft.com/office/drawing/2014/main" id="{5CF88767-1C78-A622-EE18-AC29FFCB0BCE}"/>
              </a:ext>
            </a:extLst>
          </p:cNvPr>
          <p:cNvSpPr txBox="1"/>
          <p:nvPr/>
        </p:nvSpPr>
        <p:spPr>
          <a:xfrm rot="16200000">
            <a:off x="790110" y="3326155"/>
            <a:ext cx="681597" cy="369332"/>
          </a:xfrm>
          <a:prstGeom prst="rect">
            <a:avLst/>
          </a:prstGeom>
          <a:noFill/>
        </p:spPr>
        <p:txBody>
          <a:bodyPr wrap="none" rtlCol="0">
            <a:spAutoFit/>
          </a:bodyPr>
          <a:lstStyle/>
          <a:p>
            <a:r>
              <a:rPr kumimoji="1" lang="en-US" altLang="ja-JP" dirty="0"/>
              <a:t>Cost</a:t>
            </a:r>
            <a:endParaRPr kumimoji="1" lang="ja-JP" altLang="en-US" dirty="0"/>
          </a:p>
        </p:txBody>
      </p:sp>
      <p:cxnSp>
        <p:nvCxnSpPr>
          <p:cNvPr id="21" name="直線コネクタ 20">
            <a:extLst>
              <a:ext uri="{FF2B5EF4-FFF2-40B4-BE49-F238E27FC236}">
                <a16:creationId xmlns:a16="http://schemas.microsoft.com/office/drawing/2014/main" id="{F27BBB30-321C-ACCB-2291-53C2A8BE75C9}"/>
              </a:ext>
            </a:extLst>
          </p:cNvPr>
          <p:cNvCxnSpPr>
            <a:cxnSpLocks/>
          </p:cNvCxnSpPr>
          <p:nvPr/>
        </p:nvCxnSpPr>
        <p:spPr>
          <a:xfrm>
            <a:off x="4347713" y="4627889"/>
            <a:ext cx="1561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36F2D54-6AE2-EC50-0B67-4130ADB5F17E}"/>
              </a:ext>
            </a:extLst>
          </p:cNvPr>
          <p:cNvCxnSpPr>
            <a:cxnSpLocks/>
          </p:cNvCxnSpPr>
          <p:nvPr/>
        </p:nvCxnSpPr>
        <p:spPr>
          <a:xfrm flipV="1">
            <a:off x="4347713" y="3368432"/>
            <a:ext cx="0" cy="1259457"/>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58730042-2855-3B31-316A-087AB838D3BA}"/>
              </a:ext>
            </a:extLst>
          </p:cNvPr>
          <p:cNvSpPr/>
          <p:nvPr/>
        </p:nvSpPr>
        <p:spPr>
          <a:xfrm>
            <a:off x="4563374" y="4343217"/>
            <a:ext cx="379554" cy="28467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76C6DA5-1639-FD1F-1FCA-228BD3870E99}"/>
              </a:ext>
            </a:extLst>
          </p:cNvPr>
          <p:cNvSpPr/>
          <p:nvPr/>
        </p:nvSpPr>
        <p:spPr>
          <a:xfrm>
            <a:off x="5223668" y="4318776"/>
            <a:ext cx="379554" cy="28467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48D054B-F703-BA21-7732-DAE21FB5F089}"/>
              </a:ext>
            </a:extLst>
          </p:cNvPr>
          <p:cNvSpPr/>
          <p:nvPr/>
        </p:nvSpPr>
        <p:spPr>
          <a:xfrm>
            <a:off x="5223668" y="3368432"/>
            <a:ext cx="379554" cy="95034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E3B6EBB1-57F7-32AF-78CE-9D20D077782B}"/>
              </a:ext>
            </a:extLst>
          </p:cNvPr>
          <p:cNvCxnSpPr>
            <a:cxnSpLocks/>
          </p:cNvCxnSpPr>
          <p:nvPr/>
        </p:nvCxnSpPr>
        <p:spPr>
          <a:xfrm>
            <a:off x="6067232" y="4645251"/>
            <a:ext cx="1561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5D9AC7-B5A6-703C-A83D-164C417F7572}"/>
              </a:ext>
            </a:extLst>
          </p:cNvPr>
          <p:cNvCxnSpPr>
            <a:cxnSpLocks/>
          </p:cNvCxnSpPr>
          <p:nvPr/>
        </p:nvCxnSpPr>
        <p:spPr>
          <a:xfrm flipV="1">
            <a:off x="6067232" y="3385794"/>
            <a:ext cx="0" cy="1259457"/>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734268C8-F836-0692-BEAE-F6F2B65F213D}"/>
              </a:ext>
            </a:extLst>
          </p:cNvPr>
          <p:cNvSpPr/>
          <p:nvPr/>
        </p:nvSpPr>
        <p:spPr>
          <a:xfrm>
            <a:off x="6282893" y="4051466"/>
            <a:ext cx="379554" cy="59378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8E25548-C64D-7766-A8DB-B38C1A79A6D5}"/>
              </a:ext>
            </a:extLst>
          </p:cNvPr>
          <p:cNvSpPr/>
          <p:nvPr/>
        </p:nvSpPr>
        <p:spPr>
          <a:xfrm>
            <a:off x="6943187" y="4051466"/>
            <a:ext cx="379554" cy="56934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B6D58D4-197E-28CE-0E9A-423128D9595C}"/>
              </a:ext>
            </a:extLst>
          </p:cNvPr>
          <p:cNvSpPr/>
          <p:nvPr/>
        </p:nvSpPr>
        <p:spPr>
          <a:xfrm>
            <a:off x="6943186" y="3766794"/>
            <a:ext cx="379554" cy="28467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F460A606-9FD4-B32F-C24E-9989FC296C2F}"/>
              </a:ext>
            </a:extLst>
          </p:cNvPr>
          <p:cNvCxnSpPr>
            <a:cxnSpLocks/>
          </p:cNvCxnSpPr>
          <p:nvPr/>
        </p:nvCxnSpPr>
        <p:spPr>
          <a:xfrm>
            <a:off x="8115852" y="4719904"/>
            <a:ext cx="15124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DBBBC1D-93D3-2D72-AF81-3AFDCC1744FD}"/>
              </a:ext>
            </a:extLst>
          </p:cNvPr>
          <p:cNvCxnSpPr/>
          <p:nvPr/>
        </p:nvCxnSpPr>
        <p:spPr>
          <a:xfrm flipV="1">
            <a:off x="8115852" y="3262039"/>
            <a:ext cx="0" cy="1457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9F6194FC-93C5-F7B3-CF09-6F03EFB8C2CB}"/>
              </a:ext>
            </a:extLst>
          </p:cNvPr>
          <p:cNvSpPr/>
          <p:nvPr/>
        </p:nvSpPr>
        <p:spPr>
          <a:xfrm>
            <a:off x="8115853" y="3912919"/>
            <a:ext cx="286458" cy="806982"/>
          </a:xfrm>
          <a:prstGeom prst="rect">
            <a:avLst/>
          </a:prstGeom>
          <a:solidFill>
            <a:schemeClr val="tx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F4C68D6-11A6-8283-5C40-7B7663713C7E}"/>
              </a:ext>
            </a:extLst>
          </p:cNvPr>
          <p:cNvSpPr/>
          <p:nvPr/>
        </p:nvSpPr>
        <p:spPr>
          <a:xfrm>
            <a:off x="8406247" y="4603448"/>
            <a:ext cx="1101331" cy="1164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58AE68A0-224D-CBD1-DFC3-F5B5D60E9283}"/>
              </a:ext>
            </a:extLst>
          </p:cNvPr>
          <p:cNvCxnSpPr>
            <a:cxnSpLocks/>
          </p:cNvCxnSpPr>
          <p:nvPr/>
        </p:nvCxnSpPr>
        <p:spPr>
          <a:xfrm flipV="1">
            <a:off x="9835370" y="4714888"/>
            <a:ext cx="1632480" cy="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32C1A41-A72A-21FA-8C65-7174079BF1C6}"/>
              </a:ext>
            </a:extLst>
          </p:cNvPr>
          <p:cNvCxnSpPr/>
          <p:nvPr/>
        </p:nvCxnSpPr>
        <p:spPr>
          <a:xfrm flipV="1">
            <a:off x="9835370" y="3262039"/>
            <a:ext cx="0" cy="1457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01A14D5-FBAB-AD9A-735B-D70B78B4C4C7}"/>
              </a:ext>
            </a:extLst>
          </p:cNvPr>
          <p:cNvSpPr/>
          <p:nvPr/>
        </p:nvSpPr>
        <p:spPr>
          <a:xfrm>
            <a:off x="9835371" y="4318775"/>
            <a:ext cx="286458" cy="401125"/>
          </a:xfrm>
          <a:prstGeom prst="rect">
            <a:avLst/>
          </a:prstGeom>
          <a:solidFill>
            <a:schemeClr val="tx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471E37ED-5E8F-9E45-2C9A-8C45218595C4}"/>
              </a:ext>
            </a:extLst>
          </p:cNvPr>
          <p:cNvSpPr/>
          <p:nvPr/>
        </p:nvSpPr>
        <p:spPr>
          <a:xfrm>
            <a:off x="10121158" y="4316410"/>
            <a:ext cx="286458" cy="4011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2EE2379-1342-44A6-2612-AE493C2DF46A}"/>
              </a:ext>
            </a:extLst>
          </p:cNvPr>
          <p:cNvSpPr/>
          <p:nvPr/>
        </p:nvSpPr>
        <p:spPr>
          <a:xfrm>
            <a:off x="10407630" y="4196567"/>
            <a:ext cx="305853" cy="5220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D8C21541-AEE3-2735-E05A-5C50CADC7054}"/>
              </a:ext>
            </a:extLst>
          </p:cNvPr>
          <p:cNvSpPr/>
          <p:nvPr/>
        </p:nvSpPr>
        <p:spPr>
          <a:xfrm>
            <a:off x="10721728" y="4051466"/>
            <a:ext cx="301838" cy="6634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88265CB-D11C-1866-F425-70644C6239ED}"/>
              </a:ext>
            </a:extLst>
          </p:cNvPr>
          <p:cNvSpPr/>
          <p:nvPr/>
        </p:nvSpPr>
        <p:spPr>
          <a:xfrm>
            <a:off x="11031811" y="3957813"/>
            <a:ext cx="301838" cy="7570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36866330-1A39-284A-493E-E4912EAD230E}"/>
              </a:ext>
            </a:extLst>
          </p:cNvPr>
          <p:cNvSpPr txBox="1"/>
          <p:nvPr/>
        </p:nvSpPr>
        <p:spPr>
          <a:xfrm>
            <a:off x="1198160" y="5382748"/>
            <a:ext cx="2655988" cy="830997"/>
          </a:xfrm>
          <a:prstGeom prst="rect">
            <a:avLst/>
          </a:prstGeom>
          <a:noFill/>
        </p:spPr>
        <p:txBody>
          <a:bodyPr wrap="square">
            <a:spAutoFit/>
          </a:bodyPr>
          <a:lstStyle/>
          <a:p>
            <a:r>
              <a:rPr lang="ja-JP" altLang="en-US" sz="1600" dirty="0"/>
              <a:t>If you raise the quality above the target, it will cost more.</a:t>
            </a:r>
          </a:p>
        </p:txBody>
      </p:sp>
      <p:sp>
        <p:nvSpPr>
          <p:cNvPr id="43" name="テキスト ボックス 42">
            <a:extLst>
              <a:ext uri="{FF2B5EF4-FFF2-40B4-BE49-F238E27FC236}">
                <a16:creationId xmlns:a16="http://schemas.microsoft.com/office/drawing/2014/main" id="{46239B55-661E-158D-B77E-3E2AE83E4189}"/>
              </a:ext>
            </a:extLst>
          </p:cNvPr>
          <p:cNvSpPr txBox="1"/>
          <p:nvPr/>
        </p:nvSpPr>
        <p:spPr>
          <a:xfrm>
            <a:off x="4088082" y="5381374"/>
            <a:ext cx="3713473" cy="1077218"/>
          </a:xfrm>
          <a:prstGeom prst="rect">
            <a:avLst/>
          </a:prstGeom>
          <a:noFill/>
        </p:spPr>
        <p:txBody>
          <a:bodyPr wrap="square">
            <a:spAutoFit/>
          </a:bodyPr>
          <a:lstStyle/>
          <a:p>
            <a:r>
              <a:rPr lang="en-US" altLang="ja-JP" sz="1600" dirty="0"/>
              <a:t>If the design is appropriate, operating costs and total costs will decrease, and you will be able to respond quickly to changes.</a:t>
            </a:r>
            <a:endParaRPr lang="ja-JP" altLang="en-US" sz="1600" dirty="0"/>
          </a:p>
        </p:txBody>
      </p:sp>
      <p:sp>
        <p:nvSpPr>
          <p:cNvPr id="44" name="テキスト ボックス 43">
            <a:extLst>
              <a:ext uri="{FF2B5EF4-FFF2-40B4-BE49-F238E27FC236}">
                <a16:creationId xmlns:a16="http://schemas.microsoft.com/office/drawing/2014/main" id="{AFF664E9-93DE-19AA-209D-83A00493BC75}"/>
              </a:ext>
            </a:extLst>
          </p:cNvPr>
          <p:cNvSpPr txBox="1"/>
          <p:nvPr/>
        </p:nvSpPr>
        <p:spPr>
          <a:xfrm>
            <a:off x="4506539" y="4336380"/>
            <a:ext cx="691215" cy="276999"/>
          </a:xfrm>
          <a:prstGeom prst="rect">
            <a:avLst/>
          </a:prstGeom>
          <a:noFill/>
        </p:spPr>
        <p:txBody>
          <a:bodyPr wrap="none" rtlCol="0">
            <a:spAutoFit/>
          </a:bodyPr>
          <a:lstStyle/>
          <a:p>
            <a:r>
              <a:rPr kumimoji="1" lang="en-US" altLang="ja-JP" sz="1200" dirty="0"/>
              <a:t>Design</a:t>
            </a:r>
            <a:endParaRPr kumimoji="1" lang="ja-JP" altLang="en-US" sz="1200" dirty="0"/>
          </a:p>
        </p:txBody>
      </p:sp>
      <p:sp>
        <p:nvSpPr>
          <p:cNvPr id="45" name="テキスト ボックス 44">
            <a:extLst>
              <a:ext uri="{FF2B5EF4-FFF2-40B4-BE49-F238E27FC236}">
                <a16:creationId xmlns:a16="http://schemas.microsoft.com/office/drawing/2014/main" id="{40416097-0908-01DE-3075-728327C29BDB}"/>
              </a:ext>
            </a:extLst>
          </p:cNvPr>
          <p:cNvSpPr txBox="1"/>
          <p:nvPr/>
        </p:nvSpPr>
        <p:spPr>
          <a:xfrm>
            <a:off x="5022416" y="3672188"/>
            <a:ext cx="916661" cy="276999"/>
          </a:xfrm>
          <a:prstGeom prst="rect">
            <a:avLst/>
          </a:prstGeom>
          <a:noFill/>
        </p:spPr>
        <p:txBody>
          <a:bodyPr wrap="none" rtlCol="0">
            <a:spAutoFit/>
          </a:bodyPr>
          <a:lstStyle/>
          <a:p>
            <a:r>
              <a:rPr kumimoji="1" lang="en-US" altLang="ja-JP" sz="1200" dirty="0"/>
              <a:t>Operation</a:t>
            </a:r>
            <a:endParaRPr kumimoji="1" lang="ja-JP" altLang="en-US" sz="1200" dirty="0"/>
          </a:p>
        </p:txBody>
      </p:sp>
      <p:sp>
        <p:nvSpPr>
          <p:cNvPr id="46" name="テキスト ボックス 45">
            <a:extLst>
              <a:ext uri="{FF2B5EF4-FFF2-40B4-BE49-F238E27FC236}">
                <a16:creationId xmlns:a16="http://schemas.microsoft.com/office/drawing/2014/main" id="{9184AC39-86C0-7326-ECE9-5094E2F95E91}"/>
              </a:ext>
            </a:extLst>
          </p:cNvPr>
          <p:cNvSpPr txBox="1"/>
          <p:nvPr/>
        </p:nvSpPr>
        <p:spPr>
          <a:xfrm rot="16200000">
            <a:off x="3865567" y="3360151"/>
            <a:ext cx="681597" cy="369332"/>
          </a:xfrm>
          <a:prstGeom prst="rect">
            <a:avLst/>
          </a:prstGeom>
          <a:noFill/>
        </p:spPr>
        <p:txBody>
          <a:bodyPr wrap="none" rtlCol="0">
            <a:spAutoFit/>
          </a:bodyPr>
          <a:lstStyle/>
          <a:p>
            <a:r>
              <a:rPr kumimoji="1" lang="en-US" altLang="ja-JP" dirty="0"/>
              <a:t>Cost</a:t>
            </a:r>
            <a:endParaRPr kumimoji="1" lang="ja-JP" altLang="en-US" dirty="0"/>
          </a:p>
        </p:txBody>
      </p:sp>
      <p:sp>
        <p:nvSpPr>
          <p:cNvPr id="47" name="テキスト ボックス 46">
            <a:extLst>
              <a:ext uri="{FF2B5EF4-FFF2-40B4-BE49-F238E27FC236}">
                <a16:creationId xmlns:a16="http://schemas.microsoft.com/office/drawing/2014/main" id="{1C489DAB-90E6-9588-7FDA-9001D06261AF}"/>
              </a:ext>
            </a:extLst>
          </p:cNvPr>
          <p:cNvSpPr txBox="1"/>
          <p:nvPr/>
        </p:nvSpPr>
        <p:spPr>
          <a:xfrm rot="16200000">
            <a:off x="7590387" y="3368921"/>
            <a:ext cx="681597" cy="369332"/>
          </a:xfrm>
          <a:prstGeom prst="rect">
            <a:avLst/>
          </a:prstGeom>
          <a:noFill/>
        </p:spPr>
        <p:txBody>
          <a:bodyPr wrap="none" rtlCol="0">
            <a:spAutoFit/>
          </a:bodyPr>
          <a:lstStyle/>
          <a:p>
            <a:r>
              <a:rPr kumimoji="1" lang="en-US" altLang="ja-JP" dirty="0"/>
              <a:t>Cost</a:t>
            </a:r>
            <a:endParaRPr kumimoji="1" lang="ja-JP" altLang="en-US" dirty="0"/>
          </a:p>
        </p:txBody>
      </p:sp>
      <p:sp>
        <p:nvSpPr>
          <p:cNvPr id="48" name="テキスト ボックス 47">
            <a:extLst>
              <a:ext uri="{FF2B5EF4-FFF2-40B4-BE49-F238E27FC236}">
                <a16:creationId xmlns:a16="http://schemas.microsoft.com/office/drawing/2014/main" id="{BC9E77DA-9A49-BA52-1130-DCE443B36D8F}"/>
              </a:ext>
            </a:extLst>
          </p:cNvPr>
          <p:cNvSpPr txBox="1"/>
          <p:nvPr/>
        </p:nvSpPr>
        <p:spPr>
          <a:xfrm>
            <a:off x="7908830" y="4712438"/>
            <a:ext cx="1641796" cy="461665"/>
          </a:xfrm>
          <a:prstGeom prst="rect">
            <a:avLst/>
          </a:prstGeom>
          <a:noFill/>
        </p:spPr>
        <p:txBody>
          <a:bodyPr wrap="none" rtlCol="0">
            <a:spAutoFit/>
          </a:bodyPr>
          <a:lstStyle/>
          <a:p>
            <a:r>
              <a:rPr kumimoji="1" lang="en-US" altLang="ja-JP" sz="1200" dirty="0"/>
              <a:t>Initial</a:t>
            </a:r>
          </a:p>
          <a:p>
            <a:r>
              <a:rPr lang="en-US" altLang="ja-JP" sz="1200" dirty="0"/>
              <a:t>(Data optimization)</a:t>
            </a:r>
            <a:endParaRPr kumimoji="1" lang="ja-JP" altLang="en-US" sz="1200" dirty="0"/>
          </a:p>
        </p:txBody>
      </p:sp>
      <p:sp>
        <p:nvSpPr>
          <p:cNvPr id="49" name="テキスト ボックス 48">
            <a:extLst>
              <a:ext uri="{FF2B5EF4-FFF2-40B4-BE49-F238E27FC236}">
                <a16:creationId xmlns:a16="http://schemas.microsoft.com/office/drawing/2014/main" id="{F9B553D9-024A-E862-3D06-AE4AA6603248}"/>
              </a:ext>
            </a:extLst>
          </p:cNvPr>
          <p:cNvSpPr txBox="1"/>
          <p:nvPr/>
        </p:nvSpPr>
        <p:spPr>
          <a:xfrm>
            <a:off x="8443645" y="4283596"/>
            <a:ext cx="916661" cy="276999"/>
          </a:xfrm>
          <a:prstGeom prst="rect">
            <a:avLst/>
          </a:prstGeom>
          <a:noFill/>
        </p:spPr>
        <p:txBody>
          <a:bodyPr wrap="none" rtlCol="0">
            <a:spAutoFit/>
          </a:bodyPr>
          <a:lstStyle/>
          <a:p>
            <a:r>
              <a:rPr kumimoji="1" lang="en-US" altLang="ja-JP" sz="1200" dirty="0"/>
              <a:t>Operation</a:t>
            </a:r>
            <a:endParaRPr kumimoji="1" lang="ja-JP" altLang="en-US" sz="1200" dirty="0"/>
          </a:p>
        </p:txBody>
      </p:sp>
      <p:sp>
        <p:nvSpPr>
          <p:cNvPr id="50" name="テキスト ボックス 49">
            <a:extLst>
              <a:ext uri="{FF2B5EF4-FFF2-40B4-BE49-F238E27FC236}">
                <a16:creationId xmlns:a16="http://schemas.microsoft.com/office/drawing/2014/main" id="{42E011F0-5DA3-ADEC-5B8B-0DA38595C6CB}"/>
              </a:ext>
            </a:extLst>
          </p:cNvPr>
          <p:cNvSpPr txBox="1"/>
          <p:nvPr/>
        </p:nvSpPr>
        <p:spPr>
          <a:xfrm>
            <a:off x="9677355" y="4737231"/>
            <a:ext cx="1454244" cy="461665"/>
          </a:xfrm>
          <a:prstGeom prst="rect">
            <a:avLst/>
          </a:prstGeom>
          <a:noFill/>
        </p:spPr>
        <p:txBody>
          <a:bodyPr wrap="none" rtlCol="0">
            <a:spAutoFit/>
          </a:bodyPr>
          <a:lstStyle/>
          <a:p>
            <a:r>
              <a:rPr kumimoji="1" lang="en-US" altLang="ja-JP" sz="1200" dirty="0"/>
              <a:t>Initial</a:t>
            </a:r>
          </a:p>
          <a:p>
            <a:r>
              <a:rPr lang="en-US" altLang="ja-JP" sz="1200" dirty="0"/>
              <a:t>(No data review)</a:t>
            </a:r>
            <a:endParaRPr kumimoji="1" lang="ja-JP" altLang="en-US" sz="1200" dirty="0"/>
          </a:p>
        </p:txBody>
      </p:sp>
      <p:sp>
        <p:nvSpPr>
          <p:cNvPr id="51" name="テキスト ボックス 50">
            <a:extLst>
              <a:ext uri="{FF2B5EF4-FFF2-40B4-BE49-F238E27FC236}">
                <a16:creationId xmlns:a16="http://schemas.microsoft.com/office/drawing/2014/main" id="{A4340BE2-3DFA-BD2B-A6BD-9E0810D9BF49}"/>
              </a:ext>
            </a:extLst>
          </p:cNvPr>
          <p:cNvSpPr txBox="1"/>
          <p:nvPr/>
        </p:nvSpPr>
        <p:spPr>
          <a:xfrm>
            <a:off x="10310435" y="3640936"/>
            <a:ext cx="916661" cy="276999"/>
          </a:xfrm>
          <a:prstGeom prst="rect">
            <a:avLst/>
          </a:prstGeom>
          <a:noFill/>
        </p:spPr>
        <p:txBody>
          <a:bodyPr wrap="none" rtlCol="0">
            <a:spAutoFit/>
          </a:bodyPr>
          <a:lstStyle/>
          <a:p>
            <a:r>
              <a:rPr kumimoji="1" lang="en-US" altLang="ja-JP" sz="1200" dirty="0"/>
              <a:t>Operation</a:t>
            </a:r>
            <a:endParaRPr kumimoji="1" lang="ja-JP" altLang="en-US" sz="1200" dirty="0"/>
          </a:p>
        </p:txBody>
      </p:sp>
      <p:sp>
        <p:nvSpPr>
          <p:cNvPr id="52" name="テキスト ボックス 51">
            <a:extLst>
              <a:ext uri="{FF2B5EF4-FFF2-40B4-BE49-F238E27FC236}">
                <a16:creationId xmlns:a16="http://schemas.microsoft.com/office/drawing/2014/main" id="{853911B6-5ABA-0D7E-0794-1D79A560EA9A}"/>
              </a:ext>
            </a:extLst>
          </p:cNvPr>
          <p:cNvSpPr txBox="1"/>
          <p:nvPr/>
        </p:nvSpPr>
        <p:spPr>
          <a:xfrm>
            <a:off x="7979427" y="5420921"/>
            <a:ext cx="3713473" cy="830997"/>
          </a:xfrm>
          <a:prstGeom prst="rect">
            <a:avLst/>
          </a:prstGeom>
          <a:noFill/>
        </p:spPr>
        <p:txBody>
          <a:bodyPr wrap="square">
            <a:spAutoFit/>
          </a:bodyPr>
          <a:lstStyle/>
          <a:p>
            <a:r>
              <a:rPr lang="en-US" altLang="ja-JP" sz="1600" dirty="0"/>
              <a:t>If you optimize your data when you implement the system, your operating costs can be reduced.</a:t>
            </a:r>
            <a:endParaRPr lang="ja-JP" altLang="en-US" sz="1600" dirty="0"/>
          </a:p>
        </p:txBody>
      </p:sp>
      <p:sp>
        <p:nvSpPr>
          <p:cNvPr id="53" name="テキスト ボックス 52">
            <a:extLst>
              <a:ext uri="{FF2B5EF4-FFF2-40B4-BE49-F238E27FC236}">
                <a16:creationId xmlns:a16="http://schemas.microsoft.com/office/drawing/2014/main" id="{237C0FA1-109E-AEE9-4B81-EECE5F4BE729}"/>
              </a:ext>
            </a:extLst>
          </p:cNvPr>
          <p:cNvSpPr txBox="1"/>
          <p:nvPr/>
        </p:nvSpPr>
        <p:spPr>
          <a:xfrm>
            <a:off x="6227872" y="4189440"/>
            <a:ext cx="691215" cy="276999"/>
          </a:xfrm>
          <a:prstGeom prst="rect">
            <a:avLst/>
          </a:prstGeom>
          <a:noFill/>
        </p:spPr>
        <p:txBody>
          <a:bodyPr wrap="none" rtlCol="0">
            <a:spAutoFit/>
          </a:bodyPr>
          <a:lstStyle/>
          <a:p>
            <a:r>
              <a:rPr kumimoji="1" lang="en-US" altLang="ja-JP" sz="1200" dirty="0"/>
              <a:t>Design</a:t>
            </a:r>
            <a:endParaRPr kumimoji="1" lang="ja-JP" altLang="en-US" sz="1200" dirty="0"/>
          </a:p>
        </p:txBody>
      </p:sp>
      <p:sp>
        <p:nvSpPr>
          <p:cNvPr id="54" name="テキスト ボックス 53">
            <a:extLst>
              <a:ext uri="{FF2B5EF4-FFF2-40B4-BE49-F238E27FC236}">
                <a16:creationId xmlns:a16="http://schemas.microsoft.com/office/drawing/2014/main" id="{03BCA0C3-9539-84BE-54D7-8E70DB1CA9A1}"/>
              </a:ext>
            </a:extLst>
          </p:cNvPr>
          <p:cNvSpPr txBox="1"/>
          <p:nvPr/>
        </p:nvSpPr>
        <p:spPr>
          <a:xfrm>
            <a:off x="6701582" y="3747116"/>
            <a:ext cx="916661" cy="276999"/>
          </a:xfrm>
          <a:prstGeom prst="rect">
            <a:avLst/>
          </a:prstGeom>
          <a:noFill/>
        </p:spPr>
        <p:txBody>
          <a:bodyPr wrap="none" rtlCol="0">
            <a:spAutoFit/>
          </a:bodyPr>
          <a:lstStyle/>
          <a:p>
            <a:r>
              <a:rPr kumimoji="1" lang="en-US" altLang="ja-JP" sz="1200" dirty="0"/>
              <a:t>Operation</a:t>
            </a:r>
            <a:endParaRPr kumimoji="1" lang="ja-JP" altLang="en-US" sz="1200" dirty="0"/>
          </a:p>
        </p:txBody>
      </p:sp>
      <p:sp>
        <p:nvSpPr>
          <p:cNvPr id="55" name="テキスト ボックス 54">
            <a:extLst>
              <a:ext uri="{FF2B5EF4-FFF2-40B4-BE49-F238E27FC236}">
                <a16:creationId xmlns:a16="http://schemas.microsoft.com/office/drawing/2014/main" id="{D0F28E06-9D81-052C-5093-47EBE37AF364}"/>
              </a:ext>
            </a:extLst>
          </p:cNvPr>
          <p:cNvSpPr txBox="1"/>
          <p:nvPr/>
        </p:nvSpPr>
        <p:spPr>
          <a:xfrm>
            <a:off x="4414555" y="4706169"/>
            <a:ext cx="1261436" cy="276999"/>
          </a:xfrm>
          <a:prstGeom prst="rect">
            <a:avLst/>
          </a:prstGeom>
          <a:noFill/>
        </p:spPr>
        <p:txBody>
          <a:bodyPr wrap="none" rtlCol="0">
            <a:spAutoFit/>
          </a:bodyPr>
          <a:lstStyle/>
          <a:p>
            <a:r>
              <a:rPr kumimoji="1" lang="en-US" altLang="ja-JP" sz="1200" dirty="0"/>
              <a:t>Design    Total</a:t>
            </a:r>
            <a:endParaRPr kumimoji="1" lang="ja-JP" altLang="en-US" sz="1200" dirty="0"/>
          </a:p>
        </p:txBody>
      </p:sp>
      <p:sp>
        <p:nvSpPr>
          <p:cNvPr id="56" name="テキスト ボックス 55">
            <a:extLst>
              <a:ext uri="{FF2B5EF4-FFF2-40B4-BE49-F238E27FC236}">
                <a16:creationId xmlns:a16="http://schemas.microsoft.com/office/drawing/2014/main" id="{95C603D8-B7DE-FCFE-0C6F-22A0BEE04523}"/>
              </a:ext>
            </a:extLst>
          </p:cNvPr>
          <p:cNvSpPr txBox="1"/>
          <p:nvPr/>
        </p:nvSpPr>
        <p:spPr>
          <a:xfrm>
            <a:off x="6163288" y="4696000"/>
            <a:ext cx="1261436" cy="276999"/>
          </a:xfrm>
          <a:prstGeom prst="rect">
            <a:avLst/>
          </a:prstGeom>
          <a:noFill/>
        </p:spPr>
        <p:txBody>
          <a:bodyPr wrap="none" rtlCol="0">
            <a:spAutoFit/>
          </a:bodyPr>
          <a:lstStyle/>
          <a:p>
            <a:r>
              <a:rPr kumimoji="1" lang="en-US" altLang="ja-JP" sz="1200" dirty="0"/>
              <a:t>Design    Total</a:t>
            </a:r>
            <a:endParaRPr kumimoji="1" lang="ja-JP" altLang="en-US" sz="1200" dirty="0"/>
          </a:p>
        </p:txBody>
      </p:sp>
      <p:sp>
        <p:nvSpPr>
          <p:cNvPr id="57" name="テキスト ボックス 56">
            <a:extLst>
              <a:ext uri="{FF2B5EF4-FFF2-40B4-BE49-F238E27FC236}">
                <a16:creationId xmlns:a16="http://schemas.microsoft.com/office/drawing/2014/main" id="{0175382C-0DCC-9552-2EF4-05D3D5E0629B}"/>
              </a:ext>
            </a:extLst>
          </p:cNvPr>
          <p:cNvSpPr txBox="1"/>
          <p:nvPr/>
        </p:nvSpPr>
        <p:spPr>
          <a:xfrm>
            <a:off x="10792453" y="4677636"/>
            <a:ext cx="745717" cy="369332"/>
          </a:xfrm>
          <a:prstGeom prst="rect">
            <a:avLst/>
          </a:prstGeom>
          <a:noFill/>
        </p:spPr>
        <p:txBody>
          <a:bodyPr wrap="none" rtlCol="0">
            <a:spAutoFit/>
          </a:bodyPr>
          <a:lstStyle/>
          <a:p>
            <a:r>
              <a:rPr kumimoji="1" lang="en-US" altLang="ja-JP" dirty="0"/>
              <a:t>Time</a:t>
            </a:r>
            <a:endParaRPr kumimoji="1" lang="ja-JP" altLang="en-US" dirty="0"/>
          </a:p>
        </p:txBody>
      </p:sp>
      <p:sp>
        <p:nvSpPr>
          <p:cNvPr id="58" name="フリーフォーム: 図形 57">
            <a:extLst>
              <a:ext uri="{FF2B5EF4-FFF2-40B4-BE49-F238E27FC236}">
                <a16:creationId xmlns:a16="http://schemas.microsoft.com/office/drawing/2014/main" id="{F7DFAE42-C507-4C14-A0DF-9B24CA39BF8D}"/>
              </a:ext>
            </a:extLst>
          </p:cNvPr>
          <p:cNvSpPr/>
          <p:nvPr/>
        </p:nvSpPr>
        <p:spPr>
          <a:xfrm rot="21029731">
            <a:off x="1232744" y="3454729"/>
            <a:ext cx="1995585" cy="584775"/>
          </a:xfrm>
          <a:custGeom>
            <a:avLst/>
            <a:gdLst>
              <a:gd name="connsiteX0" fmla="*/ 0 w 1623526"/>
              <a:gd name="connsiteY0" fmla="*/ 382555 h 382555"/>
              <a:gd name="connsiteX1" fmla="*/ 811763 w 1623526"/>
              <a:gd name="connsiteY1" fmla="*/ 317241 h 382555"/>
              <a:gd name="connsiteX2" fmla="*/ 1623526 w 1623526"/>
              <a:gd name="connsiteY2" fmla="*/ 0 h 382555"/>
            </a:gdLst>
            <a:ahLst/>
            <a:cxnLst>
              <a:cxn ang="0">
                <a:pos x="connsiteX0" y="connsiteY0"/>
              </a:cxn>
              <a:cxn ang="0">
                <a:pos x="connsiteX1" y="connsiteY1"/>
              </a:cxn>
              <a:cxn ang="0">
                <a:pos x="connsiteX2" y="connsiteY2"/>
              </a:cxn>
            </a:cxnLst>
            <a:rect l="l" t="t" r="r" b="b"/>
            <a:pathLst>
              <a:path w="1623526" h="382555">
                <a:moveTo>
                  <a:pt x="0" y="382555"/>
                </a:moveTo>
                <a:cubicBezTo>
                  <a:pt x="270587" y="381777"/>
                  <a:pt x="541175" y="381000"/>
                  <a:pt x="811763" y="317241"/>
                </a:cubicBezTo>
                <a:cubicBezTo>
                  <a:pt x="1082351" y="253482"/>
                  <a:pt x="1352938" y="126741"/>
                  <a:pt x="1623526" y="0"/>
                </a:cubicBezTo>
              </a:path>
            </a:pathLst>
          </a:cu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9887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12">
            <a:extLst>
              <a:ext uri="{FF2B5EF4-FFF2-40B4-BE49-F238E27FC236}">
                <a16:creationId xmlns:a16="http://schemas.microsoft.com/office/drawing/2014/main" id="{F08B98D0-4956-0CFF-3420-548DD9A7E8CA}"/>
              </a:ext>
            </a:extLst>
          </p:cNvPr>
          <p:cNvSpPr>
            <a:spLocks noGrp="1"/>
          </p:cNvSpPr>
          <p:nvPr>
            <p:ph idx="1"/>
          </p:nvPr>
        </p:nvSpPr>
        <p:spPr>
          <a:xfrm>
            <a:off x="642229" y="1382320"/>
            <a:ext cx="10936627" cy="2222118"/>
          </a:xfrm>
        </p:spPr>
        <p:txBody>
          <a:bodyPr/>
          <a:lstStyle/>
          <a:p>
            <a:r>
              <a:rPr lang="en-US" altLang="ja-JP" dirty="0"/>
              <a:t>AI and data are important parts of society, but the scope is broad. They need to be considered in the context of the whole picture of society.</a:t>
            </a:r>
            <a:endParaRPr lang="ja-JP" altLang="en-US" dirty="0"/>
          </a:p>
        </p:txBody>
      </p:sp>
      <p:sp>
        <p:nvSpPr>
          <p:cNvPr id="4" name="スライド番号プレースホルダー 3">
            <a:extLst>
              <a:ext uri="{FF2B5EF4-FFF2-40B4-BE49-F238E27FC236}">
                <a16:creationId xmlns:a16="http://schemas.microsoft.com/office/drawing/2014/main" id="{25A6C058-1166-9546-9639-BD0BBDF558E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19</a:t>
            </a:fld>
            <a:endParaRPr lang="ja-JP" altLang="en-US"/>
          </a:p>
        </p:txBody>
      </p:sp>
      <p:sp>
        <p:nvSpPr>
          <p:cNvPr id="5" name="タイトル 4">
            <a:extLst>
              <a:ext uri="{FF2B5EF4-FFF2-40B4-BE49-F238E27FC236}">
                <a16:creationId xmlns:a16="http://schemas.microsoft.com/office/drawing/2014/main" id="{A7054291-4660-0C58-83D1-931CDAC4C455}"/>
              </a:ext>
            </a:extLst>
          </p:cNvPr>
          <p:cNvSpPr>
            <a:spLocks noGrp="1"/>
          </p:cNvSpPr>
          <p:nvPr>
            <p:ph type="title"/>
          </p:nvPr>
        </p:nvSpPr>
        <p:spPr>
          <a:xfrm>
            <a:off x="641213" y="313754"/>
            <a:ext cx="9912487" cy="676276"/>
          </a:xfrm>
        </p:spPr>
        <p:txBody>
          <a:bodyPr/>
          <a:lstStyle/>
          <a:p>
            <a:r>
              <a:rPr lang="ja-JP" altLang="en-US" dirty="0"/>
              <a:t>⑩ </a:t>
            </a:r>
            <a:r>
              <a:rPr lang="en-US" altLang="ja-JP" dirty="0"/>
              <a:t>Scope</a:t>
            </a:r>
            <a:endParaRPr lang="ja-JP" altLang="en-US" dirty="0"/>
          </a:p>
        </p:txBody>
      </p:sp>
      <p:graphicFrame>
        <p:nvGraphicFramePr>
          <p:cNvPr id="2" name="図表 1">
            <a:extLst>
              <a:ext uri="{FF2B5EF4-FFF2-40B4-BE49-F238E27FC236}">
                <a16:creationId xmlns:a16="http://schemas.microsoft.com/office/drawing/2014/main" id="{EDA6861A-8DD4-2BC7-8690-315ABAD6A3BA}"/>
              </a:ext>
            </a:extLst>
          </p:cNvPr>
          <p:cNvGraphicFramePr/>
          <p:nvPr>
            <p:extLst>
              <p:ext uri="{D42A27DB-BD31-4B8C-83A1-F6EECF244321}">
                <p14:modId xmlns:p14="http://schemas.microsoft.com/office/powerpoint/2010/main" val="2052043285"/>
              </p:ext>
            </p:extLst>
          </p:nvPr>
        </p:nvGraphicFramePr>
        <p:xfrm>
          <a:off x="409587" y="2861975"/>
          <a:ext cx="5193771" cy="387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コンテンツ プレースホルダー 5">
            <a:extLst>
              <a:ext uri="{FF2B5EF4-FFF2-40B4-BE49-F238E27FC236}">
                <a16:creationId xmlns:a16="http://schemas.microsoft.com/office/drawing/2014/main" id="{71008FD6-0C13-9DCA-2938-066B33F50B74}"/>
              </a:ext>
            </a:extLst>
          </p:cNvPr>
          <p:cNvSpPr txBox="1">
            <a:spLocks/>
          </p:cNvSpPr>
          <p:nvPr/>
        </p:nvSpPr>
        <p:spPr bwMode="auto">
          <a:xfrm>
            <a:off x="5836709" y="2576119"/>
            <a:ext cx="5654493" cy="222211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r>
              <a:rPr lang="en-US" altLang="ja-JP" sz="2000" kern="0" dirty="0"/>
              <a:t>Data types</a:t>
            </a:r>
          </a:p>
          <a:p>
            <a:pPr lvl="1"/>
            <a:r>
              <a:rPr lang="en-US" altLang="ja-JP" sz="2000" kern="0" dirty="0"/>
              <a:t>Text</a:t>
            </a:r>
          </a:p>
          <a:p>
            <a:pPr lvl="1"/>
            <a:r>
              <a:rPr lang="en-US" altLang="ja-JP" sz="2000" kern="0" dirty="0"/>
              <a:t>Numeric</a:t>
            </a:r>
          </a:p>
          <a:p>
            <a:pPr lvl="1"/>
            <a:r>
              <a:rPr lang="en-US" altLang="ja-JP" sz="2000" kern="0" dirty="0"/>
              <a:t>Image </a:t>
            </a:r>
          </a:p>
          <a:p>
            <a:pPr lvl="1"/>
            <a:r>
              <a:rPr lang="en-US" altLang="ja-JP" sz="2000" kern="0" dirty="0"/>
              <a:t>Video</a:t>
            </a:r>
          </a:p>
          <a:p>
            <a:pPr lvl="1"/>
            <a:r>
              <a:rPr lang="en-US" altLang="ja-JP" sz="2000" kern="0" dirty="0"/>
              <a:t>Sound</a:t>
            </a:r>
          </a:p>
          <a:p>
            <a:r>
              <a:rPr lang="en-US" altLang="ja-JP" sz="2000" kern="0" dirty="0"/>
              <a:t>AI systems</a:t>
            </a:r>
          </a:p>
          <a:p>
            <a:pPr lvl="1"/>
            <a:r>
              <a:rPr lang="en-US" altLang="ja-JP" sz="2000" kern="0" dirty="0"/>
              <a:t>Narrow AI(task-specific)</a:t>
            </a:r>
          </a:p>
          <a:p>
            <a:pPr lvl="1"/>
            <a:r>
              <a:rPr lang="en-US" altLang="ja-JP" sz="2000" kern="0" dirty="0"/>
              <a:t>Generative AI / Foundation Models (large-scale, multi-task)</a:t>
            </a:r>
          </a:p>
        </p:txBody>
      </p:sp>
      <p:sp>
        <p:nvSpPr>
          <p:cNvPr id="3" name="テキスト ボックス 2">
            <a:extLst>
              <a:ext uri="{FF2B5EF4-FFF2-40B4-BE49-F238E27FC236}">
                <a16:creationId xmlns:a16="http://schemas.microsoft.com/office/drawing/2014/main" id="{B3244338-6EBC-1C67-E3C6-80602AA82B38}"/>
              </a:ext>
            </a:extLst>
          </p:cNvPr>
          <p:cNvSpPr txBox="1"/>
          <p:nvPr/>
        </p:nvSpPr>
        <p:spPr>
          <a:xfrm>
            <a:off x="3784838" y="6507262"/>
            <a:ext cx="7997574" cy="276999"/>
          </a:xfrm>
          <a:prstGeom prst="rect">
            <a:avLst/>
          </a:prstGeom>
          <a:noFill/>
        </p:spPr>
        <p:txBody>
          <a:bodyPr wrap="none" rtlCol="0">
            <a:spAutoFit/>
          </a:bodyPr>
          <a:lstStyle/>
          <a:p>
            <a:r>
              <a:rPr lang="en-US" altLang="ja-JP" sz="1200" dirty="0"/>
              <a:t>Because</a:t>
            </a:r>
            <a:r>
              <a:rPr kumimoji="1" lang="en-US" altLang="ja-JP" sz="1200" dirty="0"/>
              <a:t> AI systems include training data, it can handle a wider range of data than </a:t>
            </a:r>
            <a:r>
              <a:rPr lang="en-US" altLang="ja-JP" sz="1200" dirty="0"/>
              <a:t>tradi</a:t>
            </a:r>
            <a:r>
              <a:rPr kumimoji="1" lang="en-US" altLang="ja-JP" sz="1200" dirty="0"/>
              <a:t>tional systems.</a:t>
            </a:r>
            <a:endParaRPr kumimoji="1" lang="ja-JP" altLang="en-US" sz="1200" dirty="0"/>
          </a:p>
        </p:txBody>
      </p:sp>
      <p:sp>
        <p:nvSpPr>
          <p:cNvPr id="7" name="テキスト ボックス 6">
            <a:extLst>
              <a:ext uri="{FF2B5EF4-FFF2-40B4-BE49-F238E27FC236}">
                <a16:creationId xmlns:a16="http://schemas.microsoft.com/office/drawing/2014/main" id="{89C6E9BD-2B36-F136-4F62-18EF55A0C321}"/>
              </a:ext>
            </a:extLst>
          </p:cNvPr>
          <p:cNvSpPr txBox="1"/>
          <p:nvPr/>
        </p:nvSpPr>
        <p:spPr>
          <a:xfrm>
            <a:off x="6176865" y="6174270"/>
            <a:ext cx="5401991" cy="276999"/>
          </a:xfrm>
          <a:prstGeom prst="rect">
            <a:avLst/>
          </a:prstGeom>
          <a:noFill/>
        </p:spPr>
        <p:txBody>
          <a:bodyPr wrap="square">
            <a:spAutoFit/>
          </a:bodyPr>
          <a:lstStyle/>
          <a:p>
            <a:r>
              <a:rPr lang="en-US" altLang="ja-JP" sz="1200" dirty="0"/>
              <a:t>Note: Generative AI can also be used for task-specific applications.</a:t>
            </a:r>
            <a:endParaRPr lang="ja-JP" altLang="en-US" sz="1200" dirty="0"/>
          </a:p>
        </p:txBody>
      </p:sp>
    </p:spTree>
    <p:extLst>
      <p:ext uri="{BB962C8B-B14F-4D97-AF65-F5344CB8AC3E}">
        <p14:creationId xmlns:p14="http://schemas.microsoft.com/office/powerpoint/2010/main" val="160614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16A5E43-DBF5-ED39-22E7-1C1746E3C922}"/>
              </a:ext>
            </a:extLst>
          </p:cNvPr>
          <p:cNvSpPr>
            <a:spLocks noGrp="1"/>
          </p:cNvSpPr>
          <p:nvPr>
            <p:ph type="sldNum" sz="quarter" idx="12"/>
          </p:nvPr>
        </p:nvSpPr>
        <p:spPr/>
        <p:txBody>
          <a:bodyPr/>
          <a:lstStyle/>
          <a:p>
            <a:fld id="{DBFB1F43-6F2E-4538-AABB-23AEDF146290}"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1E3E0025-BB3D-EB65-4CE1-44951F4E032A}"/>
              </a:ext>
            </a:extLst>
          </p:cNvPr>
          <p:cNvSpPr txBox="1"/>
          <p:nvPr/>
        </p:nvSpPr>
        <p:spPr>
          <a:xfrm>
            <a:off x="408349" y="2361579"/>
            <a:ext cx="11609752" cy="2585323"/>
          </a:xfrm>
          <a:prstGeom prst="rect">
            <a:avLst/>
          </a:prstGeom>
          <a:noFill/>
        </p:spPr>
        <p:txBody>
          <a:bodyPr wrap="square" rtlCol="0">
            <a:spAutoFit/>
          </a:bodyPr>
          <a:lstStyle/>
          <a:p>
            <a:pPr algn="ctr"/>
            <a:r>
              <a:rPr kumimoji="1" lang="en-US" altLang="ja-JP" sz="5400" dirty="0"/>
              <a:t>Garbage in, Garbage out.</a:t>
            </a:r>
          </a:p>
          <a:p>
            <a:pPr algn="ctr"/>
            <a:endParaRPr lang="en-US" altLang="ja-JP" sz="3600" dirty="0"/>
          </a:p>
          <a:p>
            <a:pPr algn="ctr"/>
            <a:r>
              <a:rPr kumimoji="1" lang="en-US" altLang="ja-JP" sz="3600" dirty="0"/>
              <a:t>AI is amplifying existing data problems.</a:t>
            </a:r>
          </a:p>
          <a:p>
            <a:pPr algn="ctr"/>
            <a:r>
              <a:rPr lang="en-US" altLang="ja-JP" sz="3600" dirty="0"/>
              <a:t>Quality of data directly impacts on AI outputs.</a:t>
            </a:r>
            <a:endParaRPr kumimoji="1" lang="en-US" altLang="ja-JP" sz="3600" dirty="0"/>
          </a:p>
        </p:txBody>
      </p:sp>
    </p:spTree>
    <p:extLst>
      <p:ext uri="{BB962C8B-B14F-4D97-AF65-F5344CB8AC3E}">
        <p14:creationId xmlns:p14="http://schemas.microsoft.com/office/powerpoint/2010/main" val="27167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3CA0295-D4A0-4557-08A1-421715F087B9}"/>
              </a:ext>
            </a:extLst>
          </p:cNvPr>
          <p:cNvSpPr>
            <a:spLocks noGrp="1"/>
          </p:cNvSpPr>
          <p:nvPr>
            <p:ph idx="1"/>
          </p:nvPr>
        </p:nvSpPr>
        <p:spPr>
          <a:xfrm>
            <a:off x="642229" y="959954"/>
            <a:ext cx="11311072" cy="792785"/>
          </a:xfrm>
        </p:spPr>
        <p:txBody>
          <a:bodyPr/>
          <a:lstStyle/>
          <a:p>
            <a:r>
              <a:rPr lang="en-US" altLang="ja-JP" dirty="0"/>
              <a:t>Stakeholders are diverse. They are characterized by being both users of AI and suppliers of data.</a:t>
            </a:r>
            <a:endParaRPr kumimoji="1" lang="en-US" altLang="ja-JP" dirty="0"/>
          </a:p>
        </p:txBody>
      </p:sp>
      <p:sp>
        <p:nvSpPr>
          <p:cNvPr id="3" name="スライド番号プレースホルダー 2">
            <a:extLst>
              <a:ext uri="{FF2B5EF4-FFF2-40B4-BE49-F238E27FC236}">
                <a16:creationId xmlns:a16="http://schemas.microsoft.com/office/drawing/2014/main" id="{0DE51B97-46F5-CE5D-6871-713909E761E4}"/>
              </a:ext>
            </a:extLst>
          </p:cNvPr>
          <p:cNvSpPr>
            <a:spLocks noGrp="1"/>
          </p:cNvSpPr>
          <p:nvPr>
            <p:ph type="sldNum" sz="quarter" idx="12"/>
          </p:nvPr>
        </p:nvSpPr>
        <p:spPr/>
        <p:txBody>
          <a:bodyPr/>
          <a:lstStyle/>
          <a:p>
            <a:fld id="{DBFB1F43-6F2E-4538-AABB-23AEDF146290}" type="slidenum">
              <a:rPr lang="ja-JP" altLang="en-US" smtClean="0"/>
              <a:pPr/>
              <a:t>20</a:t>
            </a:fld>
            <a:endParaRPr lang="ja-JP" altLang="en-US"/>
          </a:p>
        </p:txBody>
      </p:sp>
      <p:sp>
        <p:nvSpPr>
          <p:cNvPr id="4" name="タイトル 3">
            <a:extLst>
              <a:ext uri="{FF2B5EF4-FFF2-40B4-BE49-F238E27FC236}">
                <a16:creationId xmlns:a16="http://schemas.microsoft.com/office/drawing/2014/main" id="{548DE82C-9CCD-3D92-FF2A-4BA6A9DF4E6D}"/>
              </a:ext>
            </a:extLst>
          </p:cNvPr>
          <p:cNvSpPr>
            <a:spLocks noGrp="1"/>
          </p:cNvSpPr>
          <p:nvPr>
            <p:ph type="title"/>
          </p:nvPr>
        </p:nvSpPr>
        <p:spPr/>
        <p:txBody>
          <a:bodyPr/>
          <a:lstStyle/>
          <a:p>
            <a:r>
              <a:rPr lang="ja-JP" altLang="en-US" dirty="0"/>
              <a:t>⑪ </a:t>
            </a:r>
            <a:r>
              <a:rPr lang="en-US" altLang="ja-JP" dirty="0"/>
              <a:t>Stakeholders in Data and AI</a:t>
            </a:r>
            <a:endParaRPr kumimoji="1" lang="ja-JP" altLang="en-US" dirty="0"/>
          </a:p>
        </p:txBody>
      </p:sp>
      <p:sp>
        <p:nvSpPr>
          <p:cNvPr id="8" name="テキスト ボックス 7">
            <a:extLst>
              <a:ext uri="{FF2B5EF4-FFF2-40B4-BE49-F238E27FC236}">
                <a16:creationId xmlns:a16="http://schemas.microsoft.com/office/drawing/2014/main" id="{F45A5A43-7458-7E68-FEEF-573CCC3BCBE2}"/>
              </a:ext>
            </a:extLst>
          </p:cNvPr>
          <p:cNvSpPr txBox="1"/>
          <p:nvPr/>
        </p:nvSpPr>
        <p:spPr>
          <a:xfrm>
            <a:off x="11083581" y="4772358"/>
            <a:ext cx="1231851" cy="553998"/>
          </a:xfrm>
          <a:prstGeom prst="rect">
            <a:avLst/>
          </a:prstGeom>
          <a:noFill/>
        </p:spPr>
        <p:txBody>
          <a:bodyPr wrap="square">
            <a:spAutoFit/>
          </a:bodyPr>
          <a:lstStyle/>
          <a:p>
            <a:pPr lvl="0"/>
            <a:r>
              <a:rPr kumimoji="1" lang="en-US" altLang="ja-JP" sz="1000" dirty="0"/>
              <a:t>ASOT:</a:t>
            </a:r>
          </a:p>
          <a:p>
            <a:pPr lvl="0"/>
            <a:r>
              <a:rPr kumimoji="1" lang="en-US" altLang="ja-JP" sz="1000" dirty="0"/>
              <a:t>Authoritative </a:t>
            </a:r>
          </a:p>
          <a:p>
            <a:pPr lvl="0"/>
            <a:r>
              <a:rPr kumimoji="1" lang="en-US" altLang="ja-JP" sz="1000" dirty="0"/>
              <a:t>Source of Truth</a:t>
            </a:r>
            <a:endParaRPr kumimoji="1" lang="ja-JP" altLang="en-US" sz="1000" dirty="0"/>
          </a:p>
        </p:txBody>
      </p:sp>
      <p:sp>
        <p:nvSpPr>
          <p:cNvPr id="10" name="楕円 9">
            <a:extLst>
              <a:ext uri="{FF2B5EF4-FFF2-40B4-BE49-F238E27FC236}">
                <a16:creationId xmlns:a16="http://schemas.microsoft.com/office/drawing/2014/main" id="{7EEC2C7F-4D49-1485-3AC9-079E56A6EA50}"/>
              </a:ext>
            </a:extLst>
          </p:cNvPr>
          <p:cNvSpPr/>
          <p:nvPr/>
        </p:nvSpPr>
        <p:spPr>
          <a:xfrm>
            <a:off x="10059384" y="5417218"/>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Training provider</a:t>
            </a:r>
          </a:p>
        </p:txBody>
      </p:sp>
      <p:sp>
        <p:nvSpPr>
          <p:cNvPr id="12" name="楕円 11">
            <a:extLst>
              <a:ext uri="{FF2B5EF4-FFF2-40B4-BE49-F238E27FC236}">
                <a16:creationId xmlns:a16="http://schemas.microsoft.com/office/drawing/2014/main" id="{4F3CBF4F-5AF1-7CF0-F372-0799969B10AC}"/>
              </a:ext>
            </a:extLst>
          </p:cNvPr>
          <p:cNvSpPr/>
          <p:nvPr/>
        </p:nvSpPr>
        <p:spPr>
          <a:xfrm>
            <a:off x="10051828" y="4255539"/>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Administrator</a:t>
            </a:r>
          </a:p>
        </p:txBody>
      </p:sp>
      <p:sp>
        <p:nvSpPr>
          <p:cNvPr id="13" name="楕円 12">
            <a:extLst>
              <a:ext uri="{FF2B5EF4-FFF2-40B4-BE49-F238E27FC236}">
                <a16:creationId xmlns:a16="http://schemas.microsoft.com/office/drawing/2014/main" id="{90474F0C-408B-AE15-ED36-FCF101980C1F}"/>
              </a:ext>
            </a:extLst>
          </p:cNvPr>
          <p:cNvSpPr/>
          <p:nvPr/>
        </p:nvSpPr>
        <p:spPr>
          <a:xfrm>
            <a:off x="1401449" y="4721212"/>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Online platformer</a:t>
            </a:r>
          </a:p>
        </p:txBody>
      </p:sp>
      <p:sp>
        <p:nvSpPr>
          <p:cNvPr id="14" name="楕円 13">
            <a:extLst>
              <a:ext uri="{FF2B5EF4-FFF2-40B4-BE49-F238E27FC236}">
                <a16:creationId xmlns:a16="http://schemas.microsoft.com/office/drawing/2014/main" id="{542EFDBE-4443-D0D6-3D15-38A5A50180B4}"/>
              </a:ext>
            </a:extLst>
          </p:cNvPr>
          <p:cNvSpPr/>
          <p:nvPr/>
        </p:nvSpPr>
        <p:spPr>
          <a:xfrm>
            <a:off x="185272" y="345538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SNS (Social media) provider</a:t>
            </a:r>
          </a:p>
        </p:txBody>
      </p:sp>
      <p:sp>
        <p:nvSpPr>
          <p:cNvPr id="15" name="楕円 14">
            <a:extLst>
              <a:ext uri="{FF2B5EF4-FFF2-40B4-BE49-F238E27FC236}">
                <a16:creationId xmlns:a16="http://schemas.microsoft.com/office/drawing/2014/main" id="{54ECC56B-7C71-6D79-C0BF-A06EEA650F61}"/>
              </a:ext>
            </a:extLst>
          </p:cNvPr>
          <p:cNvSpPr/>
          <p:nvPr/>
        </p:nvSpPr>
        <p:spPr>
          <a:xfrm>
            <a:off x="3984188" y="4721212"/>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AI Developer</a:t>
            </a:r>
          </a:p>
        </p:txBody>
      </p:sp>
      <p:sp>
        <p:nvSpPr>
          <p:cNvPr id="16" name="楕円 15">
            <a:extLst>
              <a:ext uri="{FF2B5EF4-FFF2-40B4-BE49-F238E27FC236}">
                <a16:creationId xmlns:a16="http://schemas.microsoft.com/office/drawing/2014/main" id="{60B0FB05-93DB-0A1F-3802-1D389DCB9412}"/>
              </a:ext>
            </a:extLst>
          </p:cNvPr>
          <p:cNvSpPr/>
          <p:nvPr/>
        </p:nvSpPr>
        <p:spPr>
          <a:xfrm>
            <a:off x="5539145" y="4721212"/>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Credential provider</a:t>
            </a:r>
          </a:p>
        </p:txBody>
      </p:sp>
      <p:sp>
        <p:nvSpPr>
          <p:cNvPr id="17" name="楕円 16">
            <a:extLst>
              <a:ext uri="{FF2B5EF4-FFF2-40B4-BE49-F238E27FC236}">
                <a16:creationId xmlns:a16="http://schemas.microsoft.com/office/drawing/2014/main" id="{DAC378CB-81E7-2AF1-F6A0-8930B37F5FDC}"/>
              </a:ext>
            </a:extLst>
          </p:cNvPr>
          <p:cNvSpPr/>
          <p:nvPr/>
        </p:nvSpPr>
        <p:spPr>
          <a:xfrm>
            <a:off x="6329960" y="5765180"/>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100" dirty="0"/>
              <a:t>Data originator</a:t>
            </a:r>
          </a:p>
          <a:p>
            <a:pPr algn="ctr"/>
            <a:r>
              <a:rPr lang="en-US" altLang="ja-JP" sz="1100" dirty="0"/>
              <a:t>(</a:t>
            </a:r>
            <a:r>
              <a:rPr kumimoji="1" lang="en-US" altLang="ja-JP" sz="1100" dirty="0"/>
              <a:t>Publisher)</a:t>
            </a:r>
          </a:p>
        </p:txBody>
      </p:sp>
      <p:sp>
        <p:nvSpPr>
          <p:cNvPr id="18" name="楕円 17">
            <a:extLst>
              <a:ext uri="{FF2B5EF4-FFF2-40B4-BE49-F238E27FC236}">
                <a16:creationId xmlns:a16="http://schemas.microsoft.com/office/drawing/2014/main" id="{B6228F38-0AA6-C37F-EC85-B74A140EECC4}"/>
              </a:ext>
            </a:extLst>
          </p:cNvPr>
          <p:cNvSpPr/>
          <p:nvPr/>
        </p:nvSpPr>
        <p:spPr>
          <a:xfrm>
            <a:off x="7795938" y="4668047"/>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Data holder</a:t>
            </a:r>
          </a:p>
        </p:txBody>
      </p:sp>
      <p:sp>
        <p:nvSpPr>
          <p:cNvPr id="19" name="楕円 18">
            <a:extLst>
              <a:ext uri="{FF2B5EF4-FFF2-40B4-BE49-F238E27FC236}">
                <a16:creationId xmlns:a16="http://schemas.microsoft.com/office/drawing/2014/main" id="{3E197ED1-3CDE-93C9-4654-71F7DE79B4CA}"/>
              </a:ext>
            </a:extLst>
          </p:cNvPr>
          <p:cNvSpPr/>
          <p:nvPr/>
        </p:nvSpPr>
        <p:spPr>
          <a:xfrm>
            <a:off x="7795938" y="224756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User</a:t>
            </a:r>
          </a:p>
        </p:txBody>
      </p:sp>
      <p:sp>
        <p:nvSpPr>
          <p:cNvPr id="20" name="楕円 19">
            <a:extLst>
              <a:ext uri="{FF2B5EF4-FFF2-40B4-BE49-F238E27FC236}">
                <a16:creationId xmlns:a16="http://schemas.microsoft.com/office/drawing/2014/main" id="{8CA507C1-DD1B-60DB-DCD6-FF1029B97F05}"/>
              </a:ext>
            </a:extLst>
          </p:cNvPr>
          <p:cNvSpPr/>
          <p:nvPr/>
        </p:nvSpPr>
        <p:spPr>
          <a:xfrm>
            <a:off x="7795938" y="345823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Participant</a:t>
            </a:r>
          </a:p>
        </p:txBody>
      </p:sp>
      <p:sp>
        <p:nvSpPr>
          <p:cNvPr id="21" name="楕円 20">
            <a:extLst>
              <a:ext uri="{FF2B5EF4-FFF2-40B4-BE49-F238E27FC236}">
                <a16:creationId xmlns:a16="http://schemas.microsoft.com/office/drawing/2014/main" id="{26C8EE10-EFAC-001D-EEFC-4B6582AC5CA0}"/>
              </a:ext>
            </a:extLst>
          </p:cNvPr>
          <p:cNvSpPr/>
          <p:nvPr/>
        </p:nvSpPr>
        <p:spPr>
          <a:xfrm>
            <a:off x="11074415" y="3679600"/>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ASOT</a:t>
            </a:r>
          </a:p>
        </p:txBody>
      </p:sp>
      <p:sp>
        <p:nvSpPr>
          <p:cNvPr id="22" name="楕円 21">
            <a:extLst>
              <a:ext uri="{FF2B5EF4-FFF2-40B4-BE49-F238E27FC236}">
                <a16:creationId xmlns:a16="http://schemas.microsoft.com/office/drawing/2014/main" id="{1FFFF9C0-72FF-6E2F-F6B9-E79150450D4E}"/>
              </a:ext>
            </a:extLst>
          </p:cNvPr>
          <p:cNvSpPr/>
          <p:nvPr/>
        </p:nvSpPr>
        <p:spPr>
          <a:xfrm>
            <a:off x="2635222" y="345538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AI service provider</a:t>
            </a:r>
          </a:p>
        </p:txBody>
      </p:sp>
      <p:sp>
        <p:nvSpPr>
          <p:cNvPr id="23" name="四角形: 角を丸くする 22">
            <a:extLst>
              <a:ext uri="{FF2B5EF4-FFF2-40B4-BE49-F238E27FC236}">
                <a16:creationId xmlns:a16="http://schemas.microsoft.com/office/drawing/2014/main" id="{2C3465EE-E01E-ED71-92F8-CF048E369271}"/>
              </a:ext>
            </a:extLst>
          </p:cNvPr>
          <p:cNvSpPr/>
          <p:nvPr/>
        </p:nvSpPr>
        <p:spPr>
          <a:xfrm>
            <a:off x="5549620" y="3455386"/>
            <a:ext cx="1058161" cy="1068636"/>
          </a:xfrm>
          <a:prstGeom prst="roundRect">
            <a:avLst/>
          </a:prstGeom>
          <a:ln w="38100"/>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b="1" dirty="0"/>
              <a:t>Data</a:t>
            </a:r>
            <a:endParaRPr kumimoji="1" lang="ja-JP" altLang="en-US" sz="1600" b="1" dirty="0"/>
          </a:p>
        </p:txBody>
      </p:sp>
      <p:sp>
        <p:nvSpPr>
          <p:cNvPr id="24" name="四角形: 角を丸くする 23">
            <a:extLst>
              <a:ext uri="{FF2B5EF4-FFF2-40B4-BE49-F238E27FC236}">
                <a16:creationId xmlns:a16="http://schemas.microsoft.com/office/drawing/2014/main" id="{C24896DE-31F6-6F3C-34A0-F046C178C52D}"/>
              </a:ext>
            </a:extLst>
          </p:cNvPr>
          <p:cNvSpPr/>
          <p:nvPr/>
        </p:nvSpPr>
        <p:spPr>
          <a:xfrm>
            <a:off x="3994663" y="3455386"/>
            <a:ext cx="1058161" cy="1068636"/>
          </a:xfrm>
          <a:prstGeom prst="roundRect">
            <a:avLst/>
          </a:prstGeom>
          <a:ln w="38100"/>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b="1" dirty="0"/>
              <a:t>AI system</a:t>
            </a:r>
            <a:endParaRPr kumimoji="1" lang="ja-JP" altLang="en-US" sz="1600" b="1" dirty="0"/>
          </a:p>
        </p:txBody>
      </p:sp>
      <p:sp>
        <p:nvSpPr>
          <p:cNvPr id="26" name="楕円 25">
            <a:extLst>
              <a:ext uri="{FF2B5EF4-FFF2-40B4-BE49-F238E27FC236}">
                <a16:creationId xmlns:a16="http://schemas.microsoft.com/office/drawing/2014/main" id="{4CDF6FBE-5151-8965-6E88-350D4DA6C3A2}"/>
              </a:ext>
            </a:extLst>
          </p:cNvPr>
          <p:cNvSpPr/>
          <p:nvPr/>
        </p:nvSpPr>
        <p:spPr>
          <a:xfrm>
            <a:off x="10051828" y="193371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100" dirty="0"/>
              <a:t>Citizen</a:t>
            </a:r>
            <a:endParaRPr kumimoji="1" lang="en-US" altLang="ja-JP" sz="1100" dirty="0"/>
          </a:p>
        </p:txBody>
      </p:sp>
      <p:sp>
        <p:nvSpPr>
          <p:cNvPr id="27" name="楕円 26">
            <a:extLst>
              <a:ext uri="{FF2B5EF4-FFF2-40B4-BE49-F238E27FC236}">
                <a16:creationId xmlns:a16="http://schemas.microsoft.com/office/drawing/2014/main" id="{52C1A643-0ED7-A4AC-1B14-D5F0A6ACFC65}"/>
              </a:ext>
            </a:extLst>
          </p:cNvPr>
          <p:cNvSpPr/>
          <p:nvPr/>
        </p:nvSpPr>
        <p:spPr>
          <a:xfrm>
            <a:off x="10051828" y="3098526"/>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100" dirty="0"/>
              <a:t>Enterprise</a:t>
            </a:r>
            <a:endParaRPr kumimoji="1" lang="en-US" altLang="ja-JP" sz="1100" dirty="0"/>
          </a:p>
        </p:txBody>
      </p:sp>
      <p:cxnSp>
        <p:nvCxnSpPr>
          <p:cNvPr id="29" name="直線コネクタ 28">
            <a:extLst>
              <a:ext uri="{FF2B5EF4-FFF2-40B4-BE49-F238E27FC236}">
                <a16:creationId xmlns:a16="http://schemas.microsoft.com/office/drawing/2014/main" id="{DA38DE1D-39BC-C029-8622-9C64DB2DB772}"/>
              </a:ext>
            </a:extLst>
          </p:cNvPr>
          <p:cNvCxnSpPr>
            <a:stCxn id="26" idx="2"/>
            <a:endCxn id="20" idx="6"/>
          </p:cNvCxnSpPr>
          <p:nvPr/>
        </p:nvCxnSpPr>
        <p:spPr>
          <a:xfrm flipH="1">
            <a:off x="8864574" y="2468034"/>
            <a:ext cx="1187254" cy="1524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C641FCB-8C99-AAE5-6D48-F0102A82FFE2}"/>
              </a:ext>
            </a:extLst>
          </p:cNvPr>
          <p:cNvCxnSpPr>
            <a:cxnSpLocks/>
            <a:stCxn id="27" idx="2"/>
            <a:endCxn id="20" idx="6"/>
          </p:cNvCxnSpPr>
          <p:nvPr/>
        </p:nvCxnSpPr>
        <p:spPr>
          <a:xfrm flipH="1">
            <a:off x="8864574" y="3632844"/>
            <a:ext cx="1187254" cy="359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5EA4E9-C220-5B5E-4FE7-2047F78CC13D}"/>
              </a:ext>
            </a:extLst>
          </p:cNvPr>
          <p:cNvCxnSpPr>
            <a:cxnSpLocks/>
            <a:stCxn id="12" idx="2"/>
            <a:endCxn id="20" idx="6"/>
          </p:cNvCxnSpPr>
          <p:nvPr/>
        </p:nvCxnSpPr>
        <p:spPr>
          <a:xfrm flipH="1" flipV="1">
            <a:off x="8864574" y="3992554"/>
            <a:ext cx="1187254" cy="79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C77FD07-3B2C-CEFE-D9CD-3F7EC7BCB190}"/>
              </a:ext>
            </a:extLst>
          </p:cNvPr>
          <p:cNvCxnSpPr>
            <a:cxnSpLocks/>
            <a:stCxn id="19" idx="4"/>
            <a:endCxn id="20" idx="0"/>
          </p:cNvCxnSpPr>
          <p:nvPr/>
        </p:nvCxnSpPr>
        <p:spPr>
          <a:xfrm>
            <a:off x="8330256" y="3316202"/>
            <a:ext cx="0" cy="14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5D6AA1-6474-D500-1916-33B4C67ADC0B}"/>
              </a:ext>
            </a:extLst>
          </p:cNvPr>
          <p:cNvCxnSpPr>
            <a:cxnSpLocks/>
            <a:stCxn id="20" idx="4"/>
            <a:endCxn id="18" idx="0"/>
          </p:cNvCxnSpPr>
          <p:nvPr/>
        </p:nvCxnSpPr>
        <p:spPr>
          <a:xfrm>
            <a:off x="8330256" y="4526872"/>
            <a:ext cx="0" cy="141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75572BA-B482-31A0-3F8F-16634085EEFD}"/>
              </a:ext>
            </a:extLst>
          </p:cNvPr>
          <p:cNvCxnSpPr>
            <a:stCxn id="24" idx="3"/>
            <a:endCxn id="23" idx="1"/>
          </p:cNvCxnSpPr>
          <p:nvPr/>
        </p:nvCxnSpPr>
        <p:spPr>
          <a:xfrm>
            <a:off x="5052824" y="3989704"/>
            <a:ext cx="496796"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3D840C0-18F2-6625-1312-22E41F968BBE}"/>
              </a:ext>
            </a:extLst>
          </p:cNvPr>
          <p:cNvCxnSpPr>
            <a:cxnSpLocks/>
            <a:stCxn id="16" idx="0"/>
            <a:endCxn id="23" idx="2"/>
          </p:cNvCxnSpPr>
          <p:nvPr/>
        </p:nvCxnSpPr>
        <p:spPr>
          <a:xfrm flipV="1">
            <a:off x="6073463" y="4524022"/>
            <a:ext cx="5238" cy="19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C65A7EC-1D5E-A45C-1E09-F6E008BA8608}"/>
              </a:ext>
            </a:extLst>
          </p:cNvPr>
          <p:cNvCxnSpPr>
            <a:cxnSpLocks/>
            <a:stCxn id="10" idx="1"/>
            <a:endCxn id="20" idx="5"/>
          </p:cNvCxnSpPr>
          <p:nvPr/>
        </p:nvCxnSpPr>
        <p:spPr>
          <a:xfrm flipH="1" flipV="1">
            <a:off x="8708076" y="4370374"/>
            <a:ext cx="1507806" cy="1203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9933EE6-CEA8-B93A-20D6-31857206E1F3}"/>
              </a:ext>
            </a:extLst>
          </p:cNvPr>
          <p:cNvCxnSpPr>
            <a:stCxn id="24" idx="2"/>
            <a:endCxn id="15" idx="0"/>
          </p:cNvCxnSpPr>
          <p:nvPr/>
        </p:nvCxnSpPr>
        <p:spPr>
          <a:xfrm flipH="1">
            <a:off x="4518506" y="4524022"/>
            <a:ext cx="5238" cy="19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8B03A4C9-6D35-3661-02F7-4AB3C6067C0D}"/>
              </a:ext>
            </a:extLst>
          </p:cNvPr>
          <p:cNvCxnSpPr>
            <a:cxnSpLocks/>
            <a:stCxn id="22" idx="0"/>
            <a:endCxn id="19" idx="2"/>
          </p:cNvCxnSpPr>
          <p:nvPr/>
        </p:nvCxnSpPr>
        <p:spPr>
          <a:xfrm rot="5400000" flipH="1" flipV="1">
            <a:off x="5145988" y="805436"/>
            <a:ext cx="673502" cy="4626398"/>
          </a:xfrm>
          <a:prstGeom prst="bent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71AF9448-F8F2-402F-8BD6-8F2482BB9BFD}"/>
              </a:ext>
            </a:extLst>
          </p:cNvPr>
          <p:cNvCxnSpPr>
            <a:cxnSpLocks/>
            <a:stCxn id="13" idx="0"/>
            <a:endCxn id="14" idx="4"/>
          </p:cNvCxnSpPr>
          <p:nvPr/>
        </p:nvCxnSpPr>
        <p:spPr>
          <a:xfrm flipH="1" flipV="1">
            <a:off x="719590" y="4524022"/>
            <a:ext cx="1216177" cy="19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2ACDD17C-5D4C-7F90-C7AB-D2421A9B553C}"/>
              </a:ext>
            </a:extLst>
          </p:cNvPr>
          <p:cNvCxnSpPr>
            <a:cxnSpLocks/>
            <a:stCxn id="13" idx="0"/>
            <a:endCxn id="22" idx="4"/>
          </p:cNvCxnSpPr>
          <p:nvPr/>
        </p:nvCxnSpPr>
        <p:spPr>
          <a:xfrm flipV="1">
            <a:off x="1935767" y="4524022"/>
            <a:ext cx="1233773" cy="19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2E64EBE-1CC7-321A-93DB-E6BCF93BD2EB}"/>
              </a:ext>
            </a:extLst>
          </p:cNvPr>
          <p:cNvCxnSpPr>
            <a:cxnSpLocks/>
            <a:stCxn id="18" idx="1"/>
            <a:endCxn id="23" idx="3"/>
          </p:cNvCxnSpPr>
          <p:nvPr/>
        </p:nvCxnSpPr>
        <p:spPr>
          <a:xfrm flipH="1" flipV="1">
            <a:off x="6607781" y="3989704"/>
            <a:ext cx="1344655" cy="8348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a16="http://schemas.microsoft.com/office/drawing/2014/main" id="{6B5AEFB7-F73C-0D7C-9850-093C8258C885}"/>
              </a:ext>
            </a:extLst>
          </p:cNvPr>
          <p:cNvCxnSpPr>
            <a:cxnSpLocks/>
            <a:stCxn id="14" idx="0"/>
            <a:endCxn id="19" idx="0"/>
          </p:cNvCxnSpPr>
          <p:nvPr/>
        </p:nvCxnSpPr>
        <p:spPr>
          <a:xfrm rot="5400000" flipH="1" flipV="1">
            <a:off x="3921013" y="-953857"/>
            <a:ext cx="1207820" cy="7610666"/>
          </a:xfrm>
          <a:prstGeom prst="bentConnector3">
            <a:avLst>
              <a:gd name="adj1" fmla="val 113645"/>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CF6D819-11CE-BDC3-EC36-0FFBAEF159BC}"/>
              </a:ext>
            </a:extLst>
          </p:cNvPr>
          <p:cNvCxnSpPr>
            <a:cxnSpLocks/>
            <a:stCxn id="22" idx="6"/>
            <a:endCxn id="24" idx="1"/>
          </p:cNvCxnSpPr>
          <p:nvPr/>
        </p:nvCxnSpPr>
        <p:spPr>
          <a:xfrm>
            <a:off x="3703858" y="3989704"/>
            <a:ext cx="290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B52E5F59-CD00-0B62-0D8C-FA629A5D63A4}"/>
              </a:ext>
            </a:extLst>
          </p:cNvPr>
          <p:cNvCxnSpPr>
            <a:cxnSpLocks/>
            <a:stCxn id="23" idx="1"/>
            <a:endCxn id="13" idx="4"/>
          </p:cNvCxnSpPr>
          <p:nvPr/>
        </p:nvCxnSpPr>
        <p:spPr>
          <a:xfrm rot="10800000" flipV="1">
            <a:off x="1935768" y="3989704"/>
            <a:ext cx="3613853" cy="1800144"/>
          </a:xfrm>
          <a:prstGeom prst="bentConnector4">
            <a:avLst>
              <a:gd name="adj1" fmla="val 7007"/>
              <a:gd name="adj2" fmla="val 112699"/>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2E45E58-DA93-6B9F-3FC1-51E633E703A6}"/>
              </a:ext>
            </a:extLst>
          </p:cNvPr>
          <p:cNvCxnSpPr>
            <a:stCxn id="18" idx="3"/>
            <a:endCxn id="17" idx="7"/>
          </p:cNvCxnSpPr>
          <p:nvPr/>
        </p:nvCxnSpPr>
        <p:spPr>
          <a:xfrm flipH="1">
            <a:off x="7242098" y="5580185"/>
            <a:ext cx="710338" cy="341493"/>
          </a:xfrm>
          <a:prstGeom prst="line">
            <a:avLst/>
          </a:prstGeom>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3374CA0F-186F-2F29-2758-9108BA1DBA14}"/>
              </a:ext>
            </a:extLst>
          </p:cNvPr>
          <p:cNvSpPr/>
          <p:nvPr/>
        </p:nvSpPr>
        <p:spPr>
          <a:xfrm>
            <a:off x="1395209" y="3455385"/>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Data service provider</a:t>
            </a:r>
          </a:p>
        </p:txBody>
      </p:sp>
      <p:cxnSp>
        <p:nvCxnSpPr>
          <p:cNvPr id="113" name="コネクタ: カギ線 112">
            <a:extLst>
              <a:ext uri="{FF2B5EF4-FFF2-40B4-BE49-F238E27FC236}">
                <a16:creationId xmlns:a16="http://schemas.microsoft.com/office/drawing/2014/main" id="{8BCBBC42-02F6-872B-F874-29877801CB6A}"/>
              </a:ext>
            </a:extLst>
          </p:cNvPr>
          <p:cNvCxnSpPr>
            <a:cxnSpLocks/>
            <a:stCxn id="112" idx="0"/>
            <a:endCxn id="19" idx="1"/>
          </p:cNvCxnSpPr>
          <p:nvPr/>
        </p:nvCxnSpPr>
        <p:spPr>
          <a:xfrm rot="5400000" flipH="1" flipV="1">
            <a:off x="4415321" y="-81729"/>
            <a:ext cx="1051321" cy="6022909"/>
          </a:xfrm>
          <a:prstGeom prst="bentConnector3">
            <a:avLst>
              <a:gd name="adj1" fmla="val 101233"/>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C549E8D5-9215-B2CD-C6F7-C7677088738E}"/>
              </a:ext>
            </a:extLst>
          </p:cNvPr>
          <p:cNvCxnSpPr>
            <a:cxnSpLocks/>
            <a:stCxn id="13" idx="0"/>
            <a:endCxn id="112" idx="4"/>
          </p:cNvCxnSpPr>
          <p:nvPr/>
        </p:nvCxnSpPr>
        <p:spPr>
          <a:xfrm flipH="1" flipV="1">
            <a:off x="1929527" y="4524021"/>
            <a:ext cx="6240" cy="197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F20E82DA-B3D3-986F-3E83-7A40F5C0C852}"/>
              </a:ext>
            </a:extLst>
          </p:cNvPr>
          <p:cNvCxnSpPr>
            <a:cxnSpLocks/>
            <a:stCxn id="27" idx="6"/>
            <a:endCxn id="21" idx="1"/>
          </p:cNvCxnSpPr>
          <p:nvPr/>
        </p:nvCxnSpPr>
        <p:spPr>
          <a:xfrm>
            <a:off x="11120464" y="3632844"/>
            <a:ext cx="110449" cy="203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AFD21FF4-548E-D477-D7A6-AF4FC2A89FB2}"/>
              </a:ext>
            </a:extLst>
          </p:cNvPr>
          <p:cNvCxnSpPr>
            <a:cxnSpLocks/>
            <a:stCxn id="12" idx="6"/>
            <a:endCxn id="21" idx="3"/>
          </p:cNvCxnSpPr>
          <p:nvPr/>
        </p:nvCxnSpPr>
        <p:spPr>
          <a:xfrm flipV="1">
            <a:off x="11120464" y="4591738"/>
            <a:ext cx="110449" cy="198119"/>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a:extLst>
              <a:ext uri="{FF2B5EF4-FFF2-40B4-BE49-F238E27FC236}">
                <a16:creationId xmlns:a16="http://schemas.microsoft.com/office/drawing/2014/main" id="{8F0F44AF-3B98-6486-0B52-C2AE6000165B}"/>
              </a:ext>
            </a:extLst>
          </p:cNvPr>
          <p:cNvSpPr txBox="1"/>
          <p:nvPr/>
        </p:nvSpPr>
        <p:spPr>
          <a:xfrm>
            <a:off x="719589" y="2094420"/>
            <a:ext cx="2188685" cy="276999"/>
          </a:xfrm>
          <a:prstGeom prst="rect">
            <a:avLst/>
          </a:prstGeom>
          <a:noFill/>
        </p:spPr>
        <p:txBody>
          <a:bodyPr wrap="square" rtlCol="0">
            <a:spAutoFit/>
          </a:bodyPr>
          <a:lstStyle/>
          <a:p>
            <a:r>
              <a:rPr kumimoji="1" lang="en-US" altLang="ja-JP" sz="1200" dirty="0"/>
              <a:t>Social impact -&gt;</a:t>
            </a:r>
            <a:endParaRPr kumimoji="1" lang="ja-JP" altLang="en-US" sz="1200" dirty="0"/>
          </a:p>
        </p:txBody>
      </p:sp>
      <p:sp>
        <p:nvSpPr>
          <p:cNvPr id="5" name="楕円 4">
            <a:extLst>
              <a:ext uri="{FF2B5EF4-FFF2-40B4-BE49-F238E27FC236}">
                <a16:creationId xmlns:a16="http://schemas.microsoft.com/office/drawing/2014/main" id="{98BB6B98-DF0F-E998-520B-0C014E65FC9F}"/>
              </a:ext>
            </a:extLst>
          </p:cNvPr>
          <p:cNvSpPr/>
          <p:nvPr/>
        </p:nvSpPr>
        <p:spPr>
          <a:xfrm>
            <a:off x="8641582" y="5765180"/>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Data engineer</a:t>
            </a:r>
          </a:p>
        </p:txBody>
      </p:sp>
      <p:sp>
        <p:nvSpPr>
          <p:cNvPr id="6" name="楕円 5">
            <a:extLst>
              <a:ext uri="{FF2B5EF4-FFF2-40B4-BE49-F238E27FC236}">
                <a16:creationId xmlns:a16="http://schemas.microsoft.com/office/drawing/2014/main" id="{FCF666C2-7E6D-DEBC-1717-FEABD00477BA}"/>
              </a:ext>
            </a:extLst>
          </p:cNvPr>
          <p:cNvSpPr/>
          <p:nvPr/>
        </p:nvSpPr>
        <p:spPr>
          <a:xfrm>
            <a:off x="7472867" y="5765180"/>
            <a:ext cx="1068636" cy="1068636"/>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100" dirty="0"/>
              <a:t>Data collector</a:t>
            </a:r>
          </a:p>
        </p:txBody>
      </p:sp>
      <p:cxnSp>
        <p:nvCxnSpPr>
          <p:cNvPr id="42" name="直線コネクタ 41">
            <a:extLst>
              <a:ext uri="{FF2B5EF4-FFF2-40B4-BE49-F238E27FC236}">
                <a16:creationId xmlns:a16="http://schemas.microsoft.com/office/drawing/2014/main" id="{0F07743A-96DF-4A25-EA61-F06D8205701F}"/>
              </a:ext>
            </a:extLst>
          </p:cNvPr>
          <p:cNvCxnSpPr>
            <a:cxnSpLocks/>
            <a:stCxn id="18" idx="4"/>
            <a:endCxn id="6" idx="7"/>
          </p:cNvCxnSpPr>
          <p:nvPr/>
        </p:nvCxnSpPr>
        <p:spPr>
          <a:xfrm>
            <a:off x="8330256" y="5736683"/>
            <a:ext cx="54749" cy="184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3FF5B7C-F22A-1315-3118-35FEC506B099}"/>
              </a:ext>
            </a:extLst>
          </p:cNvPr>
          <p:cNvCxnSpPr>
            <a:cxnSpLocks/>
            <a:stCxn id="18" idx="5"/>
            <a:endCxn id="5" idx="0"/>
          </p:cNvCxnSpPr>
          <p:nvPr/>
        </p:nvCxnSpPr>
        <p:spPr>
          <a:xfrm>
            <a:off x="8708076" y="5580185"/>
            <a:ext cx="467824" cy="1849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1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D867D77-21D4-DB43-E8BA-EEAB4BD4AA26}"/>
              </a:ext>
            </a:extLst>
          </p:cNvPr>
          <p:cNvSpPr>
            <a:spLocks noGrp="1"/>
          </p:cNvSpPr>
          <p:nvPr>
            <p:ph idx="1"/>
          </p:nvPr>
        </p:nvSpPr>
        <p:spPr>
          <a:xfrm>
            <a:off x="642229" y="1371687"/>
            <a:ext cx="11128013" cy="2222118"/>
          </a:xfrm>
        </p:spPr>
        <p:txBody>
          <a:bodyPr/>
          <a:lstStyle/>
          <a:p>
            <a:r>
              <a:rPr lang="en-US" altLang="ja-JP" dirty="0"/>
              <a:t>The following methods are the main approaches to ensure data quality.</a:t>
            </a:r>
            <a:endParaRPr lang="ja-JP" altLang="en-US" dirty="0"/>
          </a:p>
        </p:txBody>
      </p:sp>
      <p:sp>
        <p:nvSpPr>
          <p:cNvPr id="3" name="スライド番号プレースホルダー 2">
            <a:extLst>
              <a:ext uri="{FF2B5EF4-FFF2-40B4-BE49-F238E27FC236}">
                <a16:creationId xmlns:a16="http://schemas.microsoft.com/office/drawing/2014/main" id="{C447EB75-C78F-36B5-26E4-C09D349D1AB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21</a:t>
            </a:fld>
            <a:endParaRPr lang="ja-JP" altLang="en-US"/>
          </a:p>
        </p:txBody>
      </p:sp>
      <p:sp>
        <p:nvSpPr>
          <p:cNvPr id="4" name="タイトル 3">
            <a:extLst>
              <a:ext uri="{FF2B5EF4-FFF2-40B4-BE49-F238E27FC236}">
                <a16:creationId xmlns:a16="http://schemas.microsoft.com/office/drawing/2014/main" id="{2E5E21CF-4BD2-FE75-2EC9-BF824FD9223E}"/>
              </a:ext>
            </a:extLst>
          </p:cNvPr>
          <p:cNvSpPr>
            <a:spLocks noGrp="1"/>
          </p:cNvSpPr>
          <p:nvPr>
            <p:ph type="title"/>
          </p:nvPr>
        </p:nvSpPr>
        <p:spPr>
          <a:xfrm>
            <a:off x="641213" y="313754"/>
            <a:ext cx="8063871" cy="676276"/>
          </a:xfrm>
        </p:spPr>
        <p:txBody>
          <a:bodyPr/>
          <a:lstStyle/>
          <a:p>
            <a:r>
              <a:rPr lang="ja-JP" altLang="en-US" dirty="0"/>
              <a:t>⑫ </a:t>
            </a:r>
            <a:r>
              <a:rPr lang="en-US" altLang="ja-JP" dirty="0"/>
              <a:t>Methods to Ensure Quality</a:t>
            </a:r>
            <a:endParaRPr lang="ja-JP" altLang="en-US" dirty="0"/>
          </a:p>
        </p:txBody>
      </p:sp>
      <p:graphicFrame>
        <p:nvGraphicFramePr>
          <p:cNvPr id="6" name="図表 5">
            <a:extLst>
              <a:ext uri="{FF2B5EF4-FFF2-40B4-BE49-F238E27FC236}">
                <a16:creationId xmlns:a16="http://schemas.microsoft.com/office/drawing/2014/main" id="{4BBB0D44-6C6F-223B-D7AF-7549463009F5}"/>
              </a:ext>
            </a:extLst>
          </p:cNvPr>
          <p:cNvGraphicFramePr/>
          <p:nvPr>
            <p:extLst>
              <p:ext uri="{D42A27DB-BD31-4B8C-83A1-F6EECF244321}">
                <p14:modId xmlns:p14="http://schemas.microsoft.com/office/powerpoint/2010/main" val="2409534082"/>
              </p:ext>
            </p:extLst>
          </p:nvPr>
        </p:nvGraphicFramePr>
        <p:xfrm>
          <a:off x="2032000" y="2592131"/>
          <a:ext cx="8128000" cy="3182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正方形/長方形 6">
            <a:extLst>
              <a:ext uri="{FF2B5EF4-FFF2-40B4-BE49-F238E27FC236}">
                <a16:creationId xmlns:a16="http://schemas.microsoft.com/office/drawing/2014/main" id="{1A0C5B48-8DE1-C100-6D10-3A07F6E557F0}"/>
              </a:ext>
            </a:extLst>
          </p:cNvPr>
          <p:cNvSpPr/>
          <p:nvPr/>
        </p:nvSpPr>
        <p:spPr>
          <a:xfrm>
            <a:off x="2032000" y="6211927"/>
            <a:ext cx="8128000" cy="315699"/>
          </a:xfrm>
          <a:prstGeom prst="rect">
            <a:avLst/>
          </a:prstGeom>
          <a:solidFill>
            <a:srgbClr val="D1D1D6"/>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altLang="ja-JP" sz="1400" dirty="0" err="1"/>
              <a:t>DataOps</a:t>
            </a:r>
            <a:r>
              <a:rPr lang="en-US" altLang="ja-JP" sz="1400" dirty="0"/>
              <a:t> (Update</a:t>
            </a:r>
            <a:r>
              <a:rPr lang="ja-JP" altLang="en-US" sz="1400" dirty="0"/>
              <a:t> </a:t>
            </a:r>
            <a:r>
              <a:rPr lang="en-US" altLang="ja-JP" sz="1400" dirty="0"/>
              <a:t>and</a:t>
            </a:r>
            <a:r>
              <a:rPr lang="ja-JP" altLang="en-US" sz="1400" dirty="0"/>
              <a:t> </a:t>
            </a:r>
            <a:r>
              <a:rPr lang="en-US" altLang="ja-JP" sz="1400" dirty="0"/>
              <a:t>feedback)  </a:t>
            </a:r>
            <a:endParaRPr lang="ja-JP" altLang="en-US" sz="1400" dirty="0"/>
          </a:p>
        </p:txBody>
      </p:sp>
      <p:sp>
        <p:nvSpPr>
          <p:cNvPr id="8" name="正方形/長方形 7">
            <a:extLst>
              <a:ext uri="{FF2B5EF4-FFF2-40B4-BE49-F238E27FC236}">
                <a16:creationId xmlns:a16="http://schemas.microsoft.com/office/drawing/2014/main" id="{8F0C77E4-C40B-E333-48C5-03196DADEA40}"/>
              </a:ext>
            </a:extLst>
          </p:cNvPr>
          <p:cNvSpPr/>
          <p:nvPr/>
        </p:nvSpPr>
        <p:spPr>
          <a:xfrm>
            <a:off x="2032000" y="5886505"/>
            <a:ext cx="8128000" cy="315699"/>
          </a:xfrm>
          <a:prstGeom prst="rect">
            <a:avLst/>
          </a:prstGeom>
          <a:solidFill>
            <a:srgbClr val="24235C"/>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solidFill>
                  <a:schemeClr val="bg1"/>
                </a:solidFill>
              </a:rPr>
              <a:t>Governance</a:t>
            </a:r>
            <a:endParaRPr lang="ja-JP" altLang="en-US" sz="1400" dirty="0">
              <a:solidFill>
                <a:schemeClr val="bg1"/>
              </a:solidFill>
            </a:endParaRPr>
          </a:p>
        </p:txBody>
      </p:sp>
    </p:spTree>
    <p:extLst>
      <p:ext uri="{BB962C8B-B14F-4D97-AF65-F5344CB8AC3E}">
        <p14:creationId xmlns:p14="http://schemas.microsoft.com/office/powerpoint/2010/main" val="194658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矢印: 環状 23">
            <a:extLst>
              <a:ext uri="{FF2B5EF4-FFF2-40B4-BE49-F238E27FC236}">
                <a16:creationId xmlns:a16="http://schemas.microsoft.com/office/drawing/2014/main" id="{F5C5B8C2-4031-4014-E641-0BB8B11F6405}"/>
              </a:ext>
            </a:extLst>
          </p:cNvPr>
          <p:cNvSpPr/>
          <p:nvPr/>
        </p:nvSpPr>
        <p:spPr>
          <a:xfrm>
            <a:off x="3643937" y="3530085"/>
            <a:ext cx="3391409" cy="3391409"/>
          </a:xfrm>
          <a:prstGeom prst="circularArrow">
            <a:avLst>
              <a:gd name="adj1" fmla="val 10147"/>
              <a:gd name="adj2" fmla="val 1142319"/>
              <a:gd name="adj3" fmla="val 7903794"/>
              <a:gd name="adj4" fmla="val 12551785"/>
              <a:gd name="adj5" fmla="val 12500"/>
            </a:avLst>
          </a:prstGeom>
          <a:solidFill>
            <a:schemeClr val="tx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484C606B-B3BE-2C83-6A24-8C0C81339E33}"/>
              </a:ext>
            </a:extLst>
          </p:cNvPr>
          <p:cNvSpPr/>
          <p:nvPr/>
        </p:nvSpPr>
        <p:spPr>
          <a:xfrm>
            <a:off x="6400800" y="4380422"/>
            <a:ext cx="4275909" cy="1458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四角形: メモ 6">
            <a:extLst>
              <a:ext uri="{FF2B5EF4-FFF2-40B4-BE49-F238E27FC236}">
                <a16:creationId xmlns:a16="http://schemas.microsoft.com/office/drawing/2014/main" id="{2063D620-1364-C2BD-0A9F-B765D6118C3F}"/>
              </a:ext>
            </a:extLst>
          </p:cNvPr>
          <p:cNvSpPr/>
          <p:nvPr/>
        </p:nvSpPr>
        <p:spPr>
          <a:xfrm>
            <a:off x="3156865" y="4802786"/>
            <a:ext cx="975360" cy="1210492"/>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dirty="0"/>
              <a:t>Standard</a:t>
            </a:r>
            <a:endParaRPr kumimoji="1" lang="ja-JP" altLang="en-US" sz="1400" dirty="0"/>
          </a:p>
        </p:txBody>
      </p:sp>
      <p:sp>
        <p:nvSpPr>
          <p:cNvPr id="8" name="四角形: メモ 7">
            <a:extLst>
              <a:ext uri="{FF2B5EF4-FFF2-40B4-BE49-F238E27FC236}">
                <a16:creationId xmlns:a16="http://schemas.microsoft.com/office/drawing/2014/main" id="{522684C9-A336-211F-06BF-28544E1AD2F0}"/>
              </a:ext>
            </a:extLst>
          </p:cNvPr>
          <p:cNvSpPr/>
          <p:nvPr/>
        </p:nvSpPr>
        <p:spPr>
          <a:xfrm>
            <a:off x="3004465" y="4650386"/>
            <a:ext cx="975360" cy="1210492"/>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dirty="0"/>
              <a:t>Standard</a:t>
            </a:r>
            <a:endParaRPr kumimoji="1" lang="ja-JP" altLang="en-US" sz="1400" dirty="0"/>
          </a:p>
        </p:txBody>
      </p:sp>
      <p:sp>
        <p:nvSpPr>
          <p:cNvPr id="38" name="コンテンツ プレースホルダー 37">
            <a:extLst>
              <a:ext uri="{FF2B5EF4-FFF2-40B4-BE49-F238E27FC236}">
                <a16:creationId xmlns:a16="http://schemas.microsoft.com/office/drawing/2014/main" id="{CE7813A0-7357-770B-3B03-E0D6F5F736C8}"/>
              </a:ext>
            </a:extLst>
          </p:cNvPr>
          <p:cNvSpPr>
            <a:spLocks noGrp="1"/>
          </p:cNvSpPr>
          <p:nvPr>
            <p:ph idx="1"/>
          </p:nvPr>
        </p:nvSpPr>
        <p:spPr>
          <a:xfrm>
            <a:off x="642229" y="1382320"/>
            <a:ext cx="10936627" cy="2222118"/>
          </a:xfrm>
        </p:spPr>
        <p:txBody>
          <a:bodyPr/>
          <a:lstStyle/>
          <a:p>
            <a:r>
              <a:rPr lang="en-US" altLang="ja-JP" dirty="0"/>
              <a:t>This framework will organize and guide many standards on data quality in a way that makes them easy to implement.</a:t>
            </a:r>
            <a:r>
              <a:rPr lang="ja-JP" altLang="en-US" dirty="0"/>
              <a:t>　</a:t>
            </a:r>
            <a:endParaRPr lang="en-US" altLang="ja-JP" dirty="0"/>
          </a:p>
          <a:p>
            <a:r>
              <a:rPr lang="en-US" altLang="ja-JP" dirty="0"/>
              <a:t>It does not create new standards, but is only a practical guide, and synergies can be achieved by feeding the results of implementation back into the standardization process.</a:t>
            </a:r>
            <a:endParaRPr lang="ja-JP" altLang="en-US" dirty="0"/>
          </a:p>
        </p:txBody>
      </p:sp>
      <p:sp>
        <p:nvSpPr>
          <p:cNvPr id="3" name="スライド番号プレースホルダー 2">
            <a:extLst>
              <a:ext uri="{FF2B5EF4-FFF2-40B4-BE49-F238E27FC236}">
                <a16:creationId xmlns:a16="http://schemas.microsoft.com/office/drawing/2014/main" id="{DC30D332-7BFD-71A2-5847-34BF18395DC9}"/>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22</a:t>
            </a:fld>
            <a:endParaRPr lang="ja-JP" altLang="en-US"/>
          </a:p>
        </p:txBody>
      </p:sp>
      <p:sp>
        <p:nvSpPr>
          <p:cNvPr id="4" name="タイトル 3">
            <a:extLst>
              <a:ext uri="{FF2B5EF4-FFF2-40B4-BE49-F238E27FC236}">
                <a16:creationId xmlns:a16="http://schemas.microsoft.com/office/drawing/2014/main" id="{E18B4E2A-38CB-4FEF-2E47-BD12CAEF0098}"/>
              </a:ext>
            </a:extLst>
          </p:cNvPr>
          <p:cNvSpPr>
            <a:spLocks noGrp="1"/>
          </p:cNvSpPr>
          <p:nvPr>
            <p:ph type="title"/>
          </p:nvPr>
        </p:nvSpPr>
        <p:spPr>
          <a:xfrm>
            <a:off x="641213" y="313754"/>
            <a:ext cx="9912487" cy="676276"/>
          </a:xfrm>
        </p:spPr>
        <p:txBody>
          <a:bodyPr/>
          <a:lstStyle/>
          <a:p>
            <a:r>
              <a:rPr lang="ja-JP" altLang="en-US" sz="2400" dirty="0"/>
              <a:t>⑬ </a:t>
            </a:r>
            <a:r>
              <a:rPr lang="en-US" altLang="ja-JP" sz="2400" dirty="0"/>
              <a:t>Relationship between ISO Standards and Framework</a:t>
            </a:r>
            <a:endParaRPr lang="ja-JP" altLang="en-US" sz="2400" dirty="0"/>
          </a:p>
        </p:txBody>
      </p:sp>
      <p:sp>
        <p:nvSpPr>
          <p:cNvPr id="6" name="四角形: メモ 5">
            <a:extLst>
              <a:ext uri="{FF2B5EF4-FFF2-40B4-BE49-F238E27FC236}">
                <a16:creationId xmlns:a16="http://schemas.microsoft.com/office/drawing/2014/main" id="{549B2E92-EBD3-87F2-667A-D958C8583255}"/>
              </a:ext>
            </a:extLst>
          </p:cNvPr>
          <p:cNvSpPr/>
          <p:nvPr/>
        </p:nvSpPr>
        <p:spPr>
          <a:xfrm>
            <a:off x="2852065" y="4497986"/>
            <a:ext cx="975360" cy="1210492"/>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dirty="0"/>
              <a:t>Standard</a:t>
            </a:r>
            <a:endParaRPr kumimoji="1" lang="ja-JP" altLang="en-US" sz="1400" dirty="0"/>
          </a:p>
        </p:txBody>
      </p:sp>
      <p:sp>
        <p:nvSpPr>
          <p:cNvPr id="5" name="四角形: メモ 4">
            <a:extLst>
              <a:ext uri="{FF2B5EF4-FFF2-40B4-BE49-F238E27FC236}">
                <a16:creationId xmlns:a16="http://schemas.microsoft.com/office/drawing/2014/main" id="{CFA82C97-DFFF-8644-C0F7-E0E2500C2D5A}"/>
              </a:ext>
            </a:extLst>
          </p:cNvPr>
          <p:cNvSpPr/>
          <p:nvPr/>
        </p:nvSpPr>
        <p:spPr>
          <a:xfrm>
            <a:off x="2699665" y="4345586"/>
            <a:ext cx="975360" cy="1210492"/>
          </a:xfrm>
          <a:prstGeom prst="foldedCorner">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dirty="0"/>
              <a:t>Standard</a:t>
            </a:r>
            <a:endParaRPr kumimoji="1" lang="ja-JP" altLang="en-US" sz="1400" dirty="0"/>
          </a:p>
        </p:txBody>
      </p:sp>
      <p:sp>
        <p:nvSpPr>
          <p:cNvPr id="9" name="正方形/長方形 8">
            <a:extLst>
              <a:ext uri="{FF2B5EF4-FFF2-40B4-BE49-F238E27FC236}">
                <a16:creationId xmlns:a16="http://schemas.microsoft.com/office/drawing/2014/main" id="{98EC6197-F85D-30ED-EA04-10E75B4B6413}"/>
              </a:ext>
            </a:extLst>
          </p:cNvPr>
          <p:cNvSpPr/>
          <p:nvPr/>
        </p:nvSpPr>
        <p:spPr>
          <a:xfrm>
            <a:off x="2938364" y="4828065"/>
            <a:ext cx="588434" cy="245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a:t>Items</a:t>
            </a:r>
            <a:endParaRPr kumimoji="1" lang="ja-JP" altLang="en-US" sz="1100" dirty="0"/>
          </a:p>
        </p:txBody>
      </p:sp>
      <p:sp>
        <p:nvSpPr>
          <p:cNvPr id="11" name="テキスト ボックス 10">
            <a:extLst>
              <a:ext uri="{FF2B5EF4-FFF2-40B4-BE49-F238E27FC236}">
                <a16:creationId xmlns:a16="http://schemas.microsoft.com/office/drawing/2014/main" id="{AA0BC315-5177-9135-A2E8-B33592635D4E}"/>
              </a:ext>
            </a:extLst>
          </p:cNvPr>
          <p:cNvSpPr txBox="1"/>
          <p:nvPr/>
        </p:nvSpPr>
        <p:spPr>
          <a:xfrm>
            <a:off x="6678996" y="4563308"/>
            <a:ext cx="3658080" cy="369332"/>
          </a:xfrm>
          <a:prstGeom prst="rect">
            <a:avLst/>
          </a:prstGeom>
          <a:noFill/>
        </p:spPr>
        <p:txBody>
          <a:bodyPr wrap="square">
            <a:spAutoFit/>
          </a:bodyPr>
          <a:lstStyle/>
          <a:p>
            <a:r>
              <a:rPr lang="ja-JP" altLang="en-US" dirty="0"/>
              <a:t>Aligned to the </a:t>
            </a:r>
            <a:r>
              <a:rPr lang="en-US" altLang="ja-JP" dirty="0"/>
              <a:t>context</a:t>
            </a:r>
            <a:r>
              <a:rPr lang="ja-JP" altLang="en-US" dirty="0"/>
              <a:t> of use.</a:t>
            </a:r>
          </a:p>
        </p:txBody>
      </p:sp>
      <p:sp>
        <p:nvSpPr>
          <p:cNvPr id="12" name="正方形/長方形 11">
            <a:extLst>
              <a:ext uri="{FF2B5EF4-FFF2-40B4-BE49-F238E27FC236}">
                <a16:creationId xmlns:a16="http://schemas.microsoft.com/office/drawing/2014/main" id="{E9DC5535-D400-E8B7-B9AD-3A89E54DD108}"/>
              </a:ext>
            </a:extLst>
          </p:cNvPr>
          <p:cNvSpPr/>
          <p:nvPr/>
        </p:nvSpPr>
        <p:spPr>
          <a:xfrm>
            <a:off x="6612548" y="5370177"/>
            <a:ext cx="588434" cy="245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a:t>Item</a:t>
            </a:r>
            <a:endParaRPr kumimoji="1" lang="ja-JP" altLang="en-US" sz="1100" dirty="0"/>
          </a:p>
        </p:txBody>
      </p:sp>
      <p:sp>
        <p:nvSpPr>
          <p:cNvPr id="13" name="正方形/長方形 12">
            <a:extLst>
              <a:ext uri="{FF2B5EF4-FFF2-40B4-BE49-F238E27FC236}">
                <a16:creationId xmlns:a16="http://schemas.microsoft.com/office/drawing/2014/main" id="{5D86CA66-4FFD-3FF8-6D70-1D5A84EF4DFE}"/>
              </a:ext>
            </a:extLst>
          </p:cNvPr>
          <p:cNvSpPr/>
          <p:nvPr/>
        </p:nvSpPr>
        <p:spPr>
          <a:xfrm>
            <a:off x="7627096" y="5370176"/>
            <a:ext cx="588434" cy="245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a:t>Item</a:t>
            </a:r>
            <a:endParaRPr kumimoji="1" lang="ja-JP" altLang="en-US" sz="1100" dirty="0"/>
          </a:p>
        </p:txBody>
      </p:sp>
      <p:sp>
        <p:nvSpPr>
          <p:cNvPr id="14" name="正方形/長方形 13">
            <a:extLst>
              <a:ext uri="{FF2B5EF4-FFF2-40B4-BE49-F238E27FC236}">
                <a16:creationId xmlns:a16="http://schemas.microsoft.com/office/drawing/2014/main" id="{62838CC3-9F9D-324A-3914-6F8210A7F71F}"/>
              </a:ext>
            </a:extLst>
          </p:cNvPr>
          <p:cNvSpPr/>
          <p:nvPr/>
        </p:nvSpPr>
        <p:spPr>
          <a:xfrm>
            <a:off x="8641644" y="5370177"/>
            <a:ext cx="588434" cy="245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a:t>Item</a:t>
            </a:r>
            <a:endParaRPr kumimoji="1" lang="ja-JP" altLang="en-US" sz="1100" dirty="0"/>
          </a:p>
        </p:txBody>
      </p:sp>
      <p:sp>
        <p:nvSpPr>
          <p:cNvPr id="15" name="正方形/長方形 14">
            <a:extLst>
              <a:ext uri="{FF2B5EF4-FFF2-40B4-BE49-F238E27FC236}">
                <a16:creationId xmlns:a16="http://schemas.microsoft.com/office/drawing/2014/main" id="{DB447336-C56F-5E1F-38C0-7EA2885320EC}"/>
              </a:ext>
            </a:extLst>
          </p:cNvPr>
          <p:cNvSpPr/>
          <p:nvPr/>
        </p:nvSpPr>
        <p:spPr>
          <a:xfrm>
            <a:off x="9656192" y="5370176"/>
            <a:ext cx="588434" cy="245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a:t>Item</a:t>
            </a:r>
            <a:endParaRPr kumimoji="1" lang="ja-JP" altLang="en-US" sz="1100" dirty="0"/>
          </a:p>
        </p:txBody>
      </p:sp>
      <p:cxnSp>
        <p:nvCxnSpPr>
          <p:cNvPr id="17" name="直線コネクタ 16">
            <a:extLst>
              <a:ext uri="{FF2B5EF4-FFF2-40B4-BE49-F238E27FC236}">
                <a16:creationId xmlns:a16="http://schemas.microsoft.com/office/drawing/2014/main" id="{A81AC29F-D4DB-A2A6-EEEE-90222E0EC498}"/>
              </a:ext>
            </a:extLst>
          </p:cNvPr>
          <p:cNvCxnSpPr>
            <a:stCxn id="12" idx="3"/>
            <a:endCxn id="13" idx="1"/>
          </p:cNvCxnSpPr>
          <p:nvPr/>
        </p:nvCxnSpPr>
        <p:spPr>
          <a:xfrm flipV="1">
            <a:off x="7200982" y="5492943"/>
            <a:ext cx="4261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427E5C1-B2B4-C05A-1F66-7E6A4ACA3591}"/>
              </a:ext>
            </a:extLst>
          </p:cNvPr>
          <p:cNvCxnSpPr>
            <a:cxnSpLocks/>
            <a:stCxn id="13" idx="3"/>
            <a:endCxn id="14" idx="1"/>
          </p:cNvCxnSpPr>
          <p:nvPr/>
        </p:nvCxnSpPr>
        <p:spPr>
          <a:xfrm>
            <a:off x="8215530" y="5492943"/>
            <a:ext cx="4261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02D06B9-A7F3-22D0-9464-E70B3563F602}"/>
              </a:ext>
            </a:extLst>
          </p:cNvPr>
          <p:cNvCxnSpPr>
            <a:cxnSpLocks/>
            <a:stCxn id="14" idx="3"/>
            <a:endCxn id="15" idx="1"/>
          </p:cNvCxnSpPr>
          <p:nvPr/>
        </p:nvCxnSpPr>
        <p:spPr>
          <a:xfrm flipV="1">
            <a:off x="9230078" y="5492943"/>
            <a:ext cx="426114"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F41C289-2DEB-5D67-EE97-BCD7CCD101FE}"/>
              </a:ext>
            </a:extLst>
          </p:cNvPr>
          <p:cNvSpPr txBox="1"/>
          <p:nvPr/>
        </p:nvSpPr>
        <p:spPr>
          <a:xfrm>
            <a:off x="7414039" y="4013272"/>
            <a:ext cx="1990288" cy="369332"/>
          </a:xfrm>
          <a:prstGeom prst="rect">
            <a:avLst/>
          </a:prstGeom>
          <a:noFill/>
        </p:spPr>
        <p:txBody>
          <a:bodyPr wrap="none" rtlCol="0">
            <a:spAutoFit/>
          </a:bodyPr>
          <a:lstStyle/>
          <a:p>
            <a:r>
              <a:rPr kumimoji="1" lang="en-US" altLang="ja-JP" dirty="0"/>
              <a:t>This Framework</a:t>
            </a:r>
            <a:endParaRPr kumimoji="1" lang="ja-JP" altLang="en-US" dirty="0"/>
          </a:p>
        </p:txBody>
      </p:sp>
      <p:sp>
        <p:nvSpPr>
          <p:cNvPr id="27" name="テキスト ボックス 26">
            <a:extLst>
              <a:ext uri="{FF2B5EF4-FFF2-40B4-BE49-F238E27FC236}">
                <a16:creationId xmlns:a16="http://schemas.microsoft.com/office/drawing/2014/main" id="{73EB2FBC-C129-2789-EED5-50944C5CD008}"/>
              </a:ext>
            </a:extLst>
          </p:cNvPr>
          <p:cNvSpPr txBox="1"/>
          <p:nvPr/>
        </p:nvSpPr>
        <p:spPr>
          <a:xfrm>
            <a:off x="5225252" y="6271796"/>
            <a:ext cx="1419497" cy="369332"/>
          </a:xfrm>
          <a:prstGeom prst="rect">
            <a:avLst/>
          </a:prstGeom>
          <a:noFill/>
        </p:spPr>
        <p:txBody>
          <a:bodyPr wrap="square" rtlCol="0">
            <a:spAutoFit/>
          </a:bodyPr>
          <a:lstStyle/>
          <a:p>
            <a:r>
              <a:rPr kumimoji="1" lang="en-US" altLang="ja-JP" dirty="0"/>
              <a:t>Feedback</a:t>
            </a:r>
            <a:endParaRPr kumimoji="1" lang="ja-JP" altLang="en-US" dirty="0"/>
          </a:p>
        </p:txBody>
      </p:sp>
      <p:sp>
        <p:nvSpPr>
          <p:cNvPr id="30" name="テキスト ボックス 29">
            <a:extLst>
              <a:ext uri="{FF2B5EF4-FFF2-40B4-BE49-F238E27FC236}">
                <a16:creationId xmlns:a16="http://schemas.microsoft.com/office/drawing/2014/main" id="{CFBFC484-5D34-D419-1994-7D73AF80BAE3}"/>
              </a:ext>
            </a:extLst>
          </p:cNvPr>
          <p:cNvSpPr txBox="1"/>
          <p:nvPr/>
        </p:nvSpPr>
        <p:spPr>
          <a:xfrm>
            <a:off x="8696680" y="6013278"/>
            <a:ext cx="1980029" cy="369332"/>
          </a:xfrm>
          <a:prstGeom prst="rect">
            <a:avLst/>
          </a:prstGeom>
          <a:noFill/>
        </p:spPr>
        <p:txBody>
          <a:bodyPr wrap="none" rtlCol="0">
            <a:spAutoFit/>
          </a:bodyPr>
          <a:lstStyle/>
          <a:p>
            <a:r>
              <a:rPr kumimoji="1" lang="en-US" altLang="ja-JP"/>
              <a:t>Implementation</a:t>
            </a:r>
            <a:endParaRPr kumimoji="1" lang="ja-JP" altLang="en-US" dirty="0"/>
          </a:p>
        </p:txBody>
      </p:sp>
      <p:pic>
        <p:nvPicPr>
          <p:cNvPr id="39" name="コンテンツ プレースホルダー 28" descr="工場 枠線">
            <a:extLst>
              <a:ext uri="{FF2B5EF4-FFF2-40B4-BE49-F238E27FC236}">
                <a16:creationId xmlns:a16="http://schemas.microsoft.com/office/drawing/2014/main" id="{8C9F5734-F83D-E4E5-F1C2-F1BB25A32E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7848655" y="5819446"/>
            <a:ext cx="914400" cy="914400"/>
          </a:xfrm>
          <a:prstGeom prst="rect">
            <a:avLst/>
          </a:prstGeom>
          <a:solidFill>
            <a:schemeClr val="bg1">
              <a:alpha val="0"/>
            </a:schemeClr>
          </a:solidFill>
          <a:ln>
            <a:noFill/>
          </a:ln>
        </p:spPr>
      </p:pic>
    </p:spTree>
    <p:extLst>
      <p:ext uri="{BB962C8B-B14F-4D97-AF65-F5344CB8AC3E}">
        <p14:creationId xmlns:p14="http://schemas.microsoft.com/office/powerpoint/2010/main" val="226419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6C2624A-FB77-CAB7-2E7D-B477A6854C85}"/>
              </a:ext>
            </a:extLst>
          </p:cNvPr>
          <p:cNvSpPr>
            <a:spLocks noGrp="1"/>
          </p:cNvSpPr>
          <p:nvPr>
            <p:ph idx="1"/>
          </p:nvPr>
        </p:nvSpPr>
        <p:spPr>
          <a:xfrm>
            <a:off x="642229" y="1011169"/>
            <a:ext cx="10936627" cy="233848"/>
          </a:xfrm>
        </p:spPr>
        <p:txBody>
          <a:bodyPr/>
          <a:lstStyle/>
          <a:p>
            <a:r>
              <a:rPr lang="en-US" altLang="ja-JP" dirty="0"/>
              <a:t>In Japan, several guidelines concerning AI quality have been established.</a:t>
            </a:r>
          </a:p>
          <a:p>
            <a:pPr marL="0" indent="0">
              <a:buNone/>
            </a:pPr>
            <a:endParaRPr kumimoji="1" lang="ja-JP" altLang="en-US" dirty="0"/>
          </a:p>
        </p:txBody>
      </p:sp>
      <p:sp>
        <p:nvSpPr>
          <p:cNvPr id="3" name="スライド番号プレースホルダー 2">
            <a:extLst>
              <a:ext uri="{FF2B5EF4-FFF2-40B4-BE49-F238E27FC236}">
                <a16:creationId xmlns:a16="http://schemas.microsoft.com/office/drawing/2014/main" id="{D1EDC3F9-7AD6-9B60-A558-E9AE1A94942A}"/>
              </a:ext>
            </a:extLst>
          </p:cNvPr>
          <p:cNvSpPr>
            <a:spLocks noGrp="1"/>
          </p:cNvSpPr>
          <p:nvPr>
            <p:ph type="sldNum" sz="quarter" idx="12"/>
          </p:nvPr>
        </p:nvSpPr>
        <p:spPr/>
        <p:txBody>
          <a:bodyPr/>
          <a:lstStyle/>
          <a:p>
            <a:fld id="{DBFB1F43-6F2E-4538-AABB-23AEDF146290}" type="slidenum">
              <a:rPr lang="ja-JP" altLang="en-US" smtClean="0"/>
              <a:pPr/>
              <a:t>23</a:t>
            </a:fld>
            <a:endParaRPr lang="ja-JP" altLang="en-US"/>
          </a:p>
        </p:txBody>
      </p:sp>
      <p:sp>
        <p:nvSpPr>
          <p:cNvPr id="4" name="タイトル 3">
            <a:extLst>
              <a:ext uri="{FF2B5EF4-FFF2-40B4-BE49-F238E27FC236}">
                <a16:creationId xmlns:a16="http://schemas.microsoft.com/office/drawing/2014/main" id="{D92C95CE-AC8E-8F3A-3D03-8792318216D4}"/>
              </a:ext>
            </a:extLst>
          </p:cNvPr>
          <p:cNvSpPr>
            <a:spLocks noGrp="1"/>
          </p:cNvSpPr>
          <p:nvPr>
            <p:ph type="title"/>
          </p:nvPr>
        </p:nvSpPr>
        <p:spPr/>
        <p:txBody>
          <a:bodyPr/>
          <a:lstStyle/>
          <a:p>
            <a:r>
              <a:rPr lang="ja-JP" altLang="en-US" dirty="0"/>
              <a:t>⑭ </a:t>
            </a:r>
            <a:r>
              <a:rPr lang="en-US" altLang="ja-JP" dirty="0"/>
              <a:t>Quality-related</a:t>
            </a:r>
            <a:r>
              <a:rPr lang="ja-JP" altLang="en-US" dirty="0"/>
              <a:t> </a:t>
            </a:r>
            <a:r>
              <a:rPr lang="en-US" altLang="ja-JP" dirty="0"/>
              <a:t>Guidelines in Japan</a:t>
            </a:r>
            <a:endParaRPr kumimoji="1" lang="ja-JP" altLang="en-US" dirty="0"/>
          </a:p>
        </p:txBody>
      </p:sp>
      <p:graphicFrame>
        <p:nvGraphicFramePr>
          <p:cNvPr id="5" name="表 4">
            <a:extLst>
              <a:ext uri="{FF2B5EF4-FFF2-40B4-BE49-F238E27FC236}">
                <a16:creationId xmlns:a16="http://schemas.microsoft.com/office/drawing/2014/main" id="{CECAE891-C042-3E6B-CD8C-21BA4958AC59}"/>
              </a:ext>
            </a:extLst>
          </p:cNvPr>
          <p:cNvGraphicFramePr>
            <a:graphicFrameLocks noGrp="1"/>
          </p:cNvGraphicFramePr>
          <p:nvPr>
            <p:extLst>
              <p:ext uri="{D42A27DB-BD31-4B8C-83A1-F6EECF244321}">
                <p14:modId xmlns:p14="http://schemas.microsoft.com/office/powerpoint/2010/main" val="2653899314"/>
              </p:ext>
            </p:extLst>
          </p:nvPr>
        </p:nvGraphicFramePr>
        <p:xfrm>
          <a:off x="780987" y="2615845"/>
          <a:ext cx="10630025" cy="2640615"/>
        </p:xfrm>
        <a:graphic>
          <a:graphicData uri="http://schemas.openxmlformats.org/drawingml/2006/table">
            <a:tbl>
              <a:tblPr firstRow="1" bandRow="1">
                <a:tableStyleId>{5940675A-B579-460E-94D1-54222C63F5DA}</a:tableStyleId>
              </a:tblPr>
              <a:tblGrid>
                <a:gridCol w="945700">
                  <a:extLst>
                    <a:ext uri="{9D8B030D-6E8A-4147-A177-3AD203B41FA5}">
                      <a16:colId xmlns:a16="http://schemas.microsoft.com/office/drawing/2014/main" val="1693582741"/>
                    </a:ext>
                  </a:extLst>
                </a:gridCol>
                <a:gridCol w="1270513">
                  <a:extLst>
                    <a:ext uri="{9D8B030D-6E8A-4147-A177-3AD203B41FA5}">
                      <a16:colId xmlns:a16="http://schemas.microsoft.com/office/drawing/2014/main" val="2969784154"/>
                    </a:ext>
                  </a:extLst>
                </a:gridCol>
                <a:gridCol w="4502870">
                  <a:extLst>
                    <a:ext uri="{9D8B030D-6E8A-4147-A177-3AD203B41FA5}">
                      <a16:colId xmlns:a16="http://schemas.microsoft.com/office/drawing/2014/main" val="1049092471"/>
                    </a:ext>
                  </a:extLst>
                </a:gridCol>
                <a:gridCol w="3910942">
                  <a:extLst>
                    <a:ext uri="{9D8B030D-6E8A-4147-A177-3AD203B41FA5}">
                      <a16:colId xmlns:a16="http://schemas.microsoft.com/office/drawing/2014/main" val="1266560979"/>
                    </a:ext>
                  </a:extLst>
                </a:gridCol>
              </a:tblGrid>
              <a:tr h="325745">
                <a:tc rowSpan="2" gridSpan="2">
                  <a:txBody>
                    <a:bodyPr/>
                    <a:lstStyle/>
                    <a:p>
                      <a:endParaRPr kumimoji="1" lang="ja-JP" altLang="en-US" dirty="0"/>
                    </a:p>
                  </a:txBody>
                  <a:tcPr/>
                </a:tc>
                <a:tc rowSpan="2" hMerge="1">
                  <a:txBody>
                    <a:bodyPr/>
                    <a:lstStyle/>
                    <a:p>
                      <a:endParaRPr kumimoji="1" lang="ja-JP" altLang="en-US"/>
                    </a:p>
                  </a:txBody>
                  <a:tcPr/>
                </a:tc>
                <a:tc gridSpan="2">
                  <a:txBody>
                    <a:bodyPr/>
                    <a:lstStyle/>
                    <a:p>
                      <a:r>
                        <a:rPr kumimoji="1" lang="en-US" altLang="ja-JP" dirty="0"/>
                        <a:t>Purpose of AI system</a:t>
                      </a:r>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691675000"/>
                  </a:ext>
                </a:extLst>
              </a:tr>
              <a:tr h="325745">
                <a:tc gridSpan="2" vMerge="1">
                  <a:txBody>
                    <a:bodyPr/>
                    <a:lstStyle/>
                    <a:p>
                      <a:endParaRPr kumimoji="1" lang="ja-JP" altLang="en-US"/>
                    </a:p>
                  </a:txBody>
                  <a:tcPr/>
                </a:tc>
                <a:tc hMerge="1" vMerge="1">
                  <a:txBody>
                    <a:bodyPr/>
                    <a:lstStyle/>
                    <a:p>
                      <a:endParaRPr kumimoji="1" lang="ja-JP" altLang="en-US" dirty="0"/>
                    </a:p>
                  </a:txBody>
                  <a:tcPr/>
                </a:tc>
                <a:tc>
                  <a:txBody>
                    <a:bodyPr/>
                    <a:lstStyle/>
                    <a:p>
                      <a:r>
                        <a:rPr kumimoji="1" lang="en-US" altLang="ja-JP" dirty="0"/>
                        <a:t>Generation</a:t>
                      </a:r>
                      <a:endParaRPr kumimoji="1" lang="ja-JP" altLang="en-US" dirty="0"/>
                    </a:p>
                  </a:txBody>
                  <a:tcPr/>
                </a:tc>
                <a:tc>
                  <a:txBody>
                    <a:bodyPr/>
                    <a:lstStyle/>
                    <a:p>
                      <a:r>
                        <a:rPr kumimoji="1" lang="en-US" altLang="ja-JP" dirty="0"/>
                        <a:t>Recognition and prediction</a:t>
                      </a:r>
                      <a:endParaRPr kumimoji="1" lang="ja-JP" altLang="en-US" dirty="0"/>
                    </a:p>
                  </a:txBody>
                  <a:tcPr/>
                </a:tc>
                <a:extLst>
                  <a:ext uri="{0D108BD9-81ED-4DB2-BD59-A6C34878D82A}">
                    <a16:rowId xmlns:a16="http://schemas.microsoft.com/office/drawing/2014/main" val="956382571"/>
                  </a:ext>
                </a:extLst>
              </a:tr>
              <a:tr h="1058673">
                <a:tc rowSpan="2">
                  <a:txBody>
                    <a:bodyPr/>
                    <a:lstStyle/>
                    <a:p>
                      <a:r>
                        <a:rPr kumimoji="1" lang="en-US" altLang="ja-JP" dirty="0"/>
                        <a:t>Type of AI model</a:t>
                      </a:r>
                      <a:endParaRPr kumimoji="1" lang="ja-JP" altLang="en-US"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400" dirty="0"/>
                        <a:t>Generation</a:t>
                      </a:r>
                      <a:endParaRPr kumimoji="1" lang="ja-JP" altLang="en-US" sz="1400" dirty="0"/>
                    </a:p>
                    <a:p>
                      <a:endParaRPr kumimoji="1" lang="ja-JP" altLang="en-US" sz="1400" dirty="0"/>
                    </a:p>
                  </a:txBody>
                  <a:tcPr/>
                </a:tc>
                <a:tc>
                  <a:txBody>
                    <a:bodyPr/>
                    <a:lstStyle/>
                    <a:p>
                      <a:pPr marL="285750" indent="-285750">
                        <a:buFont typeface="Arial" panose="020B0604020202020204" pitchFamily="34" charset="0"/>
                        <a:buChar char="•"/>
                      </a:pPr>
                      <a:r>
                        <a:rPr lang="en-US" altLang="ja-JP" b="1" dirty="0"/>
                        <a:t>Gen.AI Quality Management Guideline</a:t>
                      </a:r>
                      <a:r>
                        <a:rPr lang="en-US" altLang="ja-JP" b="0" dirty="0"/>
                        <a:t>(AIST)</a:t>
                      </a:r>
                    </a:p>
                    <a:p>
                      <a:pPr marL="285750" marR="0" lvl="0" indent="-285750" algn="l" defTabSz="9143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b="1" dirty="0"/>
                        <a:t>Guide to Evaluation Perspectives on AI Safety</a:t>
                      </a:r>
                      <a:r>
                        <a:rPr lang="en-US" altLang="ja-JP" b="0" dirty="0"/>
                        <a:t>(AISI) </a:t>
                      </a:r>
                      <a:endParaRPr kumimoji="1" lang="ja-JP" altLang="en-US" b="0" dirty="0"/>
                    </a:p>
                  </a:txBody>
                  <a:tcPr/>
                </a:tc>
                <a:tc>
                  <a:txBody>
                    <a:bodyPr/>
                    <a:lstStyle/>
                    <a:p>
                      <a:r>
                        <a:rPr kumimoji="1" lang="en-US" altLang="ja-JP" b="1" dirty="0"/>
                        <a:t>Both AI system guideline</a:t>
                      </a:r>
                      <a:endParaRPr kumimoji="1" lang="ja-JP" altLang="en-US" b="1" dirty="0"/>
                    </a:p>
                  </a:txBody>
                  <a:tcPr/>
                </a:tc>
                <a:extLst>
                  <a:ext uri="{0D108BD9-81ED-4DB2-BD59-A6C34878D82A}">
                    <a16:rowId xmlns:a16="http://schemas.microsoft.com/office/drawing/2014/main" val="1875278848"/>
                  </a:ext>
                </a:extLst>
              </a:tr>
              <a:tr h="720375">
                <a:tc vMerge="1">
                  <a:txBody>
                    <a:bodyPr/>
                    <a:lstStyle/>
                    <a:p>
                      <a:endParaRPr kumimoji="1" lang="ja-JP" altLang="en-US" dirty="0"/>
                    </a:p>
                  </a:txBody>
                  <a:tcPr/>
                </a:tc>
                <a:tc>
                  <a:txBody>
                    <a:bodyPr/>
                    <a:lstStyle/>
                    <a:p>
                      <a:r>
                        <a:rPr kumimoji="1" lang="en-US" altLang="ja-JP" sz="1400" dirty="0"/>
                        <a:t>Recognition &amp; prediction</a:t>
                      </a:r>
                      <a:endParaRPr kumimoji="1" lang="ja-JP" altLang="en-US" sz="1400"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b="1" dirty="0"/>
                        <a:t>Both AI system guideline</a:t>
                      </a:r>
                      <a:endParaRPr kumimoji="1" lang="ja-JP" altLang="en-US" b="1" dirty="0"/>
                    </a:p>
                    <a:p>
                      <a:endParaRPr kumimoji="1" lang="ja-JP" altLang="en-US" dirty="0"/>
                    </a:p>
                  </a:txBody>
                  <a:tcPr/>
                </a:tc>
                <a:tc>
                  <a:txBody>
                    <a:bodyPr/>
                    <a:lstStyle/>
                    <a:p>
                      <a:r>
                        <a:rPr lang="en-US" altLang="ja-JP" b="1" dirty="0"/>
                        <a:t>Machine Learning Quality Management Guideline</a:t>
                      </a:r>
                      <a:r>
                        <a:rPr lang="en-US" altLang="ja-JP" b="0" dirty="0"/>
                        <a:t>(AIST) </a:t>
                      </a:r>
                      <a:endParaRPr kumimoji="1" lang="ja-JP" altLang="en-US" b="0" dirty="0"/>
                    </a:p>
                  </a:txBody>
                  <a:tcPr/>
                </a:tc>
                <a:extLst>
                  <a:ext uri="{0D108BD9-81ED-4DB2-BD59-A6C34878D82A}">
                    <a16:rowId xmlns:a16="http://schemas.microsoft.com/office/drawing/2014/main" val="3620250241"/>
                  </a:ext>
                </a:extLst>
              </a:tr>
            </a:tbl>
          </a:graphicData>
        </a:graphic>
      </p:graphicFrame>
      <p:sp>
        <p:nvSpPr>
          <p:cNvPr id="6" name="正方形/長方形 5">
            <a:extLst>
              <a:ext uri="{FF2B5EF4-FFF2-40B4-BE49-F238E27FC236}">
                <a16:creationId xmlns:a16="http://schemas.microsoft.com/office/drawing/2014/main" id="{1DC69D78-6D35-41BC-D067-D05FD6437255}"/>
              </a:ext>
            </a:extLst>
          </p:cNvPr>
          <p:cNvSpPr/>
          <p:nvPr/>
        </p:nvSpPr>
        <p:spPr>
          <a:xfrm>
            <a:off x="780987" y="5389303"/>
            <a:ext cx="10630025" cy="5209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Data quality Management Guideline </a:t>
            </a:r>
            <a:r>
              <a:rPr kumimoji="1" lang="en-US" altLang="ja-JP" dirty="0"/>
              <a:t>(AISI, IPA)</a:t>
            </a:r>
            <a:endParaRPr kumimoji="1" lang="ja-JP" altLang="en-US" dirty="0"/>
          </a:p>
        </p:txBody>
      </p:sp>
      <p:sp>
        <p:nvSpPr>
          <p:cNvPr id="7" name="正方形/長方形 6">
            <a:extLst>
              <a:ext uri="{FF2B5EF4-FFF2-40B4-BE49-F238E27FC236}">
                <a16:creationId xmlns:a16="http://schemas.microsoft.com/office/drawing/2014/main" id="{742D9945-C00E-AE5C-4D36-8591D500543E}"/>
              </a:ext>
            </a:extLst>
          </p:cNvPr>
          <p:cNvSpPr/>
          <p:nvPr/>
        </p:nvSpPr>
        <p:spPr>
          <a:xfrm>
            <a:off x="780987" y="6023325"/>
            <a:ext cx="10630025" cy="5209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Government Interoperability Framework </a:t>
            </a:r>
            <a:r>
              <a:rPr kumimoji="1" lang="en-US" altLang="ja-JP" dirty="0"/>
              <a:t>(Digital Agency)</a:t>
            </a:r>
            <a:endParaRPr kumimoji="1" lang="ja-JP" altLang="en-US" dirty="0"/>
          </a:p>
        </p:txBody>
      </p:sp>
      <p:sp>
        <p:nvSpPr>
          <p:cNvPr id="8" name="正方形/長方形 7">
            <a:extLst>
              <a:ext uri="{FF2B5EF4-FFF2-40B4-BE49-F238E27FC236}">
                <a16:creationId xmlns:a16="http://schemas.microsoft.com/office/drawing/2014/main" id="{0A0A78BE-333A-807A-DE0F-94AE4D94ED1D}"/>
              </a:ext>
            </a:extLst>
          </p:cNvPr>
          <p:cNvSpPr/>
          <p:nvPr/>
        </p:nvSpPr>
        <p:spPr>
          <a:xfrm>
            <a:off x="780987" y="2003177"/>
            <a:ext cx="10630025" cy="5209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AI</a:t>
            </a:r>
            <a:r>
              <a:rPr lang="ja-JP" altLang="en-US" b="1" dirty="0"/>
              <a:t> </a:t>
            </a:r>
            <a:r>
              <a:rPr lang="en-US" altLang="ja-JP" b="1" dirty="0"/>
              <a:t>Guidelines</a:t>
            </a:r>
            <a:r>
              <a:rPr lang="ja-JP" altLang="en-US" b="1" dirty="0"/>
              <a:t> </a:t>
            </a:r>
            <a:r>
              <a:rPr lang="en-US" altLang="ja-JP" b="1" dirty="0"/>
              <a:t>for</a:t>
            </a:r>
            <a:r>
              <a:rPr lang="ja-JP" altLang="en-US" b="1" dirty="0"/>
              <a:t> </a:t>
            </a:r>
            <a:r>
              <a:rPr lang="en-US" altLang="ja-JP" b="1" dirty="0"/>
              <a:t>Business </a:t>
            </a:r>
            <a:r>
              <a:rPr lang="en-US" altLang="ja-JP" dirty="0"/>
              <a:t>(MIAC, METI)</a:t>
            </a:r>
            <a:endParaRPr kumimoji="1" lang="en-US" altLang="ja-JP" dirty="0"/>
          </a:p>
        </p:txBody>
      </p:sp>
    </p:spTree>
    <p:extLst>
      <p:ext uri="{BB962C8B-B14F-4D97-AF65-F5344CB8AC3E}">
        <p14:creationId xmlns:p14="http://schemas.microsoft.com/office/powerpoint/2010/main" val="384683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075AB-B039-0C39-3A72-640ABB0822B7}"/>
              </a:ext>
            </a:extLst>
          </p:cNvPr>
          <p:cNvSpPr>
            <a:spLocks noGrp="1"/>
          </p:cNvSpPr>
          <p:nvPr>
            <p:ph type="title"/>
          </p:nvPr>
        </p:nvSpPr>
        <p:spPr>
          <a:xfrm>
            <a:off x="641349" y="314325"/>
            <a:ext cx="10937876" cy="676275"/>
          </a:xfrm>
        </p:spPr>
        <p:txBody>
          <a:bodyPr/>
          <a:lstStyle/>
          <a:p>
            <a:r>
              <a:rPr lang="ja-JP" altLang="en-US" dirty="0"/>
              <a:t>⑭ </a:t>
            </a:r>
            <a:r>
              <a:rPr lang="en-US" altLang="ja-JP" dirty="0"/>
              <a:t>Quality-related</a:t>
            </a:r>
            <a:r>
              <a:rPr lang="ja-JP" altLang="en-US" dirty="0"/>
              <a:t> </a:t>
            </a:r>
            <a:r>
              <a:rPr lang="en-US" altLang="ja-JP" dirty="0"/>
              <a:t>Guidelines in Japan</a:t>
            </a:r>
            <a:r>
              <a:rPr lang="en-US" altLang="ja-JP" sz="2000" dirty="0"/>
              <a:t> - Data View</a:t>
            </a:r>
            <a:endParaRPr lang="ja-JP" altLang="en-US" dirty="0"/>
          </a:p>
        </p:txBody>
      </p:sp>
      <p:sp>
        <p:nvSpPr>
          <p:cNvPr id="26" name="スライド番号プレースホルダー 25">
            <a:extLst>
              <a:ext uri="{FF2B5EF4-FFF2-40B4-BE49-F238E27FC236}">
                <a16:creationId xmlns:a16="http://schemas.microsoft.com/office/drawing/2014/main" id="{480BE450-DDDD-E31F-D69E-57B69E62C8F1}"/>
              </a:ext>
            </a:extLst>
          </p:cNvPr>
          <p:cNvSpPr>
            <a:spLocks noGrp="1"/>
          </p:cNvSpPr>
          <p:nvPr>
            <p:ph type="sldNum" sz="quarter" idx="10"/>
          </p:nvPr>
        </p:nvSpPr>
        <p:spPr>
          <a:xfrm>
            <a:off x="11578856" y="6454032"/>
            <a:ext cx="493808" cy="233848"/>
          </a:xfrm>
        </p:spPr>
        <p:txBody>
          <a:bodyPr/>
          <a:lstStyle/>
          <a:p>
            <a:fld id="{DBFB1F43-6F2E-4538-AABB-23AEDF146290}" type="slidenum">
              <a:rPr lang="ja-JP" altLang="en-US" smtClean="0"/>
              <a:pPr/>
              <a:t>24</a:t>
            </a:fld>
            <a:endParaRPr lang="ja-JP" altLang="en-US"/>
          </a:p>
        </p:txBody>
      </p:sp>
      <p:sp>
        <p:nvSpPr>
          <p:cNvPr id="4" name="正方形/長方形 3">
            <a:extLst>
              <a:ext uri="{FF2B5EF4-FFF2-40B4-BE49-F238E27FC236}">
                <a16:creationId xmlns:a16="http://schemas.microsoft.com/office/drawing/2014/main" id="{CEF79D59-79DB-0D34-FDA6-CA86158CCB25}"/>
              </a:ext>
            </a:extLst>
          </p:cNvPr>
          <p:cNvSpPr/>
          <p:nvPr/>
        </p:nvSpPr>
        <p:spPr>
          <a:xfrm>
            <a:off x="380102" y="4224192"/>
            <a:ext cx="11453749" cy="542930"/>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solidFill>
                  <a:schemeClr val="bg1"/>
                </a:solidFill>
              </a:rPr>
              <a:t>Data</a:t>
            </a:r>
            <a:endParaRPr kumimoji="1" lang="ja-JP" altLang="en-US" dirty="0">
              <a:solidFill>
                <a:schemeClr val="bg1"/>
              </a:solidFill>
            </a:endParaRPr>
          </a:p>
        </p:txBody>
      </p:sp>
      <p:sp>
        <p:nvSpPr>
          <p:cNvPr id="5" name="四角形: 角を丸くする 4">
            <a:extLst>
              <a:ext uri="{FF2B5EF4-FFF2-40B4-BE49-F238E27FC236}">
                <a16:creationId xmlns:a16="http://schemas.microsoft.com/office/drawing/2014/main" id="{7EA92883-601E-9534-4F26-0EFC4E57474A}"/>
              </a:ext>
            </a:extLst>
          </p:cNvPr>
          <p:cNvSpPr/>
          <p:nvPr/>
        </p:nvSpPr>
        <p:spPr>
          <a:xfrm>
            <a:off x="900726" y="5525940"/>
            <a:ext cx="10412499" cy="420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solidFill>
                  <a:srgbClr val="FF0000"/>
                </a:solidFill>
              </a:rPr>
              <a:t>Data quality management guidebook</a:t>
            </a:r>
            <a:endParaRPr kumimoji="1" lang="ja-JP" altLang="en-US" b="1" dirty="0">
              <a:solidFill>
                <a:srgbClr val="FF0000"/>
              </a:solidFill>
            </a:endParaRPr>
          </a:p>
        </p:txBody>
      </p:sp>
      <p:sp>
        <p:nvSpPr>
          <p:cNvPr id="6" name="四角形: 角を丸くする 5">
            <a:extLst>
              <a:ext uri="{FF2B5EF4-FFF2-40B4-BE49-F238E27FC236}">
                <a16:creationId xmlns:a16="http://schemas.microsoft.com/office/drawing/2014/main" id="{C28C6868-4FEF-891B-990C-0333DBD54D66}"/>
              </a:ext>
            </a:extLst>
          </p:cNvPr>
          <p:cNvSpPr/>
          <p:nvPr/>
        </p:nvSpPr>
        <p:spPr>
          <a:xfrm>
            <a:off x="1589525" y="1155070"/>
            <a:ext cx="5245998" cy="420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Gen. AI quality management guideline</a:t>
            </a:r>
            <a:endParaRPr kumimoji="1" lang="ja-JP" altLang="en-US" b="1" dirty="0"/>
          </a:p>
        </p:txBody>
      </p:sp>
      <p:sp>
        <p:nvSpPr>
          <p:cNvPr id="7" name="四角形: 角を丸くする 6">
            <a:extLst>
              <a:ext uri="{FF2B5EF4-FFF2-40B4-BE49-F238E27FC236}">
                <a16:creationId xmlns:a16="http://schemas.microsoft.com/office/drawing/2014/main" id="{EFE9583F-7089-48D7-EED6-69CE38C541B5}"/>
              </a:ext>
            </a:extLst>
          </p:cNvPr>
          <p:cNvSpPr/>
          <p:nvPr/>
        </p:nvSpPr>
        <p:spPr>
          <a:xfrm>
            <a:off x="6950482" y="1155070"/>
            <a:ext cx="5133401" cy="420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ML quality management guideline</a:t>
            </a:r>
            <a:endParaRPr kumimoji="1" lang="ja-JP" altLang="en-US" b="1" dirty="0"/>
          </a:p>
        </p:txBody>
      </p:sp>
      <p:sp>
        <p:nvSpPr>
          <p:cNvPr id="8" name="四角形: 角を丸くする 7">
            <a:extLst>
              <a:ext uri="{FF2B5EF4-FFF2-40B4-BE49-F238E27FC236}">
                <a16:creationId xmlns:a16="http://schemas.microsoft.com/office/drawing/2014/main" id="{F9C01895-A953-5342-875D-28B01B11F589}"/>
              </a:ext>
            </a:extLst>
          </p:cNvPr>
          <p:cNvSpPr/>
          <p:nvPr/>
        </p:nvSpPr>
        <p:spPr>
          <a:xfrm>
            <a:off x="1589526" y="1639151"/>
            <a:ext cx="5245998" cy="1716873"/>
          </a:xfrm>
          <a:prstGeom prst="roundRect">
            <a:avLst>
              <a:gd name="adj" fmla="val 11176"/>
            </a:avLst>
          </a:prstGeom>
          <a:solidFill>
            <a:schemeClr val="accent3"/>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CFCB62C-9184-B110-C870-8868337BDFDF}"/>
              </a:ext>
            </a:extLst>
          </p:cNvPr>
          <p:cNvSpPr/>
          <p:nvPr/>
        </p:nvSpPr>
        <p:spPr>
          <a:xfrm>
            <a:off x="1778818" y="1722960"/>
            <a:ext cx="1588065" cy="1540759"/>
          </a:xfrm>
          <a:prstGeom prst="roundRect">
            <a:avLst>
              <a:gd name="adj" fmla="val 9937"/>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lang="en-US" altLang="ja-JP" sz="1000" dirty="0"/>
              <a:t>Check Point</a:t>
            </a:r>
          </a:p>
          <a:p>
            <a:pPr marL="88900" indent="-88900">
              <a:buFont typeface="Arial" panose="020B0604020202020204" pitchFamily="34" charset="0"/>
              <a:buChar char="•"/>
            </a:pPr>
            <a:r>
              <a:rPr lang="en-US" altLang="ja-JP" sz="1000" dirty="0"/>
              <a:t>Accuracy</a:t>
            </a:r>
          </a:p>
          <a:p>
            <a:pPr marL="88900" indent="-88900">
              <a:buFont typeface="Arial" panose="020B0604020202020204" pitchFamily="34" charset="0"/>
              <a:buChar char="•"/>
            </a:pPr>
            <a:r>
              <a:rPr lang="en-US" altLang="ja-JP" sz="1000" dirty="0"/>
              <a:t>Completeness</a:t>
            </a:r>
          </a:p>
          <a:p>
            <a:pPr marL="88900" indent="-88900">
              <a:buFont typeface="Arial" panose="020B0604020202020204" pitchFamily="34" charset="0"/>
              <a:buChar char="•"/>
            </a:pPr>
            <a:r>
              <a:rPr lang="en-US" altLang="ja-JP" sz="1000" dirty="0"/>
              <a:t>Consistency</a:t>
            </a:r>
          </a:p>
          <a:p>
            <a:pPr marL="88900" indent="-88900">
              <a:buFont typeface="Arial" panose="020B0604020202020204" pitchFamily="34" charset="0"/>
              <a:buChar char="•"/>
            </a:pPr>
            <a:r>
              <a:rPr lang="en-US" altLang="ja-JP" sz="1000" dirty="0"/>
              <a:t>Credibility</a:t>
            </a:r>
          </a:p>
          <a:p>
            <a:pPr marL="88900" indent="-88900">
              <a:buFont typeface="Arial" panose="020B0604020202020204" pitchFamily="34" charset="0"/>
              <a:buChar char="•"/>
            </a:pPr>
            <a:r>
              <a:rPr lang="en-US" altLang="ja-JP" sz="1000" dirty="0"/>
              <a:t>Timeliness</a:t>
            </a:r>
          </a:p>
          <a:p>
            <a:pPr marL="88900" indent="-88900">
              <a:buFont typeface="Arial" panose="020B0604020202020204" pitchFamily="34" charset="0"/>
              <a:buChar char="•"/>
            </a:pPr>
            <a:r>
              <a:rPr lang="en-US" altLang="ja-JP" sz="1000" dirty="0"/>
              <a:t>Precision</a:t>
            </a:r>
          </a:p>
          <a:p>
            <a:pPr marL="88900" indent="-88900">
              <a:buFont typeface="Arial" panose="020B0604020202020204" pitchFamily="34" charset="0"/>
              <a:buChar char="•"/>
            </a:pPr>
            <a:r>
              <a:rPr lang="en-US" altLang="ja-JP" sz="1000" dirty="0"/>
              <a:t>Usability</a:t>
            </a:r>
          </a:p>
          <a:p>
            <a:pPr marL="88900" indent="-88900">
              <a:buFont typeface="Arial" panose="020B0604020202020204" pitchFamily="34" charset="0"/>
              <a:buChar char="•"/>
            </a:pPr>
            <a:r>
              <a:rPr lang="en-US" altLang="ja-JP" sz="1000" dirty="0"/>
              <a:t>Standard compliance</a:t>
            </a:r>
            <a:endParaRPr lang="ja-JP" altLang="en-US" sz="1000" dirty="0"/>
          </a:p>
        </p:txBody>
      </p:sp>
      <p:sp>
        <p:nvSpPr>
          <p:cNvPr id="10" name="四角形: 角を丸くする 9">
            <a:extLst>
              <a:ext uri="{FF2B5EF4-FFF2-40B4-BE49-F238E27FC236}">
                <a16:creationId xmlns:a16="http://schemas.microsoft.com/office/drawing/2014/main" id="{5514F705-648B-1115-17D2-341B5BA77D2F}"/>
              </a:ext>
            </a:extLst>
          </p:cNvPr>
          <p:cNvSpPr/>
          <p:nvPr/>
        </p:nvSpPr>
        <p:spPr>
          <a:xfrm>
            <a:off x="3432000" y="1743698"/>
            <a:ext cx="1588065" cy="1540759"/>
          </a:xfrm>
          <a:prstGeom prst="roundRect">
            <a:avLst>
              <a:gd name="adj" fmla="val 871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lang="en-US" altLang="ja-JP" sz="1000" dirty="0"/>
              <a:t>Dataset</a:t>
            </a:r>
          </a:p>
          <a:p>
            <a:pPr marL="88900" indent="-88900">
              <a:buFont typeface="Arial" panose="020B0604020202020204" pitchFamily="34" charset="0"/>
              <a:buChar char="•"/>
            </a:pPr>
            <a:r>
              <a:rPr lang="en-US" altLang="ja-JP" sz="1000" dirty="0"/>
              <a:t>Representativeness</a:t>
            </a:r>
          </a:p>
          <a:p>
            <a:pPr marL="88900" indent="-88900">
              <a:buFont typeface="Arial" panose="020B0604020202020204" pitchFamily="34" charset="0"/>
              <a:buChar char="•"/>
            </a:pPr>
            <a:r>
              <a:rPr lang="en-US" altLang="ja-JP" sz="1000" dirty="0"/>
              <a:t>Duplication</a:t>
            </a:r>
          </a:p>
          <a:p>
            <a:pPr marL="88900" indent="-88900">
              <a:buFont typeface="Arial" panose="020B0604020202020204" pitchFamily="34" charset="0"/>
              <a:buChar char="•"/>
            </a:pPr>
            <a:r>
              <a:rPr lang="en-US" altLang="ja-JP" sz="1000" dirty="0"/>
              <a:t>Sampling appropriateness</a:t>
            </a:r>
          </a:p>
          <a:p>
            <a:pPr marL="88900" indent="-88900">
              <a:buFont typeface="Arial" panose="020B0604020202020204" pitchFamily="34" charset="0"/>
              <a:buChar char="•"/>
            </a:pPr>
            <a:r>
              <a:rPr lang="en-US" altLang="ja-JP" sz="1000" dirty="0"/>
              <a:t>Consistency</a:t>
            </a:r>
          </a:p>
          <a:p>
            <a:pPr marL="88900" indent="-88900">
              <a:buFont typeface="Arial" panose="020B0604020202020204" pitchFamily="34" charset="0"/>
              <a:buChar char="•"/>
            </a:pPr>
            <a:r>
              <a:rPr lang="en-US" altLang="ja-JP" sz="1000" dirty="0"/>
              <a:t>Provenance</a:t>
            </a:r>
          </a:p>
          <a:p>
            <a:pPr marL="88900" indent="-88900">
              <a:buFont typeface="Arial" panose="020B0604020202020204" pitchFamily="34" charset="0"/>
              <a:buChar char="•"/>
            </a:pPr>
            <a:r>
              <a:rPr lang="en-US" altLang="ja-JP" sz="1000" dirty="0"/>
              <a:t>Timeliness</a:t>
            </a:r>
            <a:endParaRPr lang="ja-JP" altLang="en-US" sz="1000" dirty="0"/>
          </a:p>
        </p:txBody>
      </p:sp>
      <p:sp>
        <p:nvSpPr>
          <p:cNvPr id="11" name="四角形: 角を丸くする 10">
            <a:extLst>
              <a:ext uri="{FF2B5EF4-FFF2-40B4-BE49-F238E27FC236}">
                <a16:creationId xmlns:a16="http://schemas.microsoft.com/office/drawing/2014/main" id="{F37C0AD9-906F-586C-ED1A-518B6734A90B}"/>
              </a:ext>
            </a:extLst>
          </p:cNvPr>
          <p:cNvSpPr/>
          <p:nvPr/>
        </p:nvSpPr>
        <p:spPr>
          <a:xfrm>
            <a:off x="5086093" y="1743698"/>
            <a:ext cx="1588065" cy="1540759"/>
          </a:xfrm>
          <a:prstGeom prst="roundRect">
            <a:avLst>
              <a:gd name="adj" fmla="val 871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lang="en-US" altLang="ja-JP" sz="1000" dirty="0"/>
              <a:t>Combination of Datasets</a:t>
            </a:r>
          </a:p>
          <a:p>
            <a:pPr marL="88900" indent="-88900">
              <a:buFont typeface="Arial" panose="020B0604020202020204" pitchFamily="34" charset="0"/>
              <a:buChar char="•"/>
            </a:pPr>
            <a:r>
              <a:rPr lang="en-US" altLang="ja-JP" sz="1000" dirty="0"/>
              <a:t>Contextual consistency</a:t>
            </a:r>
          </a:p>
          <a:p>
            <a:pPr marL="88900" indent="-88900">
              <a:buFont typeface="Arial" panose="020B0604020202020204" pitchFamily="34" charset="0"/>
              <a:buChar char="•"/>
            </a:pPr>
            <a:r>
              <a:rPr lang="en-US" altLang="ja-JP" sz="1000" dirty="0"/>
              <a:t>Temporal consistency</a:t>
            </a:r>
          </a:p>
          <a:p>
            <a:pPr marL="88900" indent="-88900">
              <a:buFont typeface="Arial" panose="020B0604020202020204" pitchFamily="34" charset="0"/>
              <a:buChar char="•"/>
            </a:pPr>
            <a:r>
              <a:rPr lang="en-US" altLang="ja-JP" sz="1000" dirty="0"/>
              <a:t>Operational consistency</a:t>
            </a:r>
            <a:endParaRPr lang="ja-JP" altLang="en-US" sz="1000" dirty="0"/>
          </a:p>
        </p:txBody>
      </p:sp>
      <p:sp>
        <p:nvSpPr>
          <p:cNvPr id="12" name="四角形: 角を丸くする 11">
            <a:extLst>
              <a:ext uri="{FF2B5EF4-FFF2-40B4-BE49-F238E27FC236}">
                <a16:creationId xmlns:a16="http://schemas.microsoft.com/office/drawing/2014/main" id="{5ADEE2CB-B390-568E-46F9-225510AF1D24}"/>
              </a:ext>
            </a:extLst>
          </p:cNvPr>
          <p:cNvSpPr/>
          <p:nvPr/>
        </p:nvSpPr>
        <p:spPr>
          <a:xfrm>
            <a:off x="6950483" y="1639150"/>
            <a:ext cx="5133401" cy="1716873"/>
          </a:xfrm>
          <a:prstGeom prst="roundRect">
            <a:avLst>
              <a:gd name="adj" fmla="val 6751"/>
            </a:avLst>
          </a:prstGeom>
          <a:solidFill>
            <a:srgbClr val="92D050"/>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DB2C427-99D1-14C3-C26D-148EEC82B007}"/>
              </a:ext>
            </a:extLst>
          </p:cNvPr>
          <p:cNvSpPr/>
          <p:nvPr/>
        </p:nvSpPr>
        <p:spPr>
          <a:xfrm>
            <a:off x="8883635" y="1808991"/>
            <a:ext cx="1157626" cy="544530"/>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A2 </a:t>
            </a:r>
            <a:r>
              <a:rPr kumimoji="1" lang="en-US" altLang="ja-JP" sz="1000" dirty="0"/>
              <a:t>Sufficiency of data design</a:t>
            </a:r>
            <a:endParaRPr kumimoji="1" lang="ja-JP" altLang="en-US" sz="1000" dirty="0"/>
          </a:p>
        </p:txBody>
      </p:sp>
      <p:sp>
        <p:nvSpPr>
          <p:cNvPr id="14" name="四角形: 角を丸くする 13">
            <a:extLst>
              <a:ext uri="{FF2B5EF4-FFF2-40B4-BE49-F238E27FC236}">
                <a16:creationId xmlns:a16="http://schemas.microsoft.com/office/drawing/2014/main" id="{CD1A2650-06C2-91C3-68C7-14D0C7488984}"/>
              </a:ext>
            </a:extLst>
          </p:cNvPr>
          <p:cNvSpPr/>
          <p:nvPr/>
        </p:nvSpPr>
        <p:spPr>
          <a:xfrm>
            <a:off x="7084096" y="2477806"/>
            <a:ext cx="1157626"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B1 Coverage of dataset</a:t>
            </a:r>
            <a:endParaRPr kumimoji="1" lang="ja-JP" altLang="en-US" sz="1000" dirty="0"/>
          </a:p>
        </p:txBody>
      </p:sp>
      <p:sp>
        <p:nvSpPr>
          <p:cNvPr id="15" name="四角形: 角を丸くする 14">
            <a:extLst>
              <a:ext uri="{FF2B5EF4-FFF2-40B4-BE49-F238E27FC236}">
                <a16:creationId xmlns:a16="http://schemas.microsoft.com/office/drawing/2014/main" id="{DDE1A07A-AFDC-180E-4A46-F7339C89AD94}"/>
              </a:ext>
            </a:extLst>
          </p:cNvPr>
          <p:cNvSpPr/>
          <p:nvPr/>
        </p:nvSpPr>
        <p:spPr>
          <a:xfrm>
            <a:off x="8324734" y="2477806"/>
            <a:ext cx="1157626"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B2 Uniformity of dataset</a:t>
            </a:r>
            <a:endParaRPr kumimoji="1" lang="ja-JP" altLang="en-US" sz="1000" dirty="0"/>
          </a:p>
        </p:txBody>
      </p:sp>
      <p:sp>
        <p:nvSpPr>
          <p:cNvPr id="16" name="四角形: 角を丸くする 15">
            <a:extLst>
              <a:ext uri="{FF2B5EF4-FFF2-40B4-BE49-F238E27FC236}">
                <a16:creationId xmlns:a16="http://schemas.microsoft.com/office/drawing/2014/main" id="{9683676B-B4EB-D131-EF4C-4C59A28E56CC}"/>
              </a:ext>
            </a:extLst>
          </p:cNvPr>
          <p:cNvSpPr/>
          <p:nvPr/>
        </p:nvSpPr>
        <p:spPr>
          <a:xfrm>
            <a:off x="9565372" y="2477806"/>
            <a:ext cx="1157626" cy="700872"/>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B3 Validity of dataset</a:t>
            </a:r>
            <a:endParaRPr kumimoji="1" lang="ja-JP" altLang="en-US" sz="1000" dirty="0"/>
          </a:p>
        </p:txBody>
      </p:sp>
      <p:sp>
        <p:nvSpPr>
          <p:cNvPr id="17" name="四角形: 角を丸くする 16">
            <a:extLst>
              <a:ext uri="{FF2B5EF4-FFF2-40B4-BE49-F238E27FC236}">
                <a16:creationId xmlns:a16="http://schemas.microsoft.com/office/drawing/2014/main" id="{408FB0A9-5EE8-491A-45DE-A8F8DAB15801}"/>
              </a:ext>
            </a:extLst>
          </p:cNvPr>
          <p:cNvSpPr/>
          <p:nvPr/>
        </p:nvSpPr>
        <p:spPr>
          <a:xfrm>
            <a:off x="10806009" y="2477806"/>
            <a:ext cx="1153351" cy="700873"/>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B4 Validity of data sets for each external quality</a:t>
            </a:r>
            <a:endParaRPr kumimoji="1" lang="ja-JP" altLang="en-US" sz="1000" dirty="0"/>
          </a:p>
        </p:txBody>
      </p:sp>
      <p:sp>
        <p:nvSpPr>
          <p:cNvPr id="18" name="テキスト ボックス 17">
            <a:extLst>
              <a:ext uri="{FF2B5EF4-FFF2-40B4-BE49-F238E27FC236}">
                <a16:creationId xmlns:a16="http://schemas.microsoft.com/office/drawing/2014/main" id="{3B8B1EFE-8BF9-E80A-ED51-1B03C8AFD159}"/>
              </a:ext>
            </a:extLst>
          </p:cNvPr>
          <p:cNvSpPr txBox="1"/>
          <p:nvPr/>
        </p:nvSpPr>
        <p:spPr>
          <a:xfrm>
            <a:off x="3122201" y="3399287"/>
            <a:ext cx="2614818" cy="369332"/>
          </a:xfrm>
          <a:prstGeom prst="rect">
            <a:avLst/>
          </a:prstGeom>
          <a:noFill/>
        </p:spPr>
        <p:txBody>
          <a:bodyPr wrap="none" rtlCol="0">
            <a:spAutoFit/>
          </a:bodyPr>
          <a:lstStyle/>
          <a:p>
            <a:r>
              <a:rPr kumimoji="1" lang="en-US" altLang="ja-JP" dirty="0"/>
              <a:t>Viewpoint for Gen. AI</a:t>
            </a:r>
            <a:endParaRPr kumimoji="1" lang="ja-JP" altLang="en-US" dirty="0"/>
          </a:p>
        </p:txBody>
      </p:sp>
      <p:sp>
        <p:nvSpPr>
          <p:cNvPr id="19" name="テキスト ボックス 18">
            <a:extLst>
              <a:ext uri="{FF2B5EF4-FFF2-40B4-BE49-F238E27FC236}">
                <a16:creationId xmlns:a16="http://schemas.microsoft.com/office/drawing/2014/main" id="{2D06C4C7-3FC2-84BE-592C-688BA682ACE2}"/>
              </a:ext>
            </a:extLst>
          </p:cNvPr>
          <p:cNvSpPr txBox="1"/>
          <p:nvPr/>
        </p:nvSpPr>
        <p:spPr>
          <a:xfrm>
            <a:off x="6280858" y="3399287"/>
            <a:ext cx="5886483" cy="369332"/>
          </a:xfrm>
          <a:prstGeom prst="rect">
            <a:avLst/>
          </a:prstGeom>
          <a:noFill/>
        </p:spPr>
        <p:txBody>
          <a:bodyPr wrap="none" rtlCol="0">
            <a:spAutoFit/>
          </a:bodyPr>
          <a:lstStyle/>
          <a:p>
            <a:r>
              <a:rPr lang="en-US" altLang="ja-JP" dirty="0"/>
              <a:t>Design and operational viewpoints and procedures</a:t>
            </a:r>
            <a:endParaRPr kumimoji="1" lang="ja-JP" altLang="en-US" dirty="0"/>
          </a:p>
        </p:txBody>
      </p:sp>
      <p:sp>
        <p:nvSpPr>
          <p:cNvPr id="20" name="テキスト ボックス 19">
            <a:extLst>
              <a:ext uri="{FF2B5EF4-FFF2-40B4-BE49-F238E27FC236}">
                <a16:creationId xmlns:a16="http://schemas.microsoft.com/office/drawing/2014/main" id="{4400D67F-7067-5BDA-7A6F-8AC0487F5E9C}"/>
              </a:ext>
            </a:extLst>
          </p:cNvPr>
          <p:cNvSpPr txBox="1"/>
          <p:nvPr/>
        </p:nvSpPr>
        <p:spPr>
          <a:xfrm>
            <a:off x="2458481" y="5156608"/>
            <a:ext cx="7347140" cy="369332"/>
          </a:xfrm>
          <a:prstGeom prst="rect">
            <a:avLst/>
          </a:prstGeom>
          <a:noFill/>
        </p:spPr>
        <p:txBody>
          <a:bodyPr wrap="none" rtlCol="0">
            <a:spAutoFit/>
          </a:bodyPr>
          <a:lstStyle/>
          <a:p>
            <a:r>
              <a:rPr lang="en-US" altLang="ja-JP" dirty="0">
                <a:solidFill>
                  <a:srgbClr val="FF0000"/>
                </a:solidFill>
              </a:rPr>
              <a:t>How to make the high-quality data(viewpoints and procedures)</a:t>
            </a:r>
          </a:p>
        </p:txBody>
      </p:sp>
      <p:sp>
        <p:nvSpPr>
          <p:cNvPr id="21" name="矢印: 上 20">
            <a:extLst>
              <a:ext uri="{FF2B5EF4-FFF2-40B4-BE49-F238E27FC236}">
                <a16:creationId xmlns:a16="http://schemas.microsoft.com/office/drawing/2014/main" id="{54A7B4E2-8D47-1DF2-7348-3FFC77CDAFA0}"/>
              </a:ext>
            </a:extLst>
          </p:cNvPr>
          <p:cNvSpPr/>
          <p:nvPr/>
        </p:nvSpPr>
        <p:spPr>
          <a:xfrm>
            <a:off x="4212524" y="3857244"/>
            <a:ext cx="369717" cy="215343"/>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矢印: 上 21">
            <a:extLst>
              <a:ext uri="{FF2B5EF4-FFF2-40B4-BE49-F238E27FC236}">
                <a16:creationId xmlns:a16="http://schemas.microsoft.com/office/drawing/2014/main" id="{55E4D58D-7E7F-7187-F5A6-807A35EB9E73}"/>
              </a:ext>
            </a:extLst>
          </p:cNvPr>
          <p:cNvSpPr/>
          <p:nvPr/>
        </p:nvSpPr>
        <p:spPr>
          <a:xfrm>
            <a:off x="9485821" y="3857244"/>
            <a:ext cx="369717" cy="215343"/>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矢印: 上 22">
            <a:extLst>
              <a:ext uri="{FF2B5EF4-FFF2-40B4-BE49-F238E27FC236}">
                <a16:creationId xmlns:a16="http://schemas.microsoft.com/office/drawing/2014/main" id="{AD167A8D-8247-5BAD-14F8-09D32F856B70}"/>
              </a:ext>
            </a:extLst>
          </p:cNvPr>
          <p:cNvSpPr/>
          <p:nvPr/>
        </p:nvSpPr>
        <p:spPr>
          <a:xfrm>
            <a:off x="5911141" y="4898860"/>
            <a:ext cx="369717" cy="215343"/>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4207D880-3751-FC5A-6B09-0DED5BE0907C}"/>
              </a:ext>
            </a:extLst>
          </p:cNvPr>
          <p:cNvSpPr/>
          <p:nvPr/>
        </p:nvSpPr>
        <p:spPr>
          <a:xfrm>
            <a:off x="900726" y="6391096"/>
            <a:ext cx="10412499" cy="420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Government Interoperability Framework</a:t>
            </a:r>
            <a:endParaRPr kumimoji="1" lang="ja-JP" altLang="en-US" b="1" dirty="0"/>
          </a:p>
        </p:txBody>
      </p:sp>
      <p:sp>
        <p:nvSpPr>
          <p:cNvPr id="25" name="テキスト ボックス 24">
            <a:extLst>
              <a:ext uri="{FF2B5EF4-FFF2-40B4-BE49-F238E27FC236}">
                <a16:creationId xmlns:a16="http://schemas.microsoft.com/office/drawing/2014/main" id="{F3346AFF-638C-0410-85E9-F3D87F4CE347}"/>
              </a:ext>
            </a:extLst>
          </p:cNvPr>
          <p:cNvSpPr txBox="1"/>
          <p:nvPr/>
        </p:nvSpPr>
        <p:spPr>
          <a:xfrm>
            <a:off x="4340548" y="6047816"/>
            <a:ext cx="4316310" cy="369332"/>
          </a:xfrm>
          <a:prstGeom prst="rect">
            <a:avLst/>
          </a:prstGeom>
          <a:noFill/>
        </p:spPr>
        <p:txBody>
          <a:bodyPr wrap="none" rtlCol="0">
            <a:spAutoFit/>
          </a:bodyPr>
          <a:lstStyle/>
          <a:p>
            <a:r>
              <a:rPr lang="en-US" altLang="ja-JP" dirty="0"/>
              <a:t>How to design the high-quality data </a:t>
            </a:r>
            <a:endParaRPr kumimoji="1" lang="ja-JP" altLang="en-US" dirty="0"/>
          </a:p>
        </p:txBody>
      </p:sp>
      <p:sp>
        <p:nvSpPr>
          <p:cNvPr id="3" name="四角形: 角を丸くする 2">
            <a:extLst>
              <a:ext uri="{FF2B5EF4-FFF2-40B4-BE49-F238E27FC236}">
                <a16:creationId xmlns:a16="http://schemas.microsoft.com/office/drawing/2014/main" id="{21D4ED02-5E60-21E8-E8F8-839320AB1DA1}"/>
              </a:ext>
            </a:extLst>
          </p:cNvPr>
          <p:cNvSpPr/>
          <p:nvPr/>
        </p:nvSpPr>
        <p:spPr>
          <a:xfrm>
            <a:off x="239772" y="1155070"/>
            <a:ext cx="1273390" cy="4205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ja-JP" sz="700" b="1" dirty="0"/>
              <a:t>Guide to Evaluation Perspectives on AI Safety</a:t>
            </a:r>
            <a:endParaRPr kumimoji="1" lang="ja-JP" altLang="en-US" sz="700" b="1" dirty="0"/>
          </a:p>
        </p:txBody>
      </p:sp>
      <p:sp>
        <p:nvSpPr>
          <p:cNvPr id="27" name="四角形: 角を丸くする 26">
            <a:extLst>
              <a:ext uri="{FF2B5EF4-FFF2-40B4-BE49-F238E27FC236}">
                <a16:creationId xmlns:a16="http://schemas.microsoft.com/office/drawing/2014/main" id="{9539DEA1-623D-5E38-934D-370D6193F616}"/>
              </a:ext>
            </a:extLst>
          </p:cNvPr>
          <p:cNvSpPr/>
          <p:nvPr/>
        </p:nvSpPr>
        <p:spPr>
          <a:xfrm>
            <a:off x="239772" y="1639150"/>
            <a:ext cx="1273390" cy="1716873"/>
          </a:xfrm>
          <a:prstGeom prst="roundRect">
            <a:avLst>
              <a:gd name="adj" fmla="val 6751"/>
            </a:avLst>
          </a:prstGeom>
          <a:solidFill>
            <a:schemeClr val="accent2">
              <a:lumMod val="20000"/>
              <a:lumOff val="80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92BF294C-2ADB-85AC-3D44-17BF92B50EFE}"/>
              </a:ext>
            </a:extLst>
          </p:cNvPr>
          <p:cNvSpPr/>
          <p:nvPr/>
        </p:nvSpPr>
        <p:spPr>
          <a:xfrm>
            <a:off x="333270" y="2215210"/>
            <a:ext cx="1052387" cy="544530"/>
          </a:xfrm>
          <a:prstGeom prst="roundRect">
            <a:avLst>
              <a:gd name="adj" fmla="val 11950"/>
            </a:avLst>
          </a:prstGeom>
        </p:spPr>
        <p:style>
          <a:lnRef idx="2">
            <a:schemeClr val="accent1"/>
          </a:lnRef>
          <a:fillRef idx="1">
            <a:schemeClr val="lt1"/>
          </a:fillRef>
          <a:effectRef idx="0">
            <a:schemeClr val="accent1"/>
          </a:effectRef>
          <a:fontRef idx="minor">
            <a:schemeClr val="dk1"/>
          </a:fontRef>
        </p:style>
        <p:txBody>
          <a:bodyPr tIns="0" rtlCol="0" anchor="t"/>
          <a:lstStyle/>
          <a:p>
            <a:r>
              <a:rPr lang="en-US" altLang="ja-JP" sz="1000" dirty="0"/>
              <a:t>Data quality</a:t>
            </a:r>
            <a:endParaRPr kumimoji="1" lang="ja-JP" altLang="en-US" sz="1000" dirty="0"/>
          </a:p>
        </p:txBody>
      </p:sp>
      <p:sp>
        <p:nvSpPr>
          <p:cNvPr id="33" name="テキスト ボックス 32">
            <a:extLst>
              <a:ext uri="{FF2B5EF4-FFF2-40B4-BE49-F238E27FC236}">
                <a16:creationId xmlns:a16="http://schemas.microsoft.com/office/drawing/2014/main" id="{8C25C239-F6EA-999D-8A1C-B893F28D092A}"/>
              </a:ext>
            </a:extLst>
          </p:cNvPr>
          <p:cNvSpPr txBox="1"/>
          <p:nvPr/>
        </p:nvSpPr>
        <p:spPr>
          <a:xfrm>
            <a:off x="174036" y="3399287"/>
            <a:ext cx="2614817" cy="369332"/>
          </a:xfrm>
          <a:prstGeom prst="rect">
            <a:avLst/>
          </a:prstGeom>
          <a:noFill/>
        </p:spPr>
        <p:txBody>
          <a:bodyPr wrap="square" rtlCol="0">
            <a:spAutoFit/>
          </a:bodyPr>
          <a:lstStyle/>
          <a:p>
            <a:r>
              <a:rPr kumimoji="1" lang="en-US" altLang="ja-JP" dirty="0"/>
              <a:t>for safety evaluation</a:t>
            </a:r>
            <a:endParaRPr kumimoji="1" lang="ja-JP" altLang="en-US" dirty="0"/>
          </a:p>
        </p:txBody>
      </p:sp>
      <p:sp>
        <p:nvSpPr>
          <p:cNvPr id="34" name="矢印: 上 33">
            <a:extLst>
              <a:ext uri="{FF2B5EF4-FFF2-40B4-BE49-F238E27FC236}">
                <a16:creationId xmlns:a16="http://schemas.microsoft.com/office/drawing/2014/main" id="{A29A21FD-9C08-DB6F-F8C6-05B9BD26A385}"/>
              </a:ext>
            </a:extLst>
          </p:cNvPr>
          <p:cNvSpPr/>
          <p:nvPr/>
        </p:nvSpPr>
        <p:spPr>
          <a:xfrm>
            <a:off x="693875" y="3857244"/>
            <a:ext cx="369717" cy="215343"/>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2476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7DC2-1A18-3EC3-7CF2-24B42BA15D6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4D595ED-C9E9-D325-7216-38C14A99E6BB}"/>
              </a:ext>
            </a:extLst>
          </p:cNvPr>
          <p:cNvSpPr>
            <a:spLocks noGrp="1"/>
          </p:cNvSpPr>
          <p:nvPr>
            <p:ph type="title"/>
          </p:nvPr>
        </p:nvSpPr>
        <p:spPr>
          <a:xfrm>
            <a:off x="641213" y="313754"/>
            <a:ext cx="9899787" cy="676276"/>
          </a:xfrm>
        </p:spPr>
        <p:txBody>
          <a:bodyPr/>
          <a:lstStyle/>
          <a:p>
            <a:r>
              <a:rPr lang="en-US" altLang="ja-JP" dirty="0"/>
              <a:t>Column: Service Quality in Japan</a:t>
            </a:r>
            <a:endParaRPr lang="ja-JP" altLang="en-US" dirty="0"/>
          </a:p>
        </p:txBody>
      </p:sp>
      <p:sp>
        <p:nvSpPr>
          <p:cNvPr id="19" name="コンテンツ プレースホルダー 18">
            <a:extLst>
              <a:ext uri="{FF2B5EF4-FFF2-40B4-BE49-F238E27FC236}">
                <a16:creationId xmlns:a16="http://schemas.microsoft.com/office/drawing/2014/main" id="{16C1CB3D-A4D1-3CCA-EC84-39AC2EA45921}"/>
              </a:ext>
            </a:extLst>
          </p:cNvPr>
          <p:cNvSpPr>
            <a:spLocks noGrp="1"/>
          </p:cNvSpPr>
          <p:nvPr>
            <p:ph sz="half" idx="1"/>
          </p:nvPr>
        </p:nvSpPr>
        <p:spPr/>
        <p:txBody>
          <a:bodyPr/>
          <a:lstStyle/>
          <a:p>
            <a:pPr marL="0" indent="0">
              <a:buNone/>
            </a:pPr>
            <a:r>
              <a:rPr lang="en-US" altLang="ja-JP" dirty="0"/>
              <a:t>Japan's high service quality is realized based on the quality of its products, people and data.</a:t>
            </a:r>
            <a:endParaRPr lang="ja-JP" altLang="en-US" dirty="0"/>
          </a:p>
        </p:txBody>
      </p:sp>
      <p:sp>
        <p:nvSpPr>
          <p:cNvPr id="3" name="スライド番号プレースホルダー 2">
            <a:extLst>
              <a:ext uri="{FF2B5EF4-FFF2-40B4-BE49-F238E27FC236}">
                <a16:creationId xmlns:a16="http://schemas.microsoft.com/office/drawing/2014/main" id="{26994B21-396C-D47A-786C-087A0FD84416}"/>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25</a:t>
            </a:fld>
            <a:endParaRPr lang="ja-JP" altLang="en-US"/>
          </a:p>
        </p:txBody>
      </p:sp>
      <p:sp>
        <p:nvSpPr>
          <p:cNvPr id="5" name="四角形: 角を丸くする 4">
            <a:extLst>
              <a:ext uri="{FF2B5EF4-FFF2-40B4-BE49-F238E27FC236}">
                <a16:creationId xmlns:a16="http://schemas.microsoft.com/office/drawing/2014/main" id="{AC29017E-E681-1466-6A0D-A9CFA172E1D9}"/>
              </a:ext>
            </a:extLst>
          </p:cNvPr>
          <p:cNvSpPr/>
          <p:nvPr/>
        </p:nvSpPr>
        <p:spPr>
          <a:xfrm>
            <a:off x="4965955" y="3567792"/>
            <a:ext cx="1328467" cy="584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a:t>
            </a:r>
            <a:endParaRPr kumimoji="1" lang="ja-JP" altLang="en-US" dirty="0"/>
          </a:p>
        </p:txBody>
      </p:sp>
      <p:sp>
        <p:nvSpPr>
          <p:cNvPr id="6" name="四角形: 角を丸くする 5">
            <a:extLst>
              <a:ext uri="{FF2B5EF4-FFF2-40B4-BE49-F238E27FC236}">
                <a16:creationId xmlns:a16="http://schemas.microsoft.com/office/drawing/2014/main" id="{79749E14-AC1C-5044-7252-FF05BE3A25D8}"/>
              </a:ext>
            </a:extLst>
          </p:cNvPr>
          <p:cNvSpPr/>
          <p:nvPr/>
        </p:nvSpPr>
        <p:spPr>
          <a:xfrm>
            <a:off x="7166814" y="3567792"/>
            <a:ext cx="1328467" cy="584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Product</a:t>
            </a:r>
            <a:endParaRPr kumimoji="1" lang="ja-JP" altLang="en-US" dirty="0"/>
          </a:p>
        </p:txBody>
      </p:sp>
      <p:sp>
        <p:nvSpPr>
          <p:cNvPr id="7" name="四角形: 角を丸くする 6">
            <a:extLst>
              <a:ext uri="{FF2B5EF4-FFF2-40B4-BE49-F238E27FC236}">
                <a16:creationId xmlns:a16="http://schemas.microsoft.com/office/drawing/2014/main" id="{AC8E73CA-1C36-FD4A-EFD6-A8605EC40F4D}"/>
              </a:ext>
            </a:extLst>
          </p:cNvPr>
          <p:cNvSpPr/>
          <p:nvPr/>
        </p:nvSpPr>
        <p:spPr>
          <a:xfrm>
            <a:off x="6041592" y="2445394"/>
            <a:ext cx="1328467" cy="584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Service</a:t>
            </a:r>
            <a:endParaRPr kumimoji="1" lang="ja-JP" altLang="en-US" dirty="0"/>
          </a:p>
        </p:txBody>
      </p:sp>
      <p:sp>
        <p:nvSpPr>
          <p:cNvPr id="8" name="スマイル 7">
            <a:extLst>
              <a:ext uri="{FF2B5EF4-FFF2-40B4-BE49-F238E27FC236}">
                <a16:creationId xmlns:a16="http://schemas.microsoft.com/office/drawing/2014/main" id="{9A8E86AD-4045-DE95-2A03-30B7B31E840D}"/>
              </a:ext>
            </a:extLst>
          </p:cNvPr>
          <p:cNvSpPr/>
          <p:nvPr/>
        </p:nvSpPr>
        <p:spPr>
          <a:xfrm>
            <a:off x="2901945" y="3587455"/>
            <a:ext cx="526212" cy="526212"/>
          </a:xfrm>
          <a:prstGeom prst="smileyFac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r>
              <a:rPr kumimoji="1" lang="en-US" altLang="ja-JP" dirty="0"/>
              <a:t>Consumer</a:t>
            </a:r>
          </a:p>
          <a:p>
            <a:pPr algn="ctr"/>
            <a:endParaRPr kumimoji="1" lang="ja-JP" altLang="en-US" dirty="0"/>
          </a:p>
        </p:txBody>
      </p:sp>
      <p:sp>
        <p:nvSpPr>
          <p:cNvPr id="9" name="スマイル 8">
            <a:extLst>
              <a:ext uri="{FF2B5EF4-FFF2-40B4-BE49-F238E27FC236}">
                <a16:creationId xmlns:a16="http://schemas.microsoft.com/office/drawing/2014/main" id="{7232DAAA-3815-3956-7FC6-067775D1DE6B}"/>
              </a:ext>
            </a:extLst>
          </p:cNvPr>
          <p:cNvSpPr/>
          <p:nvPr/>
        </p:nvSpPr>
        <p:spPr>
          <a:xfrm>
            <a:off x="7567941" y="5178118"/>
            <a:ext cx="526212" cy="526212"/>
          </a:xfrm>
          <a:prstGeom prst="smileyFac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r>
              <a:rPr kumimoji="1" lang="en-US" altLang="ja-JP" dirty="0"/>
              <a:t>Engineer</a:t>
            </a:r>
          </a:p>
          <a:p>
            <a:pPr algn="ctr"/>
            <a:endParaRPr kumimoji="1" lang="ja-JP" altLang="en-US" dirty="0"/>
          </a:p>
        </p:txBody>
      </p:sp>
      <p:sp>
        <p:nvSpPr>
          <p:cNvPr id="10" name="スマイル 9">
            <a:extLst>
              <a:ext uri="{FF2B5EF4-FFF2-40B4-BE49-F238E27FC236}">
                <a16:creationId xmlns:a16="http://schemas.microsoft.com/office/drawing/2014/main" id="{25B63FF9-A0F3-583F-FD2D-4080B31589A6}"/>
              </a:ext>
            </a:extLst>
          </p:cNvPr>
          <p:cNvSpPr/>
          <p:nvPr/>
        </p:nvSpPr>
        <p:spPr>
          <a:xfrm>
            <a:off x="5369890" y="5178118"/>
            <a:ext cx="526212" cy="526212"/>
          </a:xfrm>
          <a:prstGeom prst="smileyFac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r>
              <a:rPr kumimoji="1" lang="en-US" altLang="ja-JP" dirty="0"/>
              <a:t>Operator</a:t>
            </a:r>
          </a:p>
          <a:p>
            <a:pPr algn="ctr"/>
            <a:endParaRPr kumimoji="1" lang="ja-JP" altLang="en-US" dirty="0"/>
          </a:p>
        </p:txBody>
      </p:sp>
      <p:cxnSp>
        <p:nvCxnSpPr>
          <p:cNvPr id="12" name="直線矢印コネクタ 11">
            <a:extLst>
              <a:ext uri="{FF2B5EF4-FFF2-40B4-BE49-F238E27FC236}">
                <a16:creationId xmlns:a16="http://schemas.microsoft.com/office/drawing/2014/main" id="{E8777580-A2B0-010C-864F-C3F9726642DB}"/>
              </a:ext>
            </a:extLst>
          </p:cNvPr>
          <p:cNvCxnSpPr>
            <a:cxnSpLocks/>
            <a:stCxn id="8" idx="6"/>
            <a:endCxn id="5" idx="1"/>
          </p:cNvCxnSpPr>
          <p:nvPr/>
        </p:nvCxnSpPr>
        <p:spPr>
          <a:xfrm>
            <a:off x="3428157" y="3850561"/>
            <a:ext cx="1537798" cy="9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2625598-8274-4B3B-BDE2-E5E730DB5D5D}"/>
              </a:ext>
            </a:extLst>
          </p:cNvPr>
          <p:cNvSpPr txBox="1"/>
          <p:nvPr/>
        </p:nvSpPr>
        <p:spPr>
          <a:xfrm>
            <a:off x="3611617" y="3470078"/>
            <a:ext cx="1170878" cy="369332"/>
          </a:xfrm>
          <a:prstGeom prst="rect">
            <a:avLst/>
          </a:prstGeom>
          <a:noFill/>
        </p:spPr>
        <p:txBody>
          <a:bodyPr wrap="square" rtlCol="0">
            <a:spAutoFit/>
          </a:bodyPr>
          <a:lstStyle/>
          <a:p>
            <a:r>
              <a:rPr kumimoji="1" lang="en-US" altLang="ja-JP" dirty="0"/>
              <a:t>Opinion</a:t>
            </a:r>
            <a:endParaRPr kumimoji="1" lang="ja-JP" altLang="en-US" dirty="0"/>
          </a:p>
        </p:txBody>
      </p:sp>
      <p:sp>
        <p:nvSpPr>
          <p:cNvPr id="15" name="テキスト ボックス 14">
            <a:extLst>
              <a:ext uri="{FF2B5EF4-FFF2-40B4-BE49-F238E27FC236}">
                <a16:creationId xmlns:a16="http://schemas.microsoft.com/office/drawing/2014/main" id="{AFB3587D-9BA7-36B9-6FE3-83DC7B9DA806}"/>
              </a:ext>
            </a:extLst>
          </p:cNvPr>
          <p:cNvSpPr txBox="1"/>
          <p:nvPr/>
        </p:nvSpPr>
        <p:spPr>
          <a:xfrm>
            <a:off x="8551036" y="3516245"/>
            <a:ext cx="2720898" cy="646331"/>
          </a:xfrm>
          <a:prstGeom prst="rect">
            <a:avLst/>
          </a:prstGeom>
          <a:noFill/>
        </p:spPr>
        <p:txBody>
          <a:bodyPr wrap="square" rtlCol="0">
            <a:spAutoFit/>
          </a:bodyPr>
          <a:lstStyle/>
          <a:p>
            <a:r>
              <a:rPr lang="en-US" altLang="ja-JP" dirty="0"/>
              <a:t>Design process and</a:t>
            </a:r>
          </a:p>
          <a:p>
            <a:r>
              <a:rPr kumimoji="1" lang="en-US" altLang="ja-JP" dirty="0"/>
              <a:t>Manufacturing process</a:t>
            </a:r>
            <a:endParaRPr kumimoji="1" lang="ja-JP" altLang="en-US" dirty="0"/>
          </a:p>
        </p:txBody>
      </p:sp>
      <p:sp>
        <p:nvSpPr>
          <p:cNvPr id="16" name="テキスト ボックス 15">
            <a:extLst>
              <a:ext uri="{FF2B5EF4-FFF2-40B4-BE49-F238E27FC236}">
                <a16:creationId xmlns:a16="http://schemas.microsoft.com/office/drawing/2014/main" id="{14A75B3E-ED20-6AF4-BEAF-CFD9D0CF52D0}"/>
              </a:ext>
            </a:extLst>
          </p:cNvPr>
          <p:cNvSpPr txBox="1"/>
          <p:nvPr/>
        </p:nvSpPr>
        <p:spPr>
          <a:xfrm>
            <a:off x="7028196" y="4594770"/>
            <a:ext cx="3194509" cy="646331"/>
          </a:xfrm>
          <a:prstGeom prst="rect">
            <a:avLst/>
          </a:prstGeom>
          <a:noFill/>
        </p:spPr>
        <p:txBody>
          <a:bodyPr wrap="square" rtlCol="0">
            <a:spAutoFit/>
          </a:bodyPr>
          <a:lstStyle/>
          <a:p>
            <a:r>
              <a:rPr lang="en-US" altLang="ja-JP" dirty="0"/>
              <a:t>Continuous </a:t>
            </a:r>
          </a:p>
          <a:p>
            <a:r>
              <a:rPr lang="en-US" altLang="ja-JP" dirty="0"/>
              <a:t>improvement</a:t>
            </a:r>
            <a:endParaRPr kumimoji="1" lang="ja-JP" altLang="en-US" dirty="0"/>
          </a:p>
        </p:txBody>
      </p:sp>
      <p:sp>
        <p:nvSpPr>
          <p:cNvPr id="17" name="テキスト ボックス 16">
            <a:extLst>
              <a:ext uri="{FF2B5EF4-FFF2-40B4-BE49-F238E27FC236}">
                <a16:creationId xmlns:a16="http://schemas.microsoft.com/office/drawing/2014/main" id="{AD6F9259-A228-1737-E473-9A5E57F8C875}"/>
              </a:ext>
            </a:extLst>
          </p:cNvPr>
          <p:cNvSpPr txBox="1"/>
          <p:nvPr/>
        </p:nvSpPr>
        <p:spPr>
          <a:xfrm>
            <a:off x="5032019" y="4770138"/>
            <a:ext cx="1328468" cy="369332"/>
          </a:xfrm>
          <a:prstGeom prst="rect">
            <a:avLst/>
          </a:prstGeom>
          <a:noFill/>
        </p:spPr>
        <p:txBody>
          <a:bodyPr wrap="square" rtlCol="0">
            <a:spAutoFit/>
          </a:bodyPr>
          <a:lstStyle/>
          <a:p>
            <a:r>
              <a:rPr lang="en-US" altLang="ja-JP" dirty="0"/>
              <a:t>Feedback</a:t>
            </a:r>
            <a:endParaRPr kumimoji="1" lang="ja-JP" altLang="en-US" dirty="0"/>
          </a:p>
        </p:txBody>
      </p:sp>
      <p:cxnSp>
        <p:nvCxnSpPr>
          <p:cNvPr id="27" name="直線矢印コネクタ 26">
            <a:extLst>
              <a:ext uri="{FF2B5EF4-FFF2-40B4-BE49-F238E27FC236}">
                <a16:creationId xmlns:a16="http://schemas.microsoft.com/office/drawing/2014/main" id="{6D74DDF7-840D-50D5-95DC-30060D4F8299}"/>
              </a:ext>
            </a:extLst>
          </p:cNvPr>
          <p:cNvCxnSpPr>
            <a:stCxn id="5" idx="0"/>
            <a:endCxn id="7" idx="2"/>
          </p:cNvCxnSpPr>
          <p:nvPr/>
        </p:nvCxnSpPr>
        <p:spPr>
          <a:xfrm flipV="1">
            <a:off x="5630189" y="3029897"/>
            <a:ext cx="1075637" cy="53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87B6E81-52CA-CFCE-B24D-4D1CC454235E}"/>
              </a:ext>
            </a:extLst>
          </p:cNvPr>
          <p:cNvCxnSpPr>
            <a:stCxn id="6" idx="0"/>
            <a:endCxn id="7" idx="2"/>
          </p:cNvCxnSpPr>
          <p:nvPr/>
        </p:nvCxnSpPr>
        <p:spPr>
          <a:xfrm flipH="1" flipV="1">
            <a:off x="6705826" y="3029897"/>
            <a:ext cx="1125222" cy="537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円弧 29">
            <a:extLst>
              <a:ext uri="{FF2B5EF4-FFF2-40B4-BE49-F238E27FC236}">
                <a16:creationId xmlns:a16="http://schemas.microsoft.com/office/drawing/2014/main" id="{0F797254-C3C9-F538-02D6-E1F6D34B5162}"/>
              </a:ext>
            </a:extLst>
          </p:cNvPr>
          <p:cNvSpPr/>
          <p:nvPr/>
        </p:nvSpPr>
        <p:spPr>
          <a:xfrm>
            <a:off x="7686081" y="4203616"/>
            <a:ext cx="289861" cy="742471"/>
          </a:xfrm>
          <a:prstGeom prst="arc">
            <a:avLst>
              <a:gd name="adj1" fmla="val 11507695"/>
              <a:gd name="adj2" fmla="val 966926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906D5702-8259-8828-5B7B-4C2F5F8DC2B4}"/>
              </a:ext>
            </a:extLst>
          </p:cNvPr>
          <p:cNvSpPr/>
          <p:nvPr/>
        </p:nvSpPr>
        <p:spPr>
          <a:xfrm>
            <a:off x="5439318" y="4203616"/>
            <a:ext cx="289861" cy="742471"/>
          </a:xfrm>
          <a:prstGeom prst="arc">
            <a:avLst>
              <a:gd name="adj1" fmla="val 11507695"/>
              <a:gd name="adj2" fmla="val 966926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F1BFBA8-13CA-6EB4-04B7-2E568F668F64}"/>
              </a:ext>
            </a:extLst>
          </p:cNvPr>
          <p:cNvSpPr txBox="1"/>
          <p:nvPr/>
        </p:nvSpPr>
        <p:spPr>
          <a:xfrm>
            <a:off x="7541427" y="3048125"/>
            <a:ext cx="2720898" cy="369332"/>
          </a:xfrm>
          <a:prstGeom prst="rect">
            <a:avLst/>
          </a:prstGeom>
          <a:noFill/>
        </p:spPr>
        <p:txBody>
          <a:bodyPr wrap="square" rtlCol="0">
            <a:spAutoFit/>
          </a:bodyPr>
          <a:lstStyle/>
          <a:p>
            <a:r>
              <a:rPr lang="en-US" altLang="ja-JP" dirty="0"/>
              <a:t>High-quality product</a:t>
            </a:r>
            <a:endParaRPr kumimoji="1" lang="ja-JP" altLang="en-US" dirty="0"/>
          </a:p>
        </p:txBody>
      </p:sp>
      <p:sp>
        <p:nvSpPr>
          <p:cNvPr id="33" name="テキスト ボックス 32">
            <a:extLst>
              <a:ext uri="{FF2B5EF4-FFF2-40B4-BE49-F238E27FC236}">
                <a16:creationId xmlns:a16="http://schemas.microsoft.com/office/drawing/2014/main" id="{E3AB89B8-EA08-103C-4DC4-15D24BF01628}"/>
              </a:ext>
            </a:extLst>
          </p:cNvPr>
          <p:cNvSpPr txBox="1"/>
          <p:nvPr/>
        </p:nvSpPr>
        <p:spPr>
          <a:xfrm>
            <a:off x="3830284" y="3048125"/>
            <a:ext cx="2138439" cy="369332"/>
          </a:xfrm>
          <a:prstGeom prst="rect">
            <a:avLst/>
          </a:prstGeom>
          <a:noFill/>
        </p:spPr>
        <p:txBody>
          <a:bodyPr wrap="square" rtlCol="0">
            <a:spAutoFit/>
          </a:bodyPr>
          <a:lstStyle/>
          <a:p>
            <a:r>
              <a:rPr lang="en-US" altLang="ja-JP" dirty="0"/>
              <a:t>High-quality data</a:t>
            </a:r>
            <a:endParaRPr kumimoji="1" lang="ja-JP" altLang="en-US" dirty="0"/>
          </a:p>
        </p:txBody>
      </p:sp>
      <p:sp>
        <p:nvSpPr>
          <p:cNvPr id="34" name="テキスト ボックス 33">
            <a:extLst>
              <a:ext uri="{FF2B5EF4-FFF2-40B4-BE49-F238E27FC236}">
                <a16:creationId xmlns:a16="http://schemas.microsoft.com/office/drawing/2014/main" id="{C406F1EA-CF6A-83BD-64B6-C8144AC06033}"/>
              </a:ext>
            </a:extLst>
          </p:cNvPr>
          <p:cNvSpPr txBox="1"/>
          <p:nvPr/>
        </p:nvSpPr>
        <p:spPr>
          <a:xfrm>
            <a:off x="2170244" y="6174343"/>
            <a:ext cx="2515826" cy="369332"/>
          </a:xfrm>
          <a:prstGeom prst="rect">
            <a:avLst/>
          </a:prstGeom>
          <a:noFill/>
        </p:spPr>
        <p:txBody>
          <a:bodyPr wrap="square" rtlCol="0">
            <a:spAutoFit/>
          </a:bodyPr>
          <a:lstStyle/>
          <a:p>
            <a:r>
              <a:rPr lang="en-US" altLang="ja-JP" dirty="0"/>
              <a:t>High quality mindset</a:t>
            </a:r>
            <a:endParaRPr kumimoji="1" lang="ja-JP" altLang="en-US" dirty="0"/>
          </a:p>
        </p:txBody>
      </p:sp>
      <p:cxnSp>
        <p:nvCxnSpPr>
          <p:cNvPr id="36" name="コネクタ: カギ線 35">
            <a:extLst>
              <a:ext uri="{FF2B5EF4-FFF2-40B4-BE49-F238E27FC236}">
                <a16:creationId xmlns:a16="http://schemas.microsoft.com/office/drawing/2014/main" id="{20805E37-2313-8AFE-687E-6070FCD78973}"/>
              </a:ext>
            </a:extLst>
          </p:cNvPr>
          <p:cNvCxnSpPr>
            <a:cxnSpLocks/>
            <a:stCxn id="34" idx="3"/>
          </p:cNvCxnSpPr>
          <p:nvPr/>
        </p:nvCxnSpPr>
        <p:spPr>
          <a:xfrm flipV="1">
            <a:off x="4686070" y="5966910"/>
            <a:ext cx="946926" cy="3920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200CED46-4DB9-2EB6-1D3C-67794C1CECF7}"/>
              </a:ext>
            </a:extLst>
          </p:cNvPr>
          <p:cNvCxnSpPr>
            <a:cxnSpLocks/>
            <a:stCxn id="34" idx="3"/>
          </p:cNvCxnSpPr>
          <p:nvPr/>
        </p:nvCxnSpPr>
        <p:spPr>
          <a:xfrm flipV="1">
            <a:off x="4686070" y="5966910"/>
            <a:ext cx="3144977" cy="3920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E0A1915-B064-CD20-0B9C-D4A959CA14DE}"/>
              </a:ext>
            </a:extLst>
          </p:cNvPr>
          <p:cNvCxnSpPr/>
          <p:nvPr/>
        </p:nvCxnSpPr>
        <p:spPr>
          <a:xfrm>
            <a:off x="3165051" y="4314758"/>
            <a:ext cx="0" cy="18867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D96C1F5-AB8D-B670-0280-F8BF08280E21}"/>
              </a:ext>
            </a:extLst>
          </p:cNvPr>
          <p:cNvSpPr txBox="1"/>
          <p:nvPr/>
        </p:nvSpPr>
        <p:spPr>
          <a:xfrm>
            <a:off x="5684575" y="2053104"/>
            <a:ext cx="2547846" cy="369332"/>
          </a:xfrm>
          <a:prstGeom prst="rect">
            <a:avLst/>
          </a:prstGeom>
          <a:noFill/>
        </p:spPr>
        <p:txBody>
          <a:bodyPr wrap="square" rtlCol="0">
            <a:spAutoFit/>
          </a:bodyPr>
          <a:lstStyle/>
          <a:p>
            <a:r>
              <a:rPr lang="en-US" altLang="ja-JP" dirty="0"/>
              <a:t>High-quality Service</a:t>
            </a:r>
            <a:endParaRPr kumimoji="1" lang="ja-JP" altLang="en-US" dirty="0"/>
          </a:p>
        </p:txBody>
      </p:sp>
      <p:sp>
        <p:nvSpPr>
          <p:cNvPr id="47" name="テキスト ボックス 46">
            <a:extLst>
              <a:ext uri="{FF2B5EF4-FFF2-40B4-BE49-F238E27FC236}">
                <a16:creationId xmlns:a16="http://schemas.microsoft.com/office/drawing/2014/main" id="{F15BDDB3-3074-FDFB-DFEE-FFF33918E724}"/>
              </a:ext>
            </a:extLst>
          </p:cNvPr>
          <p:cNvSpPr txBox="1"/>
          <p:nvPr/>
        </p:nvSpPr>
        <p:spPr>
          <a:xfrm>
            <a:off x="7370059" y="2397819"/>
            <a:ext cx="3781528" cy="461665"/>
          </a:xfrm>
          <a:prstGeom prst="rect">
            <a:avLst/>
          </a:prstGeom>
          <a:noFill/>
        </p:spPr>
        <p:txBody>
          <a:bodyPr wrap="square">
            <a:spAutoFit/>
          </a:bodyPr>
          <a:lstStyle/>
          <a:p>
            <a:r>
              <a:rPr lang="ja-JP" altLang="en-US" sz="1200" dirty="0"/>
              <a:t>Trains that come on time</a:t>
            </a:r>
            <a:endParaRPr lang="en-US" altLang="ja-JP" sz="1200" dirty="0"/>
          </a:p>
          <a:p>
            <a:r>
              <a:rPr lang="ja-JP" altLang="en-US" sz="1200" dirty="0"/>
              <a:t>Convenience stores that never run out of goods</a:t>
            </a:r>
          </a:p>
        </p:txBody>
      </p:sp>
    </p:spTree>
    <p:extLst>
      <p:ext uri="{BB962C8B-B14F-4D97-AF65-F5344CB8AC3E}">
        <p14:creationId xmlns:p14="http://schemas.microsoft.com/office/powerpoint/2010/main" val="240256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093E56C7-127C-58C5-9B2A-ED33A46BC41E}"/>
              </a:ext>
            </a:extLst>
          </p:cNvPr>
          <p:cNvSpPr>
            <a:spLocks noGrp="1"/>
          </p:cNvSpPr>
          <p:nvPr>
            <p:ph type="body" idx="1"/>
          </p:nvPr>
        </p:nvSpPr>
        <p:spPr>
          <a:xfrm>
            <a:off x="1715102" y="2011607"/>
            <a:ext cx="10266565" cy="1500187"/>
          </a:xfrm>
        </p:spPr>
        <p:txBody>
          <a:bodyPr/>
          <a:lstStyle/>
          <a:p>
            <a:pPr marL="857250" indent="-857250">
              <a:buFont typeface="+mj-lt"/>
              <a:buAutoNum type="romanUcPeriod" startAt="2"/>
            </a:pPr>
            <a:r>
              <a:rPr lang="en-US" altLang="ja-JP" dirty="0"/>
              <a:t>Concept of Data Quality Management Framework</a:t>
            </a:r>
            <a:endParaRPr lang="ja-JP" altLang="ja-JP" dirty="0"/>
          </a:p>
        </p:txBody>
      </p:sp>
      <p:sp>
        <p:nvSpPr>
          <p:cNvPr id="3" name="スライド番号プレースホルダー 2">
            <a:extLst>
              <a:ext uri="{FF2B5EF4-FFF2-40B4-BE49-F238E27FC236}">
                <a16:creationId xmlns:a16="http://schemas.microsoft.com/office/drawing/2014/main" id="{275D76DB-429F-3932-47FE-8C41AF4BAD5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26</a:t>
            </a:fld>
            <a:endParaRPr lang="ja-JP" altLang="en-US"/>
          </a:p>
        </p:txBody>
      </p:sp>
    </p:spTree>
    <p:extLst>
      <p:ext uri="{BB962C8B-B14F-4D97-AF65-F5344CB8AC3E}">
        <p14:creationId xmlns:p14="http://schemas.microsoft.com/office/powerpoint/2010/main" val="270939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6C95969-4B94-202E-629C-3C4C6B3BAAE3}"/>
              </a:ext>
            </a:extLst>
          </p:cNvPr>
          <p:cNvSpPr>
            <a:spLocks noGrp="1"/>
          </p:cNvSpPr>
          <p:nvPr>
            <p:ph idx="1"/>
          </p:nvPr>
        </p:nvSpPr>
        <p:spPr>
          <a:xfrm>
            <a:off x="642229" y="1382320"/>
            <a:ext cx="10936627" cy="2222118"/>
          </a:xfrm>
        </p:spPr>
        <p:txBody>
          <a:bodyPr/>
          <a:lstStyle/>
          <a:p>
            <a:r>
              <a:rPr lang="en-US" altLang="ja-JP" dirty="0"/>
              <a:t>Continuously providing high-quality data is essential to promote the widespread adoption of AI. Effective management and governance are key to maintaining data quality and achieving maturity in data and AI utilization.</a:t>
            </a:r>
            <a:endParaRPr lang="ja-JP" altLang="en-US" dirty="0"/>
          </a:p>
        </p:txBody>
      </p:sp>
      <p:sp>
        <p:nvSpPr>
          <p:cNvPr id="3" name="スライド番号プレースホルダー 2">
            <a:extLst>
              <a:ext uri="{FF2B5EF4-FFF2-40B4-BE49-F238E27FC236}">
                <a16:creationId xmlns:a16="http://schemas.microsoft.com/office/drawing/2014/main" id="{C8896087-855D-4AB3-6E87-0A836FD8C8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27</a:t>
            </a:fld>
            <a:endParaRPr lang="ja-JP" altLang="en-US"/>
          </a:p>
        </p:txBody>
      </p:sp>
      <p:sp>
        <p:nvSpPr>
          <p:cNvPr id="4" name="タイトル 3">
            <a:extLst>
              <a:ext uri="{FF2B5EF4-FFF2-40B4-BE49-F238E27FC236}">
                <a16:creationId xmlns:a16="http://schemas.microsoft.com/office/drawing/2014/main" id="{E22FB41F-5A58-5054-08B9-ADE54BFE6425}"/>
              </a:ext>
            </a:extLst>
          </p:cNvPr>
          <p:cNvSpPr>
            <a:spLocks noGrp="1"/>
          </p:cNvSpPr>
          <p:nvPr>
            <p:ph type="title"/>
          </p:nvPr>
        </p:nvSpPr>
        <p:spPr>
          <a:xfrm>
            <a:off x="641350" y="314325"/>
            <a:ext cx="10433050" cy="676275"/>
          </a:xfrm>
        </p:spPr>
        <p:txBody>
          <a:bodyPr/>
          <a:lstStyle/>
          <a:p>
            <a:r>
              <a:rPr lang="ja-JP" altLang="en-US" sz="3200" dirty="0"/>
              <a:t>① </a:t>
            </a:r>
            <a:r>
              <a:rPr lang="en-US" altLang="ja-JP" sz="3200" dirty="0"/>
              <a:t>Management, Governance and Maturity</a:t>
            </a:r>
            <a:endParaRPr lang="ja-JP" altLang="en-US" sz="3200" dirty="0"/>
          </a:p>
        </p:txBody>
      </p:sp>
      <p:sp>
        <p:nvSpPr>
          <p:cNvPr id="5" name="四角形: 角を丸くする 4">
            <a:extLst>
              <a:ext uri="{FF2B5EF4-FFF2-40B4-BE49-F238E27FC236}">
                <a16:creationId xmlns:a16="http://schemas.microsoft.com/office/drawing/2014/main" id="{9C87CC8F-5E1D-078C-5BC0-0216CE29B24D}"/>
              </a:ext>
            </a:extLst>
          </p:cNvPr>
          <p:cNvSpPr/>
          <p:nvPr/>
        </p:nvSpPr>
        <p:spPr>
          <a:xfrm>
            <a:off x="1936354" y="5576224"/>
            <a:ext cx="3048000" cy="426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Data/AI Management</a:t>
            </a:r>
            <a:endParaRPr kumimoji="1" lang="ja-JP" altLang="en-US" dirty="0"/>
          </a:p>
        </p:txBody>
      </p:sp>
      <p:sp>
        <p:nvSpPr>
          <p:cNvPr id="6" name="四角形: 角を丸くする 5">
            <a:extLst>
              <a:ext uri="{FF2B5EF4-FFF2-40B4-BE49-F238E27FC236}">
                <a16:creationId xmlns:a16="http://schemas.microsoft.com/office/drawing/2014/main" id="{045DAED4-4C51-14F8-923B-6CB07338ED91}"/>
              </a:ext>
            </a:extLst>
          </p:cNvPr>
          <p:cNvSpPr/>
          <p:nvPr/>
        </p:nvSpPr>
        <p:spPr>
          <a:xfrm>
            <a:off x="6164366" y="5576224"/>
            <a:ext cx="3048000" cy="426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Data/AI Governance</a:t>
            </a:r>
            <a:endParaRPr kumimoji="1" lang="ja-JP" altLang="en-US" dirty="0"/>
          </a:p>
        </p:txBody>
      </p:sp>
      <p:sp>
        <p:nvSpPr>
          <p:cNvPr id="7" name="四角形: 角を丸くする 6">
            <a:extLst>
              <a:ext uri="{FF2B5EF4-FFF2-40B4-BE49-F238E27FC236}">
                <a16:creationId xmlns:a16="http://schemas.microsoft.com/office/drawing/2014/main" id="{0E43C6A5-087F-D92C-FB50-381D92579BDA}"/>
              </a:ext>
            </a:extLst>
          </p:cNvPr>
          <p:cNvSpPr/>
          <p:nvPr/>
        </p:nvSpPr>
        <p:spPr>
          <a:xfrm>
            <a:off x="4091725" y="4479179"/>
            <a:ext cx="3048000" cy="426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Data/AI Maturity</a:t>
            </a:r>
            <a:endParaRPr kumimoji="1" lang="ja-JP" altLang="en-US" dirty="0"/>
          </a:p>
        </p:txBody>
      </p:sp>
      <p:sp>
        <p:nvSpPr>
          <p:cNvPr id="9" name="テキスト ボックス 8">
            <a:extLst>
              <a:ext uri="{FF2B5EF4-FFF2-40B4-BE49-F238E27FC236}">
                <a16:creationId xmlns:a16="http://schemas.microsoft.com/office/drawing/2014/main" id="{C92FD044-FDBE-07F3-7DF7-EB842B9CA76D}"/>
              </a:ext>
            </a:extLst>
          </p:cNvPr>
          <p:cNvSpPr txBox="1"/>
          <p:nvPr/>
        </p:nvSpPr>
        <p:spPr>
          <a:xfrm>
            <a:off x="1180572" y="6002944"/>
            <a:ext cx="4559563" cy="646331"/>
          </a:xfrm>
          <a:prstGeom prst="rect">
            <a:avLst/>
          </a:prstGeom>
          <a:noFill/>
        </p:spPr>
        <p:txBody>
          <a:bodyPr wrap="square">
            <a:spAutoFit/>
          </a:bodyPr>
          <a:lstStyle/>
          <a:p>
            <a:pPr marL="342900" indent="-342900">
              <a:buFont typeface="+mj-lt"/>
              <a:buAutoNum type="arabicPeriod"/>
            </a:pPr>
            <a:r>
              <a:rPr lang="ja-JP" altLang="en-US" dirty="0"/>
              <a:t>Appropriate data</a:t>
            </a:r>
            <a:r>
              <a:rPr lang="en-US" altLang="ja-JP" dirty="0"/>
              <a:t>/AI</a:t>
            </a:r>
            <a:r>
              <a:rPr lang="ja-JP" altLang="en-US" dirty="0"/>
              <a:t> management ensures data</a:t>
            </a:r>
            <a:r>
              <a:rPr lang="en-US" altLang="ja-JP" dirty="0"/>
              <a:t>/AI</a:t>
            </a:r>
            <a:r>
              <a:rPr lang="ja-JP" altLang="en-US" dirty="0"/>
              <a:t> quality.</a:t>
            </a:r>
          </a:p>
        </p:txBody>
      </p:sp>
      <p:sp>
        <p:nvSpPr>
          <p:cNvPr id="10" name="テキスト ボックス 9">
            <a:extLst>
              <a:ext uri="{FF2B5EF4-FFF2-40B4-BE49-F238E27FC236}">
                <a16:creationId xmlns:a16="http://schemas.microsoft.com/office/drawing/2014/main" id="{4C0CCC75-5F90-0D67-9E6F-E8AE9548FD1F}"/>
              </a:ext>
            </a:extLst>
          </p:cNvPr>
          <p:cNvSpPr txBox="1"/>
          <p:nvPr/>
        </p:nvSpPr>
        <p:spPr>
          <a:xfrm>
            <a:off x="5933588" y="6002943"/>
            <a:ext cx="4865503" cy="646331"/>
          </a:xfrm>
          <a:prstGeom prst="rect">
            <a:avLst/>
          </a:prstGeom>
          <a:noFill/>
        </p:spPr>
        <p:txBody>
          <a:bodyPr wrap="square">
            <a:spAutoFit/>
          </a:bodyPr>
          <a:lstStyle/>
          <a:p>
            <a:pPr marL="342900" indent="-342900">
              <a:buFont typeface="+mj-lt"/>
              <a:buAutoNum type="arabicPeriod" startAt="2"/>
            </a:pPr>
            <a:r>
              <a:rPr lang="en-US" altLang="ja-JP" dirty="0"/>
              <a:t>Appropriate data/AI governance ensures sustainable data/AI quality.</a:t>
            </a:r>
            <a:endParaRPr lang="ja-JP" altLang="en-US" dirty="0"/>
          </a:p>
        </p:txBody>
      </p:sp>
      <p:sp>
        <p:nvSpPr>
          <p:cNvPr id="11" name="テキスト ボックス 10">
            <a:extLst>
              <a:ext uri="{FF2B5EF4-FFF2-40B4-BE49-F238E27FC236}">
                <a16:creationId xmlns:a16="http://schemas.microsoft.com/office/drawing/2014/main" id="{F77D9E1E-85F8-BD8C-1830-767AB094D67C}"/>
              </a:ext>
            </a:extLst>
          </p:cNvPr>
          <p:cNvSpPr txBox="1"/>
          <p:nvPr/>
        </p:nvSpPr>
        <p:spPr>
          <a:xfrm>
            <a:off x="7206614" y="4367439"/>
            <a:ext cx="4716646" cy="646331"/>
          </a:xfrm>
          <a:prstGeom prst="rect">
            <a:avLst/>
          </a:prstGeom>
          <a:noFill/>
        </p:spPr>
        <p:txBody>
          <a:bodyPr wrap="square">
            <a:spAutoFit/>
          </a:bodyPr>
          <a:lstStyle/>
          <a:p>
            <a:pPr marL="342900" indent="-342900">
              <a:buFont typeface="+mj-lt"/>
              <a:buAutoNum type="arabicPeriod" startAt="3"/>
            </a:pPr>
            <a:r>
              <a:rPr lang="en-US" altLang="ja-JP" dirty="0"/>
              <a:t>If quality-assured data is supplied, the use of data and AI will expand.</a:t>
            </a:r>
            <a:endParaRPr lang="ja-JP" altLang="en-US" dirty="0"/>
          </a:p>
        </p:txBody>
      </p:sp>
      <p:sp>
        <p:nvSpPr>
          <p:cNvPr id="12" name="フリーフォーム: 図形 11">
            <a:extLst>
              <a:ext uri="{FF2B5EF4-FFF2-40B4-BE49-F238E27FC236}">
                <a16:creationId xmlns:a16="http://schemas.microsoft.com/office/drawing/2014/main" id="{C0A067BE-6616-C3C6-D968-D2DAEF9CBB60}"/>
              </a:ext>
            </a:extLst>
          </p:cNvPr>
          <p:cNvSpPr/>
          <p:nvPr/>
        </p:nvSpPr>
        <p:spPr>
          <a:xfrm>
            <a:off x="5141108" y="4957915"/>
            <a:ext cx="925585" cy="766354"/>
          </a:xfrm>
          <a:custGeom>
            <a:avLst/>
            <a:gdLst>
              <a:gd name="connsiteX0" fmla="*/ 0 w 925585"/>
              <a:gd name="connsiteY0" fmla="*/ 766354 h 766354"/>
              <a:gd name="connsiteX1" fmla="*/ 879566 w 925585"/>
              <a:gd name="connsiteY1" fmla="*/ 592183 h 766354"/>
              <a:gd name="connsiteX2" fmla="*/ 722812 w 925585"/>
              <a:gd name="connsiteY2" fmla="*/ 0 h 766354"/>
            </a:gdLst>
            <a:ahLst/>
            <a:cxnLst>
              <a:cxn ang="0">
                <a:pos x="connsiteX0" y="connsiteY0"/>
              </a:cxn>
              <a:cxn ang="0">
                <a:pos x="connsiteX1" y="connsiteY1"/>
              </a:cxn>
              <a:cxn ang="0">
                <a:pos x="connsiteX2" y="connsiteY2"/>
              </a:cxn>
            </a:cxnLst>
            <a:rect l="l" t="t" r="r" b="b"/>
            <a:pathLst>
              <a:path w="925585" h="766354">
                <a:moveTo>
                  <a:pt x="0" y="766354"/>
                </a:moveTo>
                <a:cubicBezTo>
                  <a:pt x="379548" y="743131"/>
                  <a:pt x="759097" y="719909"/>
                  <a:pt x="879566" y="592183"/>
                </a:cubicBezTo>
                <a:cubicBezTo>
                  <a:pt x="1000035" y="464457"/>
                  <a:pt x="861423" y="232228"/>
                  <a:pt x="722812" y="0"/>
                </a:cubicBezTo>
              </a:path>
            </a:pathLst>
          </a:custGeom>
          <a:no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2895305D-12EB-026C-6BF2-145BC505B3E6}"/>
              </a:ext>
            </a:extLst>
          </p:cNvPr>
          <p:cNvSpPr/>
          <p:nvPr/>
        </p:nvSpPr>
        <p:spPr>
          <a:xfrm>
            <a:off x="4091726" y="3417749"/>
            <a:ext cx="3048000" cy="4212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t>Value</a:t>
            </a:r>
            <a:endParaRPr kumimoji="1" lang="ja-JP" altLang="en-US" b="1" dirty="0"/>
          </a:p>
        </p:txBody>
      </p:sp>
      <p:sp>
        <p:nvSpPr>
          <p:cNvPr id="13" name="矢印: 上 12">
            <a:extLst>
              <a:ext uri="{FF2B5EF4-FFF2-40B4-BE49-F238E27FC236}">
                <a16:creationId xmlns:a16="http://schemas.microsoft.com/office/drawing/2014/main" id="{B97E6DAE-1304-62D6-73B2-BA8B9CB93292}"/>
              </a:ext>
            </a:extLst>
          </p:cNvPr>
          <p:cNvSpPr/>
          <p:nvPr/>
        </p:nvSpPr>
        <p:spPr>
          <a:xfrm>
            <a:off x="5231220" y="4002539"/>
            <a:ext cx="702368" cy="346411"/>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2A285BD-D4F3-523D-E347-C06F0F802085}"/>
              </a:ext>
            </a:extLst>
          </p:cNvPr>
          <p:cNvSpPr txBox="1"/>
          <p:nvPr/>
        </p:nvSpPr>
        <p:spPr>
          <a:xfrm>
            <a:off x="1626549" y="5238305"/>
            <a:ext cx="3604671" cy="307777"/>
          </a:xfrm>
          <a:prstGeom prst="rect">
            <a:avLst/>
          </a:prstGeom>
          <a:noFill/>
        </p:spPr>
        <p:txBody>
          <a:bodyPr wrap="square">
            <a:spAutoFit/>
          </a:bodyPr>
          <a:lstStyle/>
          <a:p>
            <a:pPr algn="ctr"/>
            <a:r>
              <a:rPr lang="en-US" altLang="ja-JP" sz="1400" dirty="0"/>
              <a:t>*This guide mainly focus on this area.</a:t>
            </a:r>
            <a:endParaRPr lang="ja-JP" altLang="en-US" sz="1400" dirty="0"/>
          </a:p>
        </p:txBody>
      </p:sp>
    </p:spTree>
    <p:extLst>
      <p:ext uri="{BB962C8B-B14F-4D97-AF65-F5344CB8AC3E}">
        <p14:creationId xmlns:p14="http://schemas.microsoft.com/office/powerpoint/2010/main" val="150538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2812-25AD-B172-C034-0DF78BB89C7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4EA441-77B2-4D1B-4AAF-D9F89BEE7BF9}"/>
              </a:ext>
            </a:extLst>
          </p:cNvPr>
          <p:cNvSpPr>
            <a:spLocks noGrp="1"/>
          </p:cNvSpPr>
          <p:nvPr>
            <p:ph idx="1"/>
          </p:nvPr>
        </p:nvSpPr>
        <p:spPr>
          <a:xfrm>
            <a:off x="642938" y="1064975"/>
            <a:ext cx="10936287" cy="2222500"/>
          </a:xfrm>
        </p:spPr>
        <p:txBody>
          <a:bodyPr/>
          <a:lstStyle/>
          <a:p>
            <a:r>
              <a:rPr lang="en-US" altLang="ja-JP" dirty="0"/>
              <a:t>Data connects to the world, so global interoperability is essential.</a:t>
            </a:r>
            <a:endParaRPr lang="ja-JP" altLang="en-US" dirty="0"/>
          </a:p>
        </p:txBody>
      </p:sp>
      <p:sp>
        <p:nvSpPr>
          <p:cNvPr id="6" name="スライド番号プレースホルダー 2">
            <a:extLst>
              <a:ext uri="{FF2B5EF4-FFF2-40B4-BE49-F238E27FC236}">
                <a16:creationId xmlns:a16="http://schemas.microsoft.com/office/drawing/2014/main" id="{FADB3D2D-02AB-D80D-6A41-715C02FCEA6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28</a:t>
            </a:fld>
            <a:endParaRPr lang="ja-JP" altLang="en-US"/>
          </a:p>
        </p:txBody>
      </p:sp>
      <p:sp>
        <p:nvSpPr>
          <p:cNvPr id="3" name="タイトル 2">
            <a:extLst>
              <a:ext uri="{FF2B5EF4-FFF2-40B4-BE49-F238E27FC236}">
                <a16:creationId xmlns:a16="http://schemas.microsoft.com/office/drawing/2014/main" id="{F3A24947-5679-F3C7-035E-B566232E4942}"/>
              </a:ext>
            </a:extLst>
          </p:cNvPr>
          <p:cNvSpPr>
            <a:spLocks noGrp="1"/>
          </p:cNvSpPr>
          <p:nvPr>
            <p:ph type="title"/>
          </p:nvPr>
        </p:nvSpPr>
        <p:spPr>
          <a:xfrm>
            <a:off x="641213" y="313754"/>
            <a:ext cx="9912487" cy="676276"/>
          </a:xfrm>
        </p:spPr>
        <p:txBody>
          <a:bodyPr/>
          <a:lstStyle/>
          <a:p>
            <a:r>
              <a:rPr lang="ja-JP" altLang="en-US" dirty="0"/>
              <a:t>② </a:t>
            </a:r>
            <a:r>
              <a:rPr lang="en-US" altLang="ja-JP" dirty="0"/>
              <a:t>Framework Overview</a:t>
            </a:r>
            <a:endParaRPr lang="ja-JP" altLang="en-US" dirty="0"/>
          </a:p>
        </p:txBody>
      </p:sp>
      <p:graphicFrame>
        <p:nvGraphicFramePr>
          <p:cNvPr id="5" name="図表 4">
            <a:extLst>
              <a:ext uri="{FF2B5EF4-FFF2-40B4-BE49-F238E27FC236}">
                <a16:creationId xmlns:a16="http://schemas.microsoft.com/office/drawing/2014/main" id="{DE89E102-5C21-39D9-5244-C57CA9D58DDA}"/>
              </a:ext>
            </a:extLst>
          </p:cNvPr>
          <p:cNvGraphicFramePr/>
          <p:nvPr>
            <p:extLst>
              <p:ext uri="{D42A27DB-BD31-4B8C-83A1-F6EECF244321}">
                <p14:modId xmlns:p14="http://schemas.microsoft.com/office/powerpoint/2010/main" val="2695175892"/>
              </p:ext>
            </p:extLst>
          </p:nvPr>
        </p:nvGraphicFramePr>
        <p:xfrm>
          <a:off x="2019213" y="2064089"/>
          <a:ext cx="6068290" cy="479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テキスト ボックス 17">
            <a:extLst>
              <a:ext uri="{FF2B5EF4-FFF2-40B4-BE49-F238E27FC236}">
                <a16:creationId xmlns:a16="http://schemas.microsoft.com/office/drawing/2014/main" id="{AC2D52CA-219B-5E7B-F504-A5F85F29EC79}"/>
              </a:ext>
            </a:extLst>
          </p:cNvPr>
          <p:cNvSpPr txBox="1"/>
          <p:nvPr/>
        </p:nvSpPr>
        <p:spPr>
          <a:xfrm>
            <a:off x="6122347" y="1734308"/>
            <a:ext cx="5231453" cy="1338828"/>
          </a:xfrm>
          <a:prstGeom prst="rect">
            <a:avLst/>
          </a:prstGeom>
          <a:noFill/>
        </p:spPr>
        <p:txBody>
          <a:bodyPr wrap="square">
            <a:spAutoFit/>
          </a:bodyPr>
          <a:lstStyle/>
          <a:p>
            <a:pPr marL="171450" lvl="1" indent="-171450" algn="l" defTabSz="711200">
              <a:lnSpc>
                <a:spcPct val="90000"/>
              </a:lnSpc>
              <a:spcBef>
                <a:spcPct val="0"/>
              </a:spcBef>
              <a:spcAft>
                <a:spcPct val="15000"/>
              </a:spcAft>
              <a:buChar char="•"/>
            </a:pPr>
            <a:r>
              <a:rPr kumimoji="1" lang="en-US" altLang="en-US" sz="2000" kern="1200"/>
              <a:t>Is the data of sufficient quality?</a:t>
            </a:r>
            <a:endParaRPr kumimoji="1" lang="ja-JP" altLang="en-US" sz="2000" kern="1200"/>
          </a:p>
          <a:p>
            <a:pPr marL="171450" lvl="1" indent="-171450" algn="l" defTabSz="711200">
              <a:lnSpc>
                <a:spcPct val="90000"/>
              </a:lnSpc>
              <a:spcBef>
                <a:spcPct val="0"/>
              </a:spcBef>
              <a:spcAft>
                <a:spcPct val="15000"/>
              </a:spcAft>
              <a:buChar char="•"/>
            </a:pPr>
            <a:r>
              <a:rPr kumimoji="1" lang="en-US" altLang="ja-JP" sz="2000" kern="1200"/>
              <a:t>ISO/IEC 25012</a:t>
            </a:r>
          </a:p>
          <a:p>
            <a:pPr marL="171450" lvl="1" indent="-171450" defTabSz="711200">
              <a:lnSpc>
                <a:spcPct val="90000"/>
              </a:lnSpc>
              <a:spcBef>
                <a:spcPct val="0"/>
              </a:spcBef>
              <a:spcAft>
                <a:spcPct val="15000"/>
              </a:spcAft>
              <a:buFontTx/>
              <a:buChar char="•"/>
            </a:pPr>
            <a:r>
              <a:rPr kumimoji="1" lang="en-US" altLang="ja-JP" sz="2000" kern="1200"/>
              <a:t>ISO/IEC 5259</a:t>
            </a:r>
          </a:p>
          <a:p>
            <a:pPr marL="171450" lvl="1" indent="-171450" algn="l" defTabSz="711200">
              <a:lnSpc>
                <a:spcPct val="90000"/>
              </a:lnSpc>
              <a:spcBef>
                <a:spcPct val="0"/>
              </a:spcBef>
              <a:spcAft>
                <a:spcPct val="15000"/>
              </a:spcAft>
              <a:buChar char="•"/>
            </a:pPr>
            <a:endParaRPr kumimoji="1" lang="ja-JP" altLang="en-US" sz="2000" kern="1200"/>
          </a:p>
        </p:txBody>
      </p:sp>
      <p:sp>
        <p:nvSpPr>
          <p:cNvPr id="20" name="テキスト ボックス 19">
            <a:extLst>
              <a:ext uri="{FF2B5EF4-FFF2-40B4-BE49-F238E27FC236}">
                <a16:creationId xmlns:a16="http://schemas.microsoft.com/office/drawing/2014/main" id="{0D18A61E-1A42-B9C8-C7FD-629B93E7989C}"/>
              </a:ext>
            </a:extLst>
          </p:cNvPr>
          <p:cNvSpPr txBox="1"/>
          <p:nvPr/>
        </p:nvSpPr>
        <p:spPr>
          <a:xfrm>
            <a:off x="6122347" y="4015138"/>
            <a:ext cx="6200788" cy="1338828"/>
          </a:xfrm>
          <a:prstGeom prst="rect">
            <a:avLst/>
          </a:prstGeom>
          <a:noFill/>
        </p:spPr>
        <p:txBody>
          <a:bodyPr wrap="square">
            <a:spAutoFit/>
          </a:bodyPr>
          <a:lstStyle/>
          <a:p>
            <a:pPr marL="171450" lvl="1" indent="-171450" algn="l" defTabSz="711200">
              <a:lnSpc>
                <a:spcPct val="90000"/>
              </a:lnSpc>
              <a:spcBef>
                <a:spcPct val="0"/>
              </a:spcBef>
              <a:spcAft>
                <a:spcPct val="15000"/>
              </a:spcAft>
              <a:buChar char="•"/>
            </a:pPr>
            <a:r>
              <a:rPr kumimoji="1" lang="en-US" altLang="en-US" sz="2000" kern="1200"/>
              <a:t>Are there any issues with the process?</a:t>
            </a:r>
            <a:endParaRPr kumimoji="1" lang="ja-JP" altLang="en-US" sz="2000" kern="1200"/>
          </a:p>
          <a:p>
            <a:pPr marL="171450" lvl="1" indent="-171450" algn="l" defTabSz="711200">
              <a:lnSpc>
                <a:spcPct val="90000"/>
              </a:lnSpc>
              <a:spcBef>
                <a:spcPct val="0"/>
              </a:spcBef>
              <a:spcAft>
                <a:spcPct val="15000"/>
              </a:spcAft>
              <a:buChar char="•"/>
            </a:pPr>
            <a:r>
              <a:rPr kumimoji="1" lang="en-US" altLang="ja-JP" sz="2000" kern="1200"/>
              <a:t>ISO/IEC25024</a:t>
            </a:r>
          </a:p>
          <a:p>
            <a:pPr marL="171450" lvl="1" indent="-171450" algn="l" defTabSz="711200">
              <a:lnSpc>
                <a:spcPct val="90000"/>
              </a:lnSpc>
              <a:spcBef>
                <a:spcPct val="0"/>
              </a:spcBef>
              <a:spcAft>
                <a:spcPct val="15000"/>
              </a:spcAft>
              <a:buChar char="•"/>
            </a:pPr>
            <a:r>
              <a:rPr lang="en-US" altLang="ja-JP" sz="2000"/>
              <a:t>ISO/IEC 8183</a:t>
            </a:r>
          </a:p>
          <a:p>
            <a:pPr marL="171450" lvl="1" indent="-171450" algn="l" defTabSz="711200">
              <a:lnSpc>
                <a:spcPct val="90000"/>
              </a:lnSpc>
              <a:spcBef>
                <a:spcPct val="0"/>
              </a:spcBef>
              <a:spcAft>
                <a:spcPct val="15000"/>
              </a:spcAft>
              <a:buChar char="•"/>
            </a:pPr>
            <a:r>
              <a:rPr kumimoji="1" lang="en-US" altLang="ja-JP" sz="2000" kern="1200"/>
              <a:t>ISO/IEC 5259-1</a:t>
            </a:r>
          </a:p>
        </p:txBody>
      </p:sp>
      <p:sp>
        <p:nvSpPr>
          <p:cNvPr id="22" name="テキスト ボックス 21">
            <a:extLst>
              <a:ext uri="{FF2B5EF4-FFF2-40B4-BE49-F238E27FC236}">
                <a16:creationId xmlns:a16="http://schemas.microsoft.com/office/drawing/2014/main" id="{12BC4A1C-94AE-C859-8388-EF907248A48E}"/>
              </a:ext>
            </a:extLst>
          </p:cNvPr>
          <p:cNvSpPr txBox="1"/>
          <p:nvPr/>
        </p:nvSpPr>
        <p:spPr>
          <a:xfrm>
            <a:off x="6122347" y="5495417"/>
            <a:ext cx="5434653" cy="1338828"/>
          </a:xfrm>
          <a:prstGeom prst="rect">
            <a:avLst/>
          </a:prstGeom>
          <a:noFill/>
        </p:spPr>
        <p:txBody>
          <a:bodyPr wrap="square">
            <a:spAutoFit/>
          </a:bodyPr>
          <a:lstStyle/>
          <a:p>
            <a:pPr marL="171450" lvl="1" indent="-171450" algn="l" defTabSz="711200">
              <a:lnSpc>
                <a:spcPct val="90000"/>
              </a:lnSpc>
              <a:spcBef>
                <a:spcPct val="0"/>
              </a:spcBef>
              <a:spcAft>
                <a:spcPct val="15000"/>
              </a:spcAft>
              <a:buChar char="•"/>
            </a:pPr>
            <a:r>
              <a:rPr kumimoji="1" lang="en-US" altLang="en-US" sz="2000" kern="1200"/>
              <a:t>Is the data being managed strategically?</a:t>
            </a:r>
            <a:endParaRPr kumimoji="1" lang="ja-JP" altLang="en-US" sz="2000" kern="1200"/>
          </a:p>
          <a:p>
            <a:pPr marL="171450" lvl="1" indent="-171450" algn="l" defTabSz="711200">
              <a:lnSpc>
                <a:spcPct val="90000"/>
              </a:lnSpc>
              <a:spcBef>
                <a:spcPct val="0"/>
              </a:spcBef>
              <a:spcAft>
                <a:spcPct val="15000"/>
              </a:spcAft>
              <a:buChar char="•"/>
            </a:pPr>
            <a:r>
              <a:rPr kumimoji="1" lang="en-US" altLang="ja-JP" sz="2000" kern="1200"/>
              <a:t>ISO 8000-61</a:t>
            </a:r>
          </a:p>
          <a:p>
            <a:pPr marL="171450" lvl="1" indent="-171450" algn="l" defTabSz="711200">
              <a:lnSpc>
                <a:spcPct val="90000"/>
              </a:lnSpc>
              <a:spcBef>
                <a:spcPct val="0"/>
              </a:spcBef>
              <a:spcAft>
                <a:spcPct val="15000"/>
              </a:spcAft>
              <a:buChar char="•"/>
            </a:pPr>
            <a:r>
              <a:rPr lang="en-US" altLang="ja-JP" sz="2000"/>
              <a:t>ISO/IEC 38505-1</a:t>
            </a:r>
          </a:p>
          <a:p>
            <a:pPr marL="171450" lvl="1" indent="-171450" defTabSz="711200">
              <a:lnSpc>
                <a:spcPct val="90000"/>
              </a:lnSpc>
              <a:spcBef>
                <a:spcPct val="0"/>
              </a:spcBef>
              <a:spcAft>
                <a:spcPct val="15000"/>
              </a:spcAft>
              <a:buFontTx/>
              <a:buChar char="•"/>
            </a:pPr>
            <a:r>
              <a:rPr kumimoji="1" lang="en-US" altLang="ja-JP" sz="2000" kern="1200"/>
              <a:t>ISO/IEC 5259-5</a:t>
            </a:r>
          </a:p>
        </p:txBody>
      </p:sp>
      <p:grpSp>
        <p:nvGrpSpPr>
          <p:cNvPr id="23" name="グループ化 22">
            <a:extLst>
              <a:ext uri="{FF2B5EF4-FFF2-40B4-BE49-F238E27FC236}">
                <a16:creationId xmlns:a16="http://schemas.microsoft.com/office/drawing/2014/main" id="{7D9E843D-161E-94DE-073F-1DC40219CD68}"/>
              </a:ext>
            </a:extLst>
          </p:cNvPr>
          <p:cNvGrpSpPr/>
          <p:nvPr/>
        </p:nvGrpSpPr>
        <p:grpSpPr>
          <a:xfrm>
            <a:off x="374679" y="3814525"/>
            <a:ext cx="1253998" cy="1253998"/>
            <a:chOff x="2807523" y="1745691"/>
            <a:chExt cx="1253998" cy="1253998"/>
          </a:xfrm>
          <a:solidFill>
            <a:srgbClr val="4472C4"/>
          </a:solidFill>
        </p:grpSpPr>
        <p:sp>
          <p:nvSpPr>
            <p:cNvPr id="24" name="楕円 23">
              <a:extLst>
                <a:ext uri="{FF2B5EF4-FFF2-40B4-BE49-F238E27FC236}">
                  <a16:creationId xmlns:a16="http://schemas.microsoft.com/office/drawing/2014/main" id="{EF6FD9C5-557A-166D-8C28-01387FDCC114}"/>
                </a:ext>
              </a:extLst>
            </p:cNvPr>
            <p:cNvSpPr/>
            <p:nvPr/>
          </p:nvSpPr>
          <p:spPr>
            <a:xfrm>
              <a:off x="2807523" y="1745691"/>
              <a:ext cx="1253998" cy="1253998"/>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dirty="0"/>
            </a:p>
          </p:txBody>
        </p:sp>
        <p:sp>
          <p:nvSpPr>
            <p:cNvPr id="25" name="楕円 4">
              <a:extLst>
                <a:ext uri="{FF2B5EF4-FFF2-40B4-BE49-F238E27FC236}">
                  <a16:creationId xmlns:a16="http://schemas.microsoft.com/office/drawing/2014/main" id="{22E9E606-695C-B16D-0840-83A4D713C398}"/>
                </a:ext>
              </a:extLst>
            </p:cNvPr>
            <p:cNvSpPr txBox="1"/>
            <p:nvPr/>
          </p:nvSpPr>
          <p:spPr>
            <a:xfrm>
              <a:off x="3068113" y="2069873"/>
              <a:ext cx="732818" cy="6056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en-US" altLang="ja-JP" sz="1300" kern="1200"/>
                <a:t>Usage</a:t>
              </a:r>
              <a:endParaRPr kumimoji="1" lang="ja-JP" altLang="en-US" sz="1300" kern="1200"/>
            </a:p>
          </p:txBody>
        </p:sp>
      </p:grpSp>
      <p:cxnSp>
        <p:nvCxnSpPr>
          <p:cNvPr id="30" name="直線コネクタ 29">
            <a:extLst>
              <a:ext uri="{FF2B5EF4-FFF2-40B4-BE49-F238E27FC236}">
                <a16:creationId xmlns:a16="http://schemas.microsoft.com/office/drawing/2014/main" id="{B5048213-B0E2-305D-2EA4-EBC7C164E00E}"/>
              </a:ext>
            </a:extLst>
          </p:cNvPr>
          <p:cNvCxnSpPr/>
          <p:nvPr/>
        </p:nvCxnSpPr>
        <p:spPr>
          <a:xfrm>
            <a:off x="1723991" y="4441524"/>
            <a:ext cx="510430" cy="0"/>
          </a:xfrm>
          <a:prstGeom prst="line">
            <a:avLst/>
          </a:prstGeom>
          <a:ln w="12700">
            <a:solidFill>
              <a:srgbClr val="34599C"/>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745E8338-CF53-642A-A84A-CA42125538EC}"/>
              </a:ext>
            </a:extLst>
          </p:cNvPr>
          <p:cNvSpPr/>
          <p:nvPr/>
        </p:nvSpPr>
        <p:spPr>
          <a:xfrm>
            <a:off x="5689057" y="2835044"/>
            <a:ext cx="1516255" cy="3651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a:t>Geospatial data</a:t>
            </a:r>
            <a:endParaRPr kumimoji="1" lang="ja-JP" altLang="en-US" sz="1300"/>
          </a:p>
        </p:txBody>
      </p:sp>
      <p:sp>
        <p:nvSpPr>
          <p:cNvPr id="17" name="テキスト ボックス 16">
            <a:extLst>
              <a:ext uri="{FF2B5EF4-FFF2-40B4-BE49-F238E27FC236}">
                <a16:creationId xmlns:a16="http://schemas.microsoft.com/office/drawing/2014/main" id="{B1FA63BD-5067-0E63-6D91-1E01E848A738}"/>
              </a:ext>
            </a:extLst>
          </p:cNvPr>
          <p:cNvSpPr txBox="1"/>
          <p:nvPr/>
        </p:nvSpPr>
        <p:spPr>
          <a:xfrm>
            <a:off x="2511212" y="3293010"/>
            <a:ext cx="1382110" cy="369332"/>
          </a:xfrm>
          <a:prstGeom prst="rect">
            <a:avLst/>
          </a:prstGeom>
          <a:noFill/>
        </p:spPr>
        <p:txBody>
          <a:bodyPr wrap="none" rtlCol="0">
            <a:spAutoFit/>
          </a:bodyPr>
          <a:lstStyle/>
          <a:p>
            <a:r>
              <a:rPr lang="en-US" altLang="ja-JP" b="1">
                <a:solidFill>
                  <a:srgbClr val="4472C4"/>
                </a:solidFill>
              </a:rPr>
              <a:t>Platformer</a:t>
            </a:r>
            <a:endParaRPr kumimoji="1" lang="ja-JP" altLang="en-US" b="1">
              <a:solidFill>
                <a:srgbClr val="4472C4"/>
              </a:solidFill>
            </a:endParaRPr>
          </a:p>
        </p:txBody>
      </p:sp>
      <p:sp>
        <p:nvSpPr>
          <p:cNvPr id="19" name="四角形: 角を丸くする 18">
            <a:extLst>
              <a:ext uri="{FF2B5EF4-FFF2-40B4-BE49-F238E27FC236}">
                <a16:creationId xmlns:a16="http://schemas.microsoft.com/office/drawing/2014/main" id="{C12D2A33-48DE-C62D-1B72-BE9494B81DF2}"/>
              </a:ext>
            </a:extLst>
          </p:cNvPr>
          <p:cNvSpPr/>
          <p:nvPr/>
        </p:nvSpPr>
        <p:spPr>
          <a:xfrm>
            <a:off x="2234421" y="5594163"/>
            <a:ext cx="1516255" cy="3651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a:t>AI</a:t>
            </a:r>
            <a:endParaRPr kumimoji="1" lang="ja-JP" altLang="en-US" sz="1300"/>
          </a:p>
        </p:txBody>
      </p:sp>
      <p:sp>
        <p:nvSpPr>
          <p:cNvPr id="21" name="四角形: 角を丸くする 20">
            <a:extLst>
              <a:ext uri="{FF2B5EF4-FFF2-40B4-BE49-F238E27FC236}">
                <a16:creationId xmlns:a16="http://schemas.microsoft.com/office/drawing/2014/main" id="{B82EEB5D-E4E9-9EF7-E59B-0F2CF334D93D}"/>
              </a:ext>
            </a:extLst>
          </p:cNvPr>
          <p:cNvSpPr/>
          <p:nvPr/>
        </p:nvSpPr>
        <p:spPr>
          <a:xfrm>
            <a:off x="5689057" y="3240949"/>
            <a:ext cx="1516255" cy="3651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a:t>IOT</a:t>
            </a:r>
            <a:endParaRPr kumimoji="1" lang="ja-JP" altLang="en-US" sz="1300"/>
          </a:p>
        </p:txBody>
      </p:sp>
      <p:sp>
        <p:nvSpPr>
          <p:cNvPr id="28" name="テキスト ボックス 27">
            <a:extLst>
              <a:ext uri="{FF2B5EF4-FFF2-40B4-BE49-F238E27FC236}">
                <a16:creationId xmlns:a16="http://schemas.microsoft.com/office/drawing/2014/main" id="{A43F40BA-3EB9-5BF7-0D8A-17E61DA1159D}"/>
              </a:ext>
            </a:extLst>
          </p:cNvPr>
          <p:cNvSpPr txBox="1"/>
          <p:nvPr/>
        </p:nvSpPr>
        <p:spPr>
          <a:xfrm>
            <a:off x="7142285" y="2880274"/>
            <a:ext cx="1718380" cy="341632"/>
          </a:xfrm>
          <a:prstGeom prst="rect">
            <a:avLst/>
          </a:prstGeom>
          <a:noFill/>
        </p:spPr>
        <p:txBody>
          <a:bodyPr wrap="square">
            <a:spAutoFit/>
          </a:bodyPr>
          <a:lstStyle/>
          <a:p>
            <a:pPr marL="171450" lvl="1" indent="-171450" algn="l" defTabSz="711200">
              <a:lnSpc>
                <a:spcPct val="90000"/>
              </a:lnSpc>
              <a:spcBef>
                <a:spcPct val="0"/>
              </a:spcBef>
              <a:spcAft>
                <a:spcPct val="15000"/>
              </a:spcAft>
              <a:buChar char="•"/>
            </a:pPr>
            <a:r>
              <a:rPr kumimoji="1" lang="en-US" altLang="ja-JP" kern="1200"/>
              <a:t>ISO 19157</a:t>
            </a:r>
            <a:endParaRPr kumimoji="1" lang="ja-JP" altLang="en-US" kern="1200"/>
          </a:p>
        </p:txBody>
      </p:sp>
      <p:sp>
        <p:nvSpPr>
          <p:cNvPr id="29" name="テキスト ボックス 28">
            <a:extLst>
              <a:ext uri="{FF2B5EF4-FFF2-40B4-BE49-F238E27FC236}">
                <a16:creationId xmlns:a16="http://schemas.microsoft.com/office/drawing/2014/main" id="{CED5D785-EC68-FB70-96C0-72C67CF24D00}"/>
              </a:ext>
            </a:extLst>
          </p:cNvPr>
          <p:cNvSpPr txBox="1"/>
          <p:nvPr/>
        </p:nvSpPr>
        <p:spPr>
          <a:xfrm>
            <a:off x="7142285" y="3221906"/>
            <a:ext cx="4833146" cy="535531"/>
          </a:xfrm>
          <a:prstGeom prst="rect">
            <a:avLst/>
          </a:prstGeom>
          <a:noFill/>
        </p:spPr>
        <p:txBody>
          <a:bodyPr wrap="square">
            <a:spAutoFit/>
          </a:bodyPr>
          <a:lstStyle/>
          <a:p>
            <a:pPr marL="171450" lvl="1" indent="-171450" defTabSz="711200">
              <a:lnSpc>
                <a:spcPct val="90000"/>
              </a:lnSpc>
              <a:spcBef>
                <a:spcPct val="0"/>
              </a:spcBef>
              <a:spcAft>
                <a:spcPct val="15000"/>
              </a:spcAft>
              <a:buChar char="•"/>
            </a:pPr>
            <a:r>
              <a:rPr kumimoji="1" lang="en-US" altLang="ja-JP" sz="1600" kern="1200" dirty="0"/>
              <a:t>DSA white paper </a:t>
            </a:r>
            <a:r>
              <a:rPr kumimoji="1" lang="ja-JP" altLang="en-US" sz="1600" kern="1200" dirty="0"/>
              <a:t>”</a:t>
            </a:r>
            <a:r>
              <a:rPr kumimoji="1" lang="en-US" altLang="ja-JP" sz="1600" kern="1200" dirty="0"/>
              <a:t>Establishment of data quality evaluation criteria for sensing data</a:t>
            </a:r>
            <a:r>
              <a:rPr lang="ja-JP" altLang="en-US" sz="1600" dirty="0"/>
              <a:t>”</a:t>
            </a:r>
            <a:endParaRPr kumimoji="1" lang="ja-JP" altLang="en-US" sz="1600" kern="1200" dirty="0"/>
          </a:p>
        </p:txBody>
      </p:sp>
      <p:sp>
        <p:nvSpPr>
          <p:cNvPr id="7" name="テキスト ボックス 6">
            <a:extLst>
              <a:ext uri="{FF2B5EF4-FFF2-40B4-BE49-F238E27FC236}">
                <a16:creationId xmlns:a16="http://schemas.microsoft.com/office/drawing/2014/main" id="{C34518A6-669E-DBB0-1259-CAC2FC6058B1}"/>
              </a:ext>
            </a:extLst>
          </p:cNvPr>
          <p:cNvSpPr txBox="1"/>
          <p:nvPr/>
        </p:nvSpPr>
        <p:spPr>
          <a:xfrm>
            <a:off x="1542876" y="5973236"/>
            <a:ext cx="2732912" cy="861774"/>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t>Machine Learning Quality Management Guideline </a:t>
            </a:r>
            <a:r>
              <a:rPr lang="en-US" altLang="ja-JP" sz="1000" dirty="0"/>
              <a:t>(AIST,</a:t>
            </a:r>
            <a:r>
              <a:rPr lang="ja-JP" altLang="en-US" sz="1000" dirty="0"/>
              <a:t>　</a:t>
            </a:r>
            <a:r>
              <a:rPr lang="en-US" altLang="ja-JP" sz="1000" dirty="0"/>
              <a:t>Japan)</a:t>
            </a:r>
            <a:endParaRPr lang="en-US" altLang="ja-JP" sz="1100" dirty="0"/>
          </a:p>
        </p:txBody>
      </p:sp>
      <p:sp>
        <p:nvSpPr>
          <p:cNvPr id="11" name="テキスト ボックス 10">
            <a:extLst>
              <a:ext uri="{FF2B5EF4-FFF2-40B4-BE49-F238E27FC236}">
                <a16:creationId xmlns:a16="http://schemas.microsoft.com/office/drawing/2014/main" id="{EC9016C1-AFE9-7F9C-AF54-80544E2E3CD9}"/>
              </a:ext>
            </a:extLst>
          </p:cNvPr>
          <p:cNvSpPr txBox="1"/>
          <p:nvPr/>
        </p:nvSpPr>
        <p:spPr>
          <a:xfrm>
            <a:off x="279365" y="3261549"/>
            <a:ext cx="1969001" cy="553998"/>
          </a:xfrm>
          <a:prstGeom prst="rect">
            <a:avLst/>
          </a:prstGeom>
          <a:noFill/>
        </p:spPr>
        <p:txBody>
          <a:bodyPr wrap="none" rtlCol="0">
            <a:spAutoFit/>
          </a:bodyPr>
          <a:lstStyle/>
          <a:p>
            <a:r>
              <a:rPr kumimoji="1" lang="en-US" altLang="ja-JP" b="1" dirty="0">
                <a:solidFill>
                  <a:srgbClr val="4472C4"/>
                </a:solidFill>
              </a:rPr>
              <a:t>USER SIDE</a:t>
            </a:r>
          </a:p>
          <a:p>
            <a:r>
              <a:rPr lang="en-US" altLang="ja-JP" sz="1200" b="1" dirty="0">
                <a:solidFill>
                  <a:srgbClr val="4472C4"/>
                </a:solidFill>
              </a:rPr>
              <a:t>(Data/AI Consumers)</a:t>
            </a:r>
            <a:endParaRPr kumimoji="1" lang="ja-JP" altLang="en-US" sz="1200" b="1" dirty="0">
              <a:solidFill>
                <a:srgbClr val="4472C4"/>
              </a:solidFill>
            </a:endParaRPr>
          </a:p>
        </p:txBody>
      </p:sp>
      <p:sp>
        <p:nvSpPr>
          <p:cNvPr id="12" name="テキスト ボックス 11">
            <a:extLst>
              <a:ext uri="{FF2B5EF4-FFF2-40B4-BE49-F238E27FC236}">
                <a16:creationId xmlns:a16="http://schemas.microsoft.com/office/drawing/2014/main" id="{B9B4B941-5A89-71E9-7072-3B619A48A5F0}"/>
              </a:ext>
            </a:extLst>
          </p:cNvPr>
          <p:cNvSpPr txBox="1"/>
          <p:nvPr/>
        </p:nvSpPr>
        <p:spPr>
          <a:xfrm>
            <a:off x="3814294" y="1645959"/>
            <a:ext cx="2348785" cy="553998"/>
          </a:xfrm>
          <a:prstGeom prst="rect">
            <a:avLst/>
          </a:prstGeom>
          <a:noFill/>
        </p:spPr>
        <p:txBody>
          <a:bodyPr wrap="none" rtlCol="0">
            <a:spAutoFit/>
          </a:bodyPr>
          <a:lstStyle/>
          <a:p>
            <a:r>
              <a:rPr lang="en-US" altLang="ja-JP" b="1" dirty="0">
                <a:solidFill>
                  <a:srgbClr val="4472C4"/>
                </a:solidFill>
              </a:rPr>
              <a:t>SUPPLY</a:t>
            </a:r>
            <a:r>
              <a:rPr kumimoji="1" lang="en-US" altLang="ja-JP" b="1" dirty="0">
                <a:solidFill>
                  <a:srgbClr val="4472C4"/>
                </a:solidFill>
              </a:rPr>
              <a:t> SIDE</a:t>
            </a:r>
          </a:p>
          <a:p>
            <a:r>
              <a:rPr lang="en-US" altLang="ja-JP" sz="1200" b="1" dirty="0">
                <a:solidFill>
                  <a:srgbClr val="4472C4"/>
                </a:solidFill>
              </a:rPr>
              <a:t>(Data Providers/Manager)</a:t>
            </a:r>
            <a:endParaRPr kumimoji="1" lang="ja-JP" altLang="en-US" b="1" dirty="0">
              <a:solidFill>
                <a:srgbClr val="4472C4"/>
              </a:solidFill>
            </a:endParaRPr>
          </a:p>
        </p:txBody>
      </p:sp>
    </p:spTree>
    <p:extLst>
      <p:ext uri="{BB962C8B-B14F-4D97-AF65-F5344CB8AC3E}">
        <p14:creationId xmlns:p14="http://schemas.microsoft.com/office/powerpoint/2010/main" val="691958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B334-457F-A9A8-DC28-7F3E1C96B2E9}"/>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46C6E92C-F474-B76D-929D-F0773AA84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189" y="3840847"/>
            <a:ext cx="5213144" cy="2156604"/>
          </a:xfrm>
          <a:prstGeom prst="rect">
            <a:avLst/>
          </a:prstGeom>
        </p:spPr>
      </p:pic>
      <p:sp>
        <p:nvSpPr>
          <p:cNvPr id="8" name="コンテンツ プレースホルダー 7">
            <a:extLst>
              <a:ext uri="{FF2B5EF4-FFF2-40B4-BE49-F238E27FC236}">
                <a16:creationId xmlns:a16="http://schemas.microsoft.com/office/drawing/2014/main" id="{A26679F7-409E-D012-D408-8B0F8F7742F6}"/>
              </a:ext>
            </a:extLst>
          </p:cNvPr>
          <p:cNvSpPr>
            <a:spLocks noGrp="1"/>
          </p:cNvSpPr>
          <p:nvPr>
            <p:ph idx="1"/>
          </p:nvPr>
        </p:nvSpPr>
        <p:spPr>
          <a:xfrm>
            <a:off x="642229" y="1382320"/>
            <a:ext cx="10265549" cy="342785"/>
          </a:xfrm>
        </p:spPr>
        <p:txBody>
          <a:bodyPr/>
          <a:lstStyle/>
          <a:p>
            <a:r>
              <a:rPr lang="en-US" altLang="ja-JP" dirty="0"/>
              <a:t>This</a:t>
            </a:r>
            <a:r>
              <a:rPr lang="ja-JP" altLang="en-US" dirty="0"/>
              <a:t> </a:t>
            </a:r>
            <a:r>
              <a:rPr lang="en-US" altLang="ja-JP" dirty="0"/>
              <a:t>framework</a:t>
            </a:r>
            <a:r>
              <a:rPr lang="ja-JP" altLang="en-US" dirty="0"/>
              <a:t> </a:t>
            </a:r>
            <a:r>
              <a:rPr lang="en-US" altLang="ja-JP" dirty="0"/>
              <a:t>consists</a:t>
            </a:r>
            <a:r>
              <a:rPr lang="ja-JP" altLang="en-US" dirty="0"/>
              <a:t> </a:t>
            </a:r>
            <a:r>
              <a:rPr lang="en-US" altLang="ja-JP" dirty="0"/>
              <a:t>of</a:t>
            </a:r>
            <a:r>
              <a:rPr lang="ja-JP" altLang="en-US" dirty="0"/>
              <a:t> </a:t>
            </a:r>
            <a:r>
              <a:rPr lang="en-US" altLang="ja-JP" dirty="0"/>
              <a:t>3</a:t>
            </a:r>
            <a:r>
              <a:rPr lang="ja-JP" altLang="en-US" dirty="0"/>
              <a:t> </a:t>
            </a:r>
            <a:r>
              <a:rPr lang="en-US" altLang="ja-JP" dirty="0"/>
              <a:t>views</a:t>
            </a:r>
            <a:r>
              <a:rPr lang="en-US" altLang="ja-JP"/>
              <a:t>, covering </a:t>
            </a:r>
            <a:r>
              <a:rPr lang="en-US" altLang="ja-JP" dirty="0"/>
              <a:t>both management and operations.</a:t>
            </a:r>
            <a:endParaRPr lang="ja-JP" altLang="en-US" dirty="0"/>
          </a:p>
        </p:txBody>
      </p:sp>
      <p:sp>
        <p:nvSpPr>
          <p:cNvPr id="3" name="スライド番号プレースホルダー 2">
            <a:extLst>
              <a:ext uri="{FF2B5EF4-FFF2-40B4-BE49-F238E27FC236}">
                <a16:creationId xmlns:a16="http://schemas.microsoft.com/office/drawing/2014/main" id="{60148FAC-D9DA-F9A8-9B8B-B5AE224E36E9}"/>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29</a:t>
            </a:fld>
            <a:endParaRPr lang="ja-JP" altLang="en-US"/>
          </a:p>
        </p:txBody>
      </p:sp>
      <p:sp>
        <p:nvSpPr>
          <p:cNvPr id="4" name="タイトル 3">
            <a:extLst>
              <a:ext uri="{FF2B5EF4-FFF2-40B4-BE49-F238E27FC236}">
                <a16:creationId xmlns:a16="http://schemas.microsoft.com/office/drawing/2014/main" id="{DE766616-D3C1-1201-C176-FB1530078FB5}"/>
              </a:ext>
            </a:extLst>
          </p:cNvPr>
          <p:cNvSpPr>
            <a:spLocks noGrp="1"/>
          </p:cNvSpPr>
          <p:nvPr>
            <p:ph type="title"/>
          </p:nvPr>
        </p:nvSpPr>
        <p:spPr>
          <a:xfrm>
            <a:off x="641213" y="313754"/>
            <a:ext cx="9512981" cy="676276"/>
          </a:xfrm>
        </p:spPr>
        <p:txBody>
          <a:bodyPr/>
          <a:lstStyle/>
          <a:p>
            <a:r>
              <a:rPr lang="ja-JP" altLang="en-US" dirty="0"/>
              <a:t>③ </a:t>
            </a:r>
            <a:r>
              <a:rPr lang="en-US" altLang="ja-JP" dirty="0"/>
              <a:t>Three Views of the Framework</a:t>
            </a:r>
            <a:endParaRPr lang="ja-JP" altLang="en-US" dirty="0"/>
          </a:p>
        </p:txBody>
      </p:sp>
      <p:sp>
        <p:nvSpPr>
          <p:cNvPr id="6" name="円弧 5">
            <a:extLst>
              <a:ext uri="{FF2B5EF4-FFF2-40B4-BE49-F238E27FC236}">
                <a16:creationId xmlns:a16="http://schemas.microsoft.com/office/drawing/2014/main" id="{53B502CD-5D09-B448-3F09-3867EA99DD74}"/>
              </a:ext>
            </a:extLst>
          </p:cNvPr>
          <p:cNvSpPr/>
          <p:nvPr/>
        </p:nvSpPr>
        <p:spPr>
          <a:xfrm>
            <a:off x="3433782" y="2375598"/>
            <a:ext cx="4338970" cy="4338970"/>
          </a:xfrm>
          <a:prstGeom prst="arc">
            <a:avLst>
              <a:gd name="adj1" fmla="val 16200000"/>
              <a:gd name="adj2" fmla="val 15334748"/>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AB8F3C2-5FFD-0320-4E63-470F2770189F}"/>
              </a:ext>
            </a:extLst>
          </p:cNvPr>
          <p:cNvSpPr txBox="1"/>
          <p:nvPr/>
        </p:nvSpPr>
        <p:spPr>
          <a:xfrm flipH="1">
            <a:off x="6838404" y="2419274"/>
            <a:ext cx="3315790" cy="369332"/>
          </a:xfrm>
          <a:prstGeom prst="rect">
            <a:avLst/>
          </a:prstGeom>
          <a:noFill/>
        </p:spPr>
        <p:txBody>
          <a:bodyPr wrap="square" rtlCol="0">
            <a:spAutoFit/>
          </a:bodyPr>
          <a:lstStyle/>
          <a:p>
            <a:r>
              <a:rPr kumimoji="1" lang="en-US" altLang="ja-JP" b="1" dirty="0"/>
              <a:t>Governance cycle view</a:t>
            </a:r>
            <a:endParaRPr kumimoji="1" lang="ja-JP" altLang="en-US" b="1" dirty="0"/>
          </a:p>
        </p:txBody>
      </p:sp>
      <p:sp>
        <p:nvSpPr>
          <p:cNvPr id="9" name="テキスト ボックス 8">
            <a:extLst>
              <a:ext uri="{FF2B5EF4-FFF2-40B4-BE49-F238E27FC236}">
                <a16:creationId xmlns:a16="http://schemas.microsoft.com/office/drawing/2014/main" id="{0FE9BFD2-0B1D-3394-389E-C6D281ED74C2}"/>
              </a:ext>
            </a:extLst>
          </p:cNvPr>
          <p:cNvSpPr txBox="1"/>
          <p:nvPr/>
        </p:nvSpPr>
        <p:spPr>
          <a:xfrm flipH="1">
            <a:off x="4654404" y="2938102"/>
            <a:ext cx="1994222" cy="923330"/>
          </a:xfrm>
          <a:prstGeom prst="rect">
            <a:avLst/>
          </a:prstGeom>
          <a:noFill/>
        </p:spPr>
        <p:txBody>
          <a:bodyPr wrap="square" rtlCol="0">
            <a:spAutoFit/>
          </a:bodyPr>
          <a:lstStyle/>
          <a:p>
            <a:pPr algn="ctr"/>
            <a:r>
              <a:rPr kumimoji="1" lang="en-US" altLang="ja-JP" b="1" dirty="0"/>
              <a:t>Process view</a:t>
            </a:r>
            <a:endParaRPr kumimoji="1" lang="en-US" altLang="ja-JP" dirty="0"/>
          </a:p>
          <a:p>
            <a:pPr algn="ctr"/>
            <a:r>
              <a:rPr lang="en-US" altLang="ja-JP" dirty="0"/>
              <a:t>(Operation)</a:t>
            </a:r>
          </a:p>
          <a:p>
            <a:endParaRPr kumimoji="1" lang="ja-JP" altLang="en-US" b="1" dirty="0"/>
          </a:p>
        </p:txBody>
      </p:sp>
      <p:cxnSp>
        <p:nvCxnSpPr>
          <p:cNvPr id="11" name="直線矢印コネクタ 10">
            <a:extLst>
              <a:ext uri="{FF2B5EF4-FFF2-40B4-BE49-F238E27FC236}">
                <a16:creationId xmlns:a16="http://schemas.microsoft.com/office/drawing/2014/main" id="{26BA77B8-DAEC-95EC-81BC-A16F672426C1}"/>
              </a:ext>
            </a:extLst>
          </p:cNvPr>
          <p:cNvCxnSpPr/>
          <p:nvPr/>
        </p:nvCxnSpPr>
        <p:spPr>
          <a:xfrm flipV="1">
            <a:off x="2386179" y="4906085"/>
            <a:ext cx="1393372" cy="931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8FFBB23-3FF3-3ADA-EAB6-02FB31146C2D}"/>
              </a:ext>
            </a:extLst>
          </p:cNvPr>
          <p:cNvSpPr txBox="1"/>
          <p:nvPr/>
        </p:nvSpPr>
        <p:spPr>
          <a:xfrm flipH="1">
            <a:off x="1423363" y="5837902"/>
            <a:ext cx="2290797" cy="646331"/>
          </a:xfrm>
          <a:prstGeom prst="rect">
            <a:avLst/>
          </a:prstGeom>
          <a:noFill/>
        </p:spPr>
        <p:txBody>
          <a:bodyPr wrap="square" rtlCol="0">
            <a:spAutoFit/>
          </a:bodyPr>
          <a:lstStyle/>
          <a:p>
            <a:r>
              <a:rPr kumimoji="1" lang="en-US" altLang="ja-JP" b="1" dirty="0"/>
              <a:t>Gateway view</a:t>
            </a:r>
          </a:p>
          <a:p>
            <a:r>
              <a:rPr lang="en-US" altLang="ja-JP" dirty="0"/>
              <a:t>(Characteristics)</a:t>
            </a:r>
            <a:endParaRPr kumimoji="1" lang="ja-JP" altLang="en-US" dirty="0"/>
          </a:p>
        </p:txBody>
      </p:sp>
      <p:sp>
        <p:nvSpPr>
          <p:cNvPr id="2" name="テキスト ボックス 1">
            <a:extLst>
              <a:ext uri="{FF2B5EF4-FFF2-40B4-BE49-F238E27FC236}">
                <a16:creationId xmlns:a16="http://schemas.microsoft.com/office/drawing/2014/main" id="{4705F692-8DEA-B318-0A3A-94E1E276FA0F}"/>
              </a:ext>
            </a:extLst>
          </p:cNvPr>
          <p:cNvSpPr txBox="1"/>
          <p:nvPr/>
        </p:nvSpPr>
        <p:spPr>
          <a:xfrm>
            <a:off x="7935661" y="2865581"/>
            <a:ext cx="2706213" cy="523220"/>
          </a:xfrm>
          <a:prstGeom prst="rect">
            <a:avLst/>
          </a:prstGeom>
          <a:noFill/>
        </p:spPr>
        <p:txBody>
          <a:bodyPr wrap="square" rtlCol="0">
            <a:spAutoFit/>
          </a:bodyPr>
          <a:lstStyle/>
          <a:p>
            <a:r>
              <a:rPr kumimoji="1" lang="en-US" altLang="ja-JP" sz="1400" dirty="0"/>
              <a:t>Ensure the organization has a sustainable structure.</a:t>
            </a:r>
            <a:endParaRPr kumimoji="1" lang="ja-JP" altLang="en-US" sz="1400" dirty="0"/>
          </a:p>
        </p:txBody>
      </p:sp>
      <p:sp>
        <p:nvSpPr>
          <p:cNvPr id="13" name="テキスト ボックス 12">
            <a:extLst>
              <a:ext uri="{FF2B5EF4-FFF2-40B4-BE49-F238E27FC236}">
                <a16:creationId xmlns:a16="http://schemas.microsoft.com/office/drawing/2014/main" id="{D5EB90A9-5734-57E4-5650-155ED2E2DD99}"/>
              </a:ext>
            </a:extLst>
          </p:cNvPr>
          <p:cNvSpPr txBox="1"/>
          <p:nvPr/>
        </p:nvSpPr>
        <p:spPr>
          <a:xfrm>
            <a:off x="3844973" y="3510975"/>
            <a:ext cx="3796966" cy="307777"/>
          </a:xfrm>
          <a:prstGeom prst="rect">
            <a:avLst/>
          </a:prstGeom>
          <a:noFill/>
        </p:spPr>
        <p:txBody>
          <a:bodyPr wrap="square">
            <a:spAutoFit/>
          </a:bodyPr>
          <a:lstStyle/>
          <a:p>
            <a:r>
              <a:rPr lang="ja-JP" altLang="en-US" sz="1400" dirty="0"/>
              <a:t>Identify actions required at each stage.</a:t>
            </a:r>
          </a:p>
        </p:txBody>
      </p:sp>
      <p:sp>
        <p:nvSpPr>
          <p:cNvPr id="14" name="テキスト ボックス 13">
            <a:extLst>
              <a:ext uri="{FF2B5EF4-FFF2-40B4-BE49-F238E27FC236}">
                <a16:creationId xmlns:a16="http://schemas.microsoft.com/office/drawing/2014/main" id="{6DDA2D11-58FE-54BC-A619-E1DDFE07DA5D}"/>
              </a:ext>
            </a:extLst>
          </p:cNvPr>
          <p:cNvSpPr txBox="1"/>
          <p:nvPr/>
        </p:nvSpPr>
        <p:spPr>
          <a:xfrm>
            <a:off x="1848760" y="6449432"/>
            <a:ext cx="2723239" cy="307777"/>
          </a:xfrm>
          <a:prstGeom prst="rect">
            <a:avLst/>
          </a:prstGeom>
          <a:noFill/>
        </p:spPr>
        <p:txBody>
          <a:bodyPr wrap="square">
            <a:spAutoFit/>
          </a:bodyPr>
          <a:lstStyle/>
          <a:p>
            <a:r>
              <a:rPr lang="en-US" altLang="ja-JP" sz="1400" dirty="0"/>
              <a:t>Define the evaluation criteria.</a:t>
            </a:r>
            <a:endParaRPr lang="ja-JP" altLang="en-US" sz="1400" dirty="0"/>
          </a:p>
        </p:txBody>
      </p:sp>
    </p:spTree>
    <p:extLst>
      <p:ext uri="{BB962C8B-B14F-4D97-AF65-F5344CB8AC3E}">
        <p14:creationId xmlns:p14="http://schemas.microsoft.com/office/powerpoint/2010/main" val="46882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6827-C764-4427-930D-17BEC1DC7AD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4E8D2FF-B161-ABC0-3EFB-2F08F756E93C}"/>
              </a:ext>
            </a:extLst>
          </p:cNvPr>
          <p:cNvSpPr>
            <a:spLocks noGrp="1"/>
          </p:cNvSpPr>
          <p:nvPr>
            <p:ph idx="1"/>
          </p:nvPr>
        </p:nvSpPr>
        <p:spPr>
          <a:xfrm>
            <a:off x="642229" y="1382319"/>
            <a:ext cx="10936627" cy="4768223"/>
          </a:xfrm>
        </p:spPr>
        <p:txBody>
          <a:bodyPr/>
          <a:lstStyle/>
          <a:p>
            <a:r>
              <a:rPr lang="en-US" altLang="ja-JP" sz="2000" dirty="0"/>
              <a:t>AI systems are becoming deeply integrated into a wide range of social and industrial domains, influencing our daily lives and shaping important decisions. At the foundation of their reliability and safety lies, above all, the quality of the data they rely on. No matter how advanced an AI system may be, inaccurate or unreliable data can lead to incorrect or harmful outcomes. Therefore, </a:t>
            </a:r>
            <a:r>
              <a:rPr lang="en-US" altLang="ja-JP" sz="2000" b="1" dirty="0"/>
              <a:t>ensuring data quality is the first and most essential step in securing trustworthy AI</a:t>
            </a:r>
            <a:r>
              <a:rPr lang="en-US" altLang="ja-JP" sz="2000" dirty="0"/>
              <a:t>.</a:t>
            </a:r>
          </a:p>
          <a:p>
            <a:r>
              <a:rPr lang="en-US" altLang="ja-JP" sz="2000" dirty="0"/>
              <a:t>However, approaches to evaluating and managing data quality differ across organizations and sectors. In addition, the nature of data used in AI systems changes throughout its life cycle, meaning that a single, uniform standard is rarely sufficient.</a:t>
            </a:r>
          </a:p>
          <a:p>
            <a:r>
              <a:rPr lang="en-US" altLang="ja-JP" sz="2000" b="1" dirty="0"/>
              <a:t>This guidebook aims to provide a shared framework and way of thinking for the practical implementation of data quality management</a:t>
            </a:r>
            <a:r>
              <a:rPr lang="en-US" altLang="ja-JP" sz="2000" dirty="0"/>
              <a:t>. It is informed by international standards while also incorporating practical columns and AI-specific considerations, with the goal of making it applicable and useful in real-world settings.</a:t>
            </a:r>
          </a:p>
        </p:txBody>
      </p:sp>
      <p:sp>
        <p:nvSpPr>
          <p:cNvPr id="3" name="スライド番号プレースホルダー 2">
            <a:extLst>
              <a:ext uri="{FF2B5EF4-FFF2-40B4-BE49-F238E27FC236}">
                <a16:creationId xmlns:a16="http://schemas.microsoft.com/office/drawing/2014/main" id="{5160FDD0-908C-9AE3-D2BE-24A970C06A84}"/>
              </a:ext>
            </a:extLst>
          </p:cNvPr>
          <p:cNvSpPr>
            <a:spLocks noGrp="1"/>
          </p:cNvSpPr>
          <p:nvPr>
            <p:ph type="sldNum" sz="quarter" idx="12"/>
          </p:nvPr>
        </p:nvSpPr>
        <p:spPr/>
        <p:txBody>
          <a:bodyPr/>
          <a:lstStyle/>
          <a:p>
            <a:fld id="{DBFB1F43-6F2E-4538-AABB-23AEDF146290}" type="slidenum">
              <a:rPr lang="ja-JP" altLang="en-US" smtClean="0"/>
              <a:pPr/>
              <a:t>3</a:t>
            </a:fld>
            <a:endParaRPr lang="ja-JP" altLang="en-US"/>
          </a:p>
        </p:txBody>
      </p:sp>
      <p:sp>
        <p:nvSpPr>
          <p:cNvPr id="4" name="タイトル 3">
            <a:extLst>
              <a:ext uri="{FF2B5EF4-FFF2-40B4-BE49-F238E27FC236}">
                <a16:creationId xmlns:a16="http://schemas.microsoft.com/office/drawing/2014/main" id="{4B51EDD8-FDAD-E250-247D-DDE3D96CBAFF}"/>
              </a:ext>
            </a:extLst>
          </p:cNvPr>
          <p:cNvSpPr>
            <a:spLocks noGrp="1"/>
          </p:cNvSpPr>
          <p:nvPr>
            <p:ph type="title"/>
          </p:nvPr>
        </p:nvSpPr>
        <p:spPr/>
        <p:txBody>
          <a:bodyPr/>
          <a:lstStyle/>
          <a:p>
            <a:r>
              <a:rPr lang="en-US" altLang="ja-JP" dirty="0"/>
              <a:t>About This Guide - Background</a:t>
            </a:r>
            <a:endParaRPr kumimoji="1" lang="ja-JP" altLang="en-US" dirty="0"/>
          </a:p>
        </p:txBody>
      </p:sp>
    </p:spTree>
    <p:extLst>
      <p:ext uri="{BB962C8B-B14F-4D97-AF65-F5344CB8AC3E}">
        <p14:creationId xmlns:p14="http://schemas.microsoft.com/office/powerpoint/2010/main" val="21215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1C909-EFB0-3B4D-7AFC-DC8F21FEB4F0}"/>
              </a:ext>
            </a:extLst>
          </p:cNvPr>
          <p:cNvSpPr>
            <a:spLocks noGrp="1"/>
          </p:cNvSpPr>
          <p:nvPr>
            <p:ph type="title"/>
          </p:nvPr>
        </p:nvSpPr>
        <p:spPr>
          <a:xfrm>
            <a:off x="641213" y="313754"/>
            <a:ext cx="8063871" cy="676276"/>
          </a:xfrm>
        </p:spPr>
        <p:txBody>
          <a:bodyPr/>
          <a:lstStyle/>
          <a:p>
            <a:r>
              <a:rPr lang="ja-JP" altLang="en-US" dirty="0"/>
              <a:t>④ </a:t>
            </a:r>
            <a:r>
              <a:rPr lang="en-US" altLang="ja-JP" dirty="0"/>
              <a:t>Characteristics</a:t>
            </a:r>
            <a:endParaRPr lang="ja-JP" altLang="ja-JP" dirty="0"/>
          </a:p>
        </p:txBody>
      </p:sp>
      <p:sp>
        <p:nvSpPr>
          <p:cNvPr id="4" name="スライド番号プレースホルダー 3">
            <a:extLst>
              <a:ext uri="{FF2B5EF4-FFF2-40B4-BE49-F238E27FC236}">
                <a16:creationId xmlns:a16="http://schemas.microsoft.com/office/drawing/2014/main" id="{4CAEC742-C397-20FB-2D1A-74A6E541100A}"/>
              </a:ext>
            </a:extLst>
          </p:cNvPr>
          <p:cNvSpPr>
            <a:spLocks noGrp="1"/>
          </p:cNvSpPr>
          <p:nvPr>
            <p:ph type="sldNum" sz="quarter" idx="10"/>
          </p:nvPr>
        </p:nvSpPr>
        <p:spPr>
          <a:xfrm>
            <a:off x="11578856" y="6454032"/>
            <a:ext cx="493808" cy="233848"/>
          </a:xfrm>
        </p:spPr>
        <p:txBody>
          <a:bodyPr/>
          <a:lstStyle/>
          <a:p>
            <a:fld id="{DBFB1F43-6F2E-4538-AABB-23AEDF146290}" type="slidenum">
              <a:rPr lang="ja-JP" altLang="en-US" smtClean="0"/>
              <a:pPr/>
              <a:t>30</a:t>
            </a:fld>
            <a:endParaRPr lang="ja-JP" altLang="en-US"/>
          </a:p>
        </p:txBody>
      </p:sp>
      <p:sp>
        <p:nvSpPr>
          <p:cNvPr id="11" name="テキスト ボックス 10">
            <a:extLst>
              <a:ext uri="{FF2B5EF4-FFF2-40B4-BE49-F238E27FC236}">
                <a16:creationId xmlns:a16="http://schemas.microsoft.com/office/drawing/2014/main" id="{75F17BEC-E3A8-DC42-C028-5678E89B0FB2}"/>
              </a:ext>
            </a:extLst>
          </p:cNvPr>
          <p:cNvSpPr txBox="1"/>
          <p:nvPr/>
        </p:nvSpPr>
        <p:spPr>
          <a:xfrm>
            <a:off x="305069" y="1683097"/>
            <a:ext cx="3786173" cy="4524315"/>
          </a:xfrm>
          <a:prstGeom prst="rect">
            <a:avLst/>
          </a:prstGeom>
          <a:noFill/>
        </p:spPr>
        <p:txBody>
          <a:bodyPr wrap="square">
            <a:spAutoFit/>
          </a:bodyPr>
          <a:lstStyle/>
          <a:p>
            <a:r>
              <a:rPr lang="en-US" altLang="ja-JP" b="1" u="sng" dirty="0"/>
              <a:t>Problems</a:t>
            </a:r>
          </a:p>
          <a:p>
            <a:pPr marL="285750" indent="-285750">
              <a:buFont typeface="Arial" panose="020B0604020202020204" pitchFamily="34" charset="0"/>
              <a:buChar char="•"/>
            </a:pPr>
            <a:r>
              <a:rPr lang="en-US" altLang="ja-JP" dirty="0"/>
              <a:t>Inaccurate data</a:t>
            </a:r>
            <a:endParaRPr lang="ja-JP" altLang="ja-JP" dirty="0"/>
          </a:p>
          <a:p>
            <a:pPr marL="285750" indent="-285750">
              <a:buFont typeface="Arial" panose="020B0604020202020204" pitchFamily="34" charset="0"/>
              <a:buChar char="•"/>
            </a:pPr>
            <a:r>
              <a:rPr lang="en-US" altLang="ja-JP" dirty="0"/>
              <a:t>Unformatted data</a:t>
            </a:r>
            <a:endParaRPr lang="ja-JP" altLang="ja-JP" dirty="0"/>
          </a:p>
          <a:p>
            <a:pPr marL="285750" indent="-285750">
              <a:buFont typeface="Arial" panose="020B0604020202020204" pitchFamily="34" charset="0"/>
              <a:buChar char="•"/>
            </a:pPr>
            <a:r>
              <a:rPr lang="en-US" altLang="ja-JP" dirty="0"/>
              <a:t>Out-of-date data</a:t>
            </a:r>
          </a:p>
          <a:p>
            <a:pPr marL="285750" indent="-285750">
              <a:buFont typeface="Arial" panose="020B0604020202020204" pitchFamily="34" charset="0"/>
              <a:buChar char="•"/>
            </a:pPr>
            <a:r>
              <a:rPr lang="en-US" altLang="ja-JP" dirty="0"/>
              <a:t>Data from unknown sources</a:t>
            </a:r>
            <a:endParaRPr lang="ja-JP" altLang="ja-JP" dirty="0"/>
          </a:p>
          <a:p>
            <a:pPr marL="285750" indent="-285750">
              <a:buFont typeface="Arial" panose="020B0604020202020204" pitchFamily="34" charset="0"/>
              <a:buChar char="•"/>
            </a:pPr>
            <a:r>
              <a:rPr lang="en-US" altLang="ja-JP" dirty="0"/>
              <a:t>Poisoned data</a:t>
            </a:r>
            <a:endParaRPr lang="ja-JP" altLang="ja-JP" dirty="0"/>
          </a:p>
          <a:p>
            <a:pPr marL="285750" indent="-285750">
              <a:buFont typeface="Arial" panose="020B0604020202020204" pitchFamily="34" charset="0"/>
              <a:buChar char="•"/>
            </a:pPr>
            <a:r>
              <a:rPr lang="en-US" altLang="ja-JP" dirty="0"/>
              <a:t>Spike data</a:t>
            </a:r>
            <a:endParaRPr lang="ja-JP" altLang="ja-JP" dirty="0"/>
          </a:p>
          <a:p>
            <a:pPr marL="285750" indent="-285750">
              <a:buFont typeface="Arial" panose="020B0604020202020204" pitchFamily="34" charset="0"/>
              <a:buChar char="•"/>
            </a:pPr>
            <a:r>
              <a:rPr lang="en-US" altLang="ja-JP" dirty="0"/>
              <a:t>Non-calibrated data</a:t>
            </a:r>
            <a:endParaRPr lang="ja-JP" altLang="ja-JP" dirty="0"/>
          </a:p>
          <a:p>
            <a:pPr marL="285750" indent="-285750">
              <a:buFont typeface="Arial" panose="020B0604020202020204" pitchFamily="34" charset="0"/>
              <a:buChar char="•"/>
            </a:pPr>
            <a:r>
              <a:rPr lang="en-US" altLang="ja-JP" dirty="0"/>
              <a:t>Mis/Dis/Mal-information</a:t>
            </a:r>
            <a:endParaRPr lang="ja-JP" altLang="ja-JP" dirty="0"/>
          </a:p>
          <a:p>
            <a:pPr marL="285750" indent="-285750">
              <a:buFont typeface="Arial" panose="020B0604020202020204" pitchFamily="34" charset="0"/>
              <a:buChar char="•"/>
            </a:pPr>
            <a:r>
              <a:rPr lang="en-US" altLang="ja-JP" dirty="0"/>
              <a:t>Bias</a:t>
            </a:r>
          </a:p>
          <a:p>
            <a:pPr marL="285750" indent="-285750">
              <a:buFont typeface="Arial" panose="020B0604020202020204" pitchFamily="34" charset="0"/>
              <a:buChar char="•"/>
            </a:pPr>
            <a:r>
              <a:rPr lang="en-US" altLang="ja-JP" dirty="0"/>
              <a:t>Incomplete data</a:t>
            </a:r>
          </a:p>
          <a:p>
            <a:pPr marL="285750" indent="-285750">
              <a:buFont typeface="Arial" panose="020B0604020202020204" pitchFamily="34" charset="0"/>
              <a:buChar char="•"/>
            </a:pPr>
            <a:r>
              <a:rPr lang="en-US" altLang="ja-JP" dirty="0"/>
              <a:t>Duplicate data</a:t>
            </a:r>
          </a:p>
          <a:p>
            <a:pPr marL="285750" indent="-285750">
              <a:buFont typeface="Arial" panose="020B0604020202020204" pitchFamily="34" charset="0"/>
              <a:buChar char="•"/>
            </a:pPr>
            <a:r>
              <a:rPr lang="en-US" altLang="ja-JP" dirty="0"/>
              <a:t>Inconsistent data</a:t>
            </a:r>
          </a:p>
          <a:p>
            <a:pPr marL="285750" indent="-285750">
              <a:buFont typeface="Arial" panose="020B0604020202020204" pitchFamily="34" charset="0"/>
              <a:buChar char="•"/>
            </a:pPr>
            <a:r>
              <a:rPr lang="en-US" altLang="ja-JP" dirty="0"/>
              <a:t>Irrelevant data</a:t>
            </a:r>
          </a:p>
          <a:p>
            <a:pPr marL="285750" indent="-285750">
              <a:buFont typeface="Arial" panose="020B0604020202020204" pitchFamily="34" charset="0"/>
              <a:buChar char="•"/>
            </a:pPr>
            <a:r>
              <a:rPr lang="en-US" altLang="ja-JP" dirty="0"/>
              <a:t>Corrupted data</a:t>
            </a:r>
          </a:p>
          <a:p>
            <a:pPr marL="285750" indent="-285750">
              <a:buFont typeface="Arial" panose="020B0604020202020204" pitchFamily="34" charset="0"/>
              <a:buChar char="•"/>
            </a:pPr>
            <a:r>
              <a:rPr lang="en-US" altLang="ja-JP" dirty="0"/>
              <a:t>Unclear data</a:t>
            </a:r>
          </a:p>
        </p:txBody>
      </p:sp>
      <p:sp>
        <p:nvSpPr>
          <p:cNvPr id="13" name="矢印: 左 12">
            <a:extLst>
              <a:ext uri="{FF2B5EF4-FFF2-40B4-BE49-F238E27FC236}">
                <a16:creationId xmlns:a16="http://schemas.microsoft.com/office/drawing/2014/main" id="{3195DB2C-CBAE-9257-3F64-D857DE299C97}"/>
              </a:ext>
            </a:extLst>
          </p:cNvPr>
          <p:cNvSpPr/>
          <p:nvPr/>
        </p:nvSpPr>
        <p:spPr>
          <a:xfrm>
            <a:off x="3777680" y="3089333"/>
            <a:ext cx="630805" cy="1711842"/>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50E14AA-4EC5-A27D-7129-7B378B599415}"/>
              </a:ext>
            </a:extLst>
          </p:cNvPr>
          <p:cNvSpPr txBox="1"/>
          <p:nvPr/>
        </p:nvSpPr>
        <p:spPr>
          <a:xfrm>
            <a:off x="4704762" y="1793272"/>
            <a:ext cx="7182170" cy="4524315"/>
          </a:xfrm>
          <a:prstGeom prst="rect">
            <a:avLst/>
          </a:prstGeom>
          <a:noFill/>
        </p:spPr>
        <p:txBody>
          <a:bodyPr wrap="square" numCol="2" rtlCol="0">
            <a:spAutoFit/>
          </a:bodyPr>
          <a:lstStyle/>
          <a:p>
            <a:pPr marL="457200" lvl="0" indent="-457200">
              <a:buFont typeface="+mj-lt"/>
              <a:buAutoNum type="arabicPeriod"/>
            </a:pPr>
            <a:r>
              <a:rPr lang="en-US" altLang="ja-JP" sz="2400" dirty="0"/>
              <a:t>Accuracy</a:t>
            </a:r>
            <a:endParaRPr lang="ja-JP" altLang="ja-JP" sz="2400" dirty="0"/>
          </a:p>
          <a:p>
            <a:pPr marL="457200" lvl="0" indent="-457200">
              <a:buFont typeface="+mj-lt"/>
              <a:buAutoNum type="arabicPeriod"/>
            </a:pPr>
            <a:r>
              <a:rPr lang="en-US" altLang="ja-JP" sz="2400" dirty="0"/>
              <a:t>Completeness</a:t>
            </a:r>
            <a:endParaRPr lang="ja-JP" altLang="ja-JP" sz="2400" dirty="0"/>
          </a:p>
          <a:p>
            <a:pPr marL="457200" lvl="0" indent="-457200">
              <a:buFont typeface="+mj-lt"/>
              <a:buAutoNum type="arabicPeriod"/>
            </a:pPr>
            <a:r>
              <a:rPr lang="en-US" altLang="ja-JP" sz="2400" dirty="0"/>
              <a:t>Consistency</a:t>
            </a:r>
            <a:endParaRPr lang="ja-JP" altLang="ja-JP" sz="2400" dirty="0"/>
          </a:p>
          <a:p>
            <a:pPr marL="457200" lvl="0" indent="-457200">
              <a:buFont typeface="+mj-lt"/>
              <a:buAutoNum type="arabicPeriod"/>
            </a:pPr>
            <a:r>
              <a:rPr lang="en-US" altLang="ja-JP" sz="2400" dirty="0"/>
              <a:t>Credibility</a:t>
            </a:r>
            <a:endParaRPr lang="ja-JP" altLang="ja-JP" sz="2400" dirty="0"/>
          </a:p>
          <a:p>
            <a:pPr marL="457200" lvl="0" indent="-457200">
              <a:buFont typeface="+mj-lt"/>
              <a:buAutoNum type="arabicPeriod"/>
            </a:pPr>
            <a:r>
              <a:rPr lang="en-US" altLang="ja-JP" sz="2400" dirty="0"/>
              <a:t>Currentness</a:t>
            </a:r>
            <a:endParaRPr lang="ja-JP" altLang="ja-JP" sz="2400" dirty="0"/>
          </a:p>
          <a:p>
            <a:pPr marL="457200" lvl="0" indent="-457200">
              <a:buFont typeface="+mj-lt"/>
              <a:buAutoNum type="arabicPeriod"/>
            </a:pPr>
            <a:r>
              <a:rPr lang="en-US" altLang="ja-JP" sz="2400" dirty="0"/>
              <a:t>Accessibility</a:t>
            </a:r>
            <a:endParaRPr lang="ja-JP" altLang="ja-JP" sz="2400" dirty="0"/>
          </a:p>
          <a:p>
            <a:pPr marL="457200" lvl="0" indent="-457200">
              <a:buFont typeface="+mj-lt"/>
              <a:buAutoNum type="arabicPeriod"/>
            </a:pPr>
            <a:r>
              <a:rPr lang="en-US" altLang="ja-JP" sz="2400" dirty="0"/>
              <a:t>Compliance</a:t>
            </a:r>
            <a:endParaRPr lang="ja-JP" altLang="ja-JP" sz="2400" dirty="0"/>
          </a:p>
          <a:p>
            <a:pPr marL="457200" lvl="0" indent="-457200">
              <a:buFont typeface="+mj-lt"/>
              <a:buAutoNum type="arabicPeriod"/>
            </a:pPr>
            <a:r>
              <a:rPr lang="en-US" altLang="ja-JP" sz="2400" dirty="0"/>
              <a:t>Confidentiality</a:t>
            </a:r>
            <a:endParaRPr lang="ja-JP" altLang="ja-JP" sz="2400" dirty="0"/>
          </a:p>
          <a:p>
            <a:pPr marL="457200" lvl="0" indent="-457200">
              <a:buFont typeface="+mj-lt"/>
              <a:buAutoNum type="arabicPeriod"/>
            </a:pPr>
            <a:r>
              <a:rPr lang="en-US" altLang="ja-JP" sz="2400" dirty="0"/>
              <a:t>Efficiency</a:t>
            </a:r>
            <a:endParaRPr lang="ja-JP" altLang="ja-JP" sz="2400" dirty="0"/>
          </a:p>
          <a:p>
            <a:pPr marL="457200" lvl="0" indent="-457200">
              <a:buFont typeface="+mj-lt"/>
              <a:buAutoNum type="arabicPeriod"/>
            </a:pPr>
            <a:r>
              <a:rPr lang="en-US" altLang="ja-JP" sz="2400" dirty="0"/>
              <a:t>Precision</a:t>
            </a:r>
            <a:endParaRPr lang="ja-JP" altLang="ja-JP" sz="2400" dirty="0"/>
          </a:p>
          <a:p>
            <a:pPr marL="457200" lvl="0" indent="-457200">
              <a:buFont typeface="+mj-lt"/>
              <a:buAutoNum type="arabicPeriod"/>
            </a:pPr>
            <a:r>
              <a:rPr lang="en-US" altLang="ja-JP" sz="2400" dirty="0"/>
              <a:t>Traceability</a:t>
            </a:r>
            <a:endParaRPr lang="ja-JP" altLang="ja-JP" sz="2400" dirty="0"/>
          </a:p>
          <a:p>
            <a:pPr marL="457200" lvl="0" indent="-457200">
              <a:buFont typeface="+mj-lt"/>
              <a:buAutoNum type="arabicPeriod"/>
            </a:pPr>
            <a:r>
              <a:rPr lang="en-US" altLang="ja-JP" sz="2400" dirty="0"/>
              <a:t>Understandability</a:t>
            </a:r>
            <a:endParaRPr lang="ja-JP" altLang="ja-JP" sz="2400" dirty="0"/>
          </a:p>
          <a:p>
            <a:pPr marL="457200" lvl="0" indent="-457200">
              <a:buFont typeface="+mj-lt"/>
              <a:buAutoNum type="arabicPeriod"/>
            </a:pPr>
            <a:r>
              <a:rPr lang="en-US" altLang="ja-JP" sz="2400" dirty="0"/>
              <a:t>Availability</a:t>
            </a:r>
            <a:endParaRPr lang="ja-JP" altLang="ja-JP" sz="2400" dirty="0"/>
          </a:p>
          <a:p>
            <a:pPr marL="457200" lvl="0" indent="-457200">
              <a:buFont typeface="+mj-lt"/>
              <a:buAutoNum type="arabicPeriod"/>
            </a:pPr>
            <a:r>
              <a:rPr lang="en-US" altLang="ja-JP" sz="2400" dirty="0"/>
              <a:t>Portability</a:t>
            </a:r>
            <a:endParaRPr lang="ja-JP" altLang="ja-JP" sz="2400" dirty="0"/>
          </a:p>
          <a:p>
            <a:pPr marL="457200" lvl="0" indent="-457200">
              <a:buFont typeface="+mj-lt"/>
              <a:buAutoNum type="arabicPeriod"/>
            </a:pPr>
            <a:r>
              <a:rPr lang="en-US" altLang="ja-JP" sz="2400" dirty="0"/>
              <a:t>Recoverability</a:t>
            </a:r>
            <a:endParaRPr lang="ja-JP" altLang="ja-JP" sz="2400" dirty="0"/>
          </a:p>
          <a:p>
            <a:pPr marL="457200" lvl="0" indent="-457200">
              <a:buFont typeface="+mj-lt"/>
              <a:buAutoNum type="arabicPeriod"/>
            </a:pPr>
            <a:r>
              <a:rPr lang="en-US" altLang="ja-JP" sz="2400" dirty="0"/>
              <a:t>Auditability</a:t>
            </a:r>
            <a:endParaRPr lang="ja-JP" altLang="ja-JP" sz="2400" dirty="0"/>
          </a:p>
          <a:p>
            <a:pPr marL="457200" lvl="0" indent="-457200">
              <a:buFont typeface="+mj-lt"/>
              <a:buAutoNum type="arabicPeriod"/>
            </a:pPr>
            <a:r>
              <a:rPr lang="en-US" altLang="ja-JP" sz="2400" dirty="0"/>
              <a:t>Balance</a:t>
            </a:r>
            <a:endParaRPr lang="ja-JP" altLang="ja-JP" sz="2400" dirty="0"/>
          </a:p>
          <a:p>
            <a:pPr marL="457200" lvl="0" indent="-457200">
              <a:buFont typeface="+mj-lt"/>
              <a:buAutoNum type="arabicPeriod"/>
            </a:pPr>
            <a:r>
              <a:rPr lang="en-US" altLang="ja-JP" sz="2400" dirty="0"/>
              <a:t>Diversity</a:t>
            </a:r>
            <a:endParaRPr lang="ja-JP" altLang="ja-JP" sz="2400" dirty="0"/>
          </a:p>
          <a:p>
            <a:pPr marL="457200" lvl="0" indent="-457200">
              <a:buFont typeface="+mj-lt"/>
              <a:buAutoNum type="arabicPeriod"/>
            </a:pPr>
            <a:r>
              <a:rPr lang="en-US" altLang="ja-JP" sz="2400" dirty="0"/>
              <a:t>Effectiveness</a:t>
            </a:r>
            <a:endParaRPr lang="ja-JP" altLang="ja-JP" sz="2400" dirty="0"/>
          </a:p>
          <a:p>
            <a:pPr marL="457200" lvl="0" indent="-457200">
              <a:buFont typeface="+mj-lt"/>
              <a:buAutoNum type="arabicPeriod"/>
            </a:pPr>
            <a:r>
              <a:rPr lang="en-US" altLang="ja-JP" sz="2400" dirty="0"/>
              <a:t>Identifiability</a:t>
            </a:r>
            <a:endParaRPr lang="ja-JP" altLang="ja-JP" sz="2400" dirty="0"/>
          </a:p>
          <a:p>
            <a:pPr marL="457200" lvl="0" indent="-457200">
              <a:buFont typeface="+mj-lt"/>
              <a:buAutoNum type="arabicPeriod"/>
            </a:pPr>
            <a:r>
              <a:rPr lang="en-US" altLang="ja-JP" sz="2400" dirty="0"/>
              <a:t>Relevance</a:t>
            </a:r>
            <a:endParaRPr lang="ja-JP" altLang="ja-JP" sz="2400" dirty="0"/>
          </a:p>
          <a:p>
            <a:pPr marL="457200" lvl="0" indent="-457200">
              <a:buFont typeface="+mj-lt"/>
              <a:buAutoNum type="arabicPeriod"/>
            </a:pPr>
            <a:r>
              <a:rPr lang="en-US" altLang="ja-JP" sz="2400" dirty="0"/>
              <a:t>Representativeness</a:t>
            </a:r>
            <a:endParaRPr lang="ja-JP" altLang="ja-JP" sz="2400" dirty="0"/>
          </a:p>
          <a:p>
            <a:pPr marL="457200" lvl="0" indent="-457200">
              <a:buFont typeface="+mj-lt"/>
              <a:buAutoNum type="arabicPeriod"/>
            </a:pPr>
            <a:r>
              <a:rPr lang="en-US" altLang="ja-JP" sz="2400" dirty="0"/>
              <a:t>Similarity</a:t>
            </a:r>
            <a:endParaRPr lang="ja-JP" altLang="ja-JP" sz="2400" dirty="0"/>
          </a:p>
          <a:p>
            <a:pPr marL="457200" lvl="0" indent="-457200">
              <a:buFont typeface="+mj-lt"/>
              <a:buAutoNum type="arabicPeriod"/>
            </a:pPr>
            <a:r>
              <a:rPr lang="en-US" altLang="ja-JP" sz="2400" dirty="0"/>
              <a:t>Timeliness</a:t>
            </a:r>
            <a:endParaRPr lang="ja-JP" altLang="ja-JP" sz="2400" dirty="0"/>
          </a:p>
        </p:txBody>
      </p:sp>
      <p:sp>
        <p:nvSpPr>
          <p:cNvPr id="9" name="テキスト ボックス 8">
            <a:extLst>
              <a:ext uri="{FF2B5EF4-FFF2-40B4-BE49-F238E27FC236}">
                <a16:creationId xmlns:a16="http://schemas.microsoft.com/office/drawing/2014/main" id="{4E096E43-CD7E-246D-D530-FA54A63528D4}"/>
              </a:ext>
            </a:extLst>
          </p:cNvPr>
          <p:cNvSpPr txBox="1"/>
          <p:nvPr/>
        </p:nvSpPr>
        <p:spPr>
          <a:xfrm>
            <a:off x="4652985" y="1054608"/>
            <a:ext cx="5532986" cy="738664"/>
          </a:xfrm>
          <a:prstGeom prst="rect">
            <a:avLst/>
          </a:prstGeom>
          <a:noFill/>
        </p:spPr>
        <p:txBody>
          <a:bodyPr wrap="square" rtlCol="0">
            <a:spAutoFit/>
          </a:bodyPr>
          <a:lstStyle/>
          <a:p>
            <a:r>
              <a:rPr kumimoji="1" lang="en-US" altLang="ja-JP" sz="2400" b="1" u="sng" dirty="0"/>
              <a:t>Data Quality Characteristics </a:t>
            </a:r>
          </a:p>
          <a:p>
            <a:r>
              <a:rPr lang="en-US" altLang="ja-JP" dirty="0"/>
              <a:t>(</a:t>
            </a:r>
            <a:r>
              <a:rPr kumimoji="1" lang="en-US" altLang="ja-JP" dirty="0"/>
              <a:t>ISO/IEC 25012 </a:t>
            </a:r>
            <a:r>
              <a:rPr lang="en-US" altLang="ja-JP" dirty="0"/>
              <a:t>and ISO/IEC 5259-2)</a:t>
            </a:r>
            <a:endParaRPr lang="ja-JP" altLang="en-US" dirty="0"/>
          </a:p>
        </p:txBody>
      </p:sp>
    </p:spTree>
    <p:extLst>
      <p:ext uri="{BB962C8B-B14F-4D97-AF65-F5344CB8AC3E}">
        <p14:creationId xmlns:p14="http://schemas.microsoft.com/office/powerpoint/2010/main" val="221563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B9F482F-C2E5-568C-F6F1-98336B47C871}"/>
              </a:ext>
            </a:extLst>
          </p:cNvPr>
          <p:cNvPicPr>
            <a:picLocks noChangeAspect="1"/>
          </p:cNvPicPr>
          <p:nvPr/>
        </p:nvPicPr>
        <p:blipFill>
          <a:blip r:embed="rId2"/>
          <a:stretch>
            <a:fillRect/>
          </a:stretch>
        </p:blipFill>
        <p:spPr>
          <a:xfrm>
            <a:off x="0" y="1764004"/>
            <a:ext cx="12192000" cy="5106696"/>
          </a:xfrm>
          <a:prstGeom prst="rect">
            <a:avLst/>
          </a:prstGeom>
        </p:spPr>
      </p:pic>
      <p:sp>
        <p:nvSpPr>
          <p:cNvPr id="3" name="コンテンツ プレースホルダー 2">
            <a:extLst>
              <a:ext uri="{FF2B5EF4-FFF2-40B4-BE49-F238E27FC236}">
                <a16:creationId xmlns:a16="http://schemas.microsoft.com/office/drawing/2014/main" id="{A6295158-176D-F866-285B-AA20C86298CB}"/>
              </a:ext>
            </a:extLst>
          </p:cNvPr>
          <p:cNvSpPr>
            <a:spLocks noGrp="1"/>
          </p:cNvSpPr>
          <p:nvPr>
            <p:ph idx="1"/>
          </p:nvPr>
        </p:nvSpPr>
        <p:spPr>
          <a:xfrm>
            <a:off x="642229" y="907868"/>
            <a:ext cx="11150080" cy="2222118"/>
          </a:xfrm>
        </p:spPr>
        <p:txBody>
          <a:bodyPr/>
          <a:lstStyle/>
          <a:p>
            <a:r>
              <a:rPr lang="en-US" altLang="ja-JP" dirty="0"/>
              <a:t>There are various standards for defining the life cycle. Here, we will organize them into the following detailed life cycle.</a:t>
            </a:r>
            <a:endParaRPr lang="ja-JP" altLang="en-US" dirty="0"/>
          </a:p>
        </p:txBody>
      </p:sp>
      <p:sp>
        <p:nvSpPr>
          <p:cNvPr id="4" name="スライド番号プレースホルダー 3">
            <a:extLst>
              <a:ext uri="{FF2B5EF4-FFF2-40B4-BE49-F238E27FC236}">
                <a16:creationId xmlns:a16="http://schemas.microsoft.com/office/drawing/2014/main" id="{4CAEC742-C397-20FB-2D1A-74A6E541100A}"/>
              </a:ext>
            </a:extLst>
          </p:cNvPr>
          <p:cNvSpPr>
            <a:spLocks noGrp="1"/>
          </p:cNvSpPr>
          <p:nvPr>
            <p:ph type="sldNum" sz="quarter" idx="12"/>
          </p:nvPr>
        </p:nvSpPr>
        <p:spPr/>
        <p:txBody>
          <a:bodyPr/>
          <a:lstStyle/>
          <a:p>
            <a:fld id="{DBFB1F43-6F2E-4538-AABB-23AEDF146290}" type="slidenum">
              <a:rPr lang="ja-JP" altLang="en-US" smtClean="0"/>
              <a:pPr/>
              <a:t>31</a:t>
            </a:fld>
            <a:endParaRPr lang="ja-JP" altLang="en-US"/>
          </a:p>
        </p:txBody>
      </p:sp>
      <p:sp>
        <p:nvSpPr>
          <p:cNvPr id="2" name="タイトル 1">
            <a:extLst>
              <a:ext uri="{FF2B5EF4-FFF2-40B4-BE49-F238E27FC236}">
                <a16:creationId xmlns:a16="http://schemas.microsoft.com/office/drawing/2014/main" id="{BD81C909-EFB0-3B4D-7AFC-DC8F21FEB4F0}"/>
              </a:ext>
            </a:extLst>
          </p:cNvPr>
          <p:cNvSpPr>
            <a:spLocks noGrp="1"/>
          </p:cNvSpPr>
          <p:nvPr>
            <p:ph type="title"/>
          </p:nvPr>
        </p:nvSpPr>
        <p:spPr/>
        <p:txBody>
          <a:bodyPr/>
          <a:lstStyle/>
          <a:p>
            <a:r>
              <a:rPr lang="ja-JP" altLang="en-US" dirty="0"/>
              <a:t>⑤ </a:t>
            </a:r>
            <a:r>
              <a:rPr lang="en-US" altLang="ja-JP" dirty="0"/>
              <a:t>Process</a:t>
            </a:r>
            <a:endParaRPr lang="ja-JP" altLang="en-US" dirty="0"/>
          </a:p>
        </p:txBody>
      </p:sp>
    </p:spTree>
    <p:extLst>
      <p:ext uri="{BB962C8B-B14F-4D97-AF65-F5344CB8AC3E}">
        <p14:creationId xmlns:p14="http://schemas.microsoft.com/office/powerpoint/2010/main" val="3123849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422CB8D-DB8C-4EDD-DDB7-48E9CC9DFD5A}"/>
              </a:ext>
            </a:extLst>
          </p:cNvPr>
          <p:cNvPicPr>
            <a:picLocks noChangeAspect="1"/>
          </p:cNvPicPr>
          <p:nvPr/>
        </p:nvPicPr>
        <p:blipFill>
          <a:blip r:embed="rId2"/>
          <a:stretch>
            <a:fillRect/>
          </a:stretch>
        </p:blipFill>
        <p:spPr>
          <a:xfrm>
            <a:off x="7065600" y="0"/>
            <a:ext cx="5126400" cy="6858000"/>
          </a:xfrm>
          <a:prstGeom prst="rect">
            <a:avLst/>
          </a:prstGeom>
        </p:spPr>
      </p:pic>
      <p:sp>
        <p:nvSpPr>
          <p:cNvPr id="5" name="コンテンツ プレースホルダー 4">
            <a:extLst>
              <a:ext uri="{FF2B5EF4-FFF2-40B4-BE49-F238E27FC236}">
                <a16:creationId xmlns:a16="http://schemas.microsoft.com/office/drawing/2014/main" id="{6C61F52F-2EFA-7133-F99A-8D676B71CCCA}"/>
              </a:ext>
            </a:extLst>
          </p:cNvPr>
          <p:cNvSpPr>
            <a:spLocks noGrp="1"/>
          </p:cNvSpPr>
          <p:nvPr>
            <p:ph idx="1"/>
          </p:nvPr>
        </p:nvSpPr>
        <p:spPr>
          <a:xfrm>
            <a:off x="642939" y="1382713"/>
            <a:ext cx="5275262" cy="4208462"/>
          </a:xfrm>
        </p:spPr>
        <p:txBody>
          <a:bodyPr/>
          <a:lstStyle/>
          <a:p>
            <a:r>
              <a:rPr lang="en-US" altLang="ja-JP" sz="2400"/>
              <a:t>AI handles various data, and its stakeholders are diverse.</a:t>
            </a:r>
          </a:p>
          <a:p>
            <a:r>
              <a:rPr lang="en-US" altLang="ja-JP" sz="2400"/>
              <a:t>This diagram illustrates the multilayer structure of the AI and data ecosystem in relation to data quality, transparency, and risk management.</a:t>
            </a:r>
          </a:p>
          <a:p>
            <a:r>
              <a:rPr lang="en-US" altLang="ja-JP" sz="2400"/>
              <a:t>This diagram is meant for overview understanding, showing how data quality, transparency, and governance relate across the ecosystem.</a:t>
            </a:r>
            <a:endParaRPr lang="en-US" altLang="ja-JP" sz="2400" dirty="0"/>
          </a:p>
        </p:txBody>
      </p:sp>
      <p:sp>
        <p:nvSpPr>
          <p:cNvPr id="3" name="スライド番号プレースホルダー 2">
            <a:extLst>
              <a:ext uri="{FF2B5EF4-FFF2-40B4-BE49-F238E27FC236}">
                <a16:creationId xmlns:a16="http://schemas.microsoft.com/office/drawing/2014/main" id="{63936312-B550-9087-F4A7-3AAE1138DA1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32</a:t>
            </a:fld>
            <a:endParaRPr lang="ja-JP" altLang="en-US"/>
          </a:p>
        </p:txBody>
      </p:sp>
      <p:sp>
        <p:nvSpPr>
          <p:cNvPr id="2" name="タイトル 1">
            <a:extLst>
              <a:ext uri="{FF2B5EF4-FFF2-40B4-BE49-F238E27FC236}">
                <a16:creationId xmlns:a16="http://schemas.microsoft.com/office/drawing/2014/main" id="{DF4B49E7-5860-0754-6EFC-6E4492163448}"/>
              </a:ext>
            </a:extLst>
          </p:cNvPr>
          <p:cNvSpPr>
            <a:spLocks noGrp="1"/>
          </p:cNvSpPr>
          <p:nvPr>
            <p:ph type="title"/>
          </p:nvPr>
        </p:nvSpPr>
        <p:spPr>
          <a:xfrm>
            <a:off x="641350" y="314325"/>
            <a:ext cx="6292850" cy="1068388"/>
          </a:xfrm>
        </p:spPr>
        <p:txBody>
          <a:bodyPr/>
          <a:lstStyle/>
          <a:p>
            <a:r>
              <a:rPr lang="ja-JP" altLang="en-US" dirty="0"/>
              <a:t>⑥ </a:t>
            </a:r>
            <a:r>
              <a:rPr lang="en-US" altLang="ja-JP" dirty="0"/>
              <a:t>Contents</a:t>
            </a:r>
            <a:r>
              <a:rPr lang="ja-JP" altLang="en-US" dirty="0"/>
              <a:t> </a:t>
            </a:r>
            <a:r>
              <a:rPr lang="en-US" altLang="ja-JP" dirty="0"/>
              <a:t>and data management</a:t>
            </a:r>
            <a:endParaRPr lang="ja-JP" altLang="en-US" dirty="0"/>
          </a:p>
        </p:txBody>
      </p:sp>
      <p:sp>
        <p:nvSpPr>
          <p:cNvPr id="6" name="テキスト ボックス 5">
            <a:extLst>
              <a:ext uri="{FF2B5EF4-FFF2-40B4-BE49-F238E27FC236}">
                <a16:creationId xmlns:a16="http://schemas.microsoft.com/office/drawing/2014/main" id="{BC6A028A-6548-0E82-CB69-CAC69185739A}"/>
              </a:ext>
            </a:extLst>
          </p:cNvPr>
          <p:cNvSpPr txBox="1"/>
          <p:nvPr/>
        </p:nvSpPr>
        <p:spPr>
          <a:xfrm>
            <a:off x="2536413" y="6269366"/>
            <a:ext cx="4529187" cy="369332"/>
          </a:xfrm>
          <a:prstGeom prst="rect">
            <a:avLst/>
          </a:prstGeom>
          <a:noFill/>
        </p:spPr>
        <p:txBody>
          <a:bodyPr wrap="square">
            <a:spAutoFit/>
          </a:bodyPr>
          <a:lstStyle/>
          <a:p>
            <a:r>
              <a:rPr lang="ja-JP" altLang="en-US" dirty="0"/>
              <a:t>Enlarged image on </a:t>
            </a:r>
            <a:r>
              <a:rPr lang="en-US" altLang="ja-JP" dirty="0"/>
              <a:t>the </a:t>
            </a:r>
            <a:r>
              <a:rPr lang="ja-JP" altLang="en-US" dirty="0"/>
              <a:t>next page</a:t>
            </a:r>
            <a:r>
              <a:rPr lang="en-US" altLang="ja-JP" dirty="0"/>
              <a:t>s</a:t>
            </a:r>
            <a:endParaRPr lang="ja-JP" altLang="en-US" dirty="0"/>
          </a:p>
        </p:txBody>
      </p:sp>
    </p:spTree>
    <p:extLst>
      <p:ext uri="{BB962C8B-B14F-4D97-AF65-F5344CB8AC3E}">
        <p14:creationId xmlns:p14="http://schemas.microsoft.com/office/powerpoint/2010/main" val="46643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CA38C0-81B4-4FB4-74B2-FB9F5CE8699E}"/>
              </a:ext>
            </a:extLst>
          </p:cNvPr>
          <p:cNvPicPr>
            <a:picLocks noChangeAspect="1"/>
          </p:cNvPicPr>
          <p:nvPr/>
        </p:nvPicPr>
        <p:blipFill>
          <a:blip r:embed="rId2"/>
          <a:srcRect b="66111"/>
          <a:stretch/>
        </p:blipFill>
        <p:spPr>
          <a:xfrm>
            <a:off x="0" y="1233979"/>
            <a:ext cx="10850880" cy="4919345"/>
          </a:xfrm>
          <a:prstGeom prst="rect">
            <a:avLst/>
          </a:prstGeom>
        </p:spPr>
      </p:pic>
      <p:sp>
        <p:nvSpPr>
          <p:cNvPr id="3" name="スライド番号プレースホルダー 2">
            <a:extLst>
              <a:ext uri="{FF2B5EF4-FFF2-40B4-BE49-F238E27FC236}">
                <a16:creationId xmlns:a16="http://schemas.microsoft.com/office/drawing/2014/main" id="{4A562E10-7507-2906-A3EE-BA4CE1646EEC}"/>
              </a:ext>
            </a:extLst>
          </p:cNvPr>
          <p:cNvSpPr>
            <a:spLocks noGrp="1"/>
          </p:cNvSpPr>
          <p:nvPr>
            <p:ph type="sldNum" sz="quarter" idx="10"/>
          </p:nvPr>
        </p:nvSpPr>
        <p:spPr/>
        <p:txBody>
          <a:bodyPr/>
          <a:lstStyle/>
          <a:p>
            <a:fld id="{DBFB1F43-6F2E-4538-AABB-23AEDF146290}" type="slidenum">
              <a:rPr lang="ja-JP" altLang="en-US" smtClean="0"/>
              <a:pPr/>
              <a:t>33</a:t>
            </a:fld>
            <a:endParaRPr lang="ja-JP" altLang="en-US"/>
          </a:p>
        </p:txBody>
      </p:sp>
      <p:sp>
        <p:nvSpPr>
          <p:cNvPr id="9" name="タイトル 1">
            <a:extLst>
              <a:ext uri="{FF2B5EF4-FFF2-40B4-BE49-F238E27FC236}">
                <a16:creationId xmlns:a16="http://schemas.microsoft.com/office/drawing/2014/main" id="{41450382-2E16-45C9-905D-568DEB9A9B83}"/>
              </a:ext>
            </a:extLst>
          </p:cNvPr>
          <p:cNvSpPr txBox="1">
            <a:spLocks/>
          </p:cNvSpPr>
          <p:nvPr/>
        </p:nvSpPr>
        <p:spPr bwMode="auto">
          <a:xfrm>
            <a:off x="641213" y="-10092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tx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2800" b="0" kern="0" dirty="0"/>
              <a:t>Enlarged image</a:t>
            </a:r>
            <a:r>
              <a:rPr lang="en-US" altLang="ja-JP" sz="2800" b="0" kern="0" dirty="0"/>
              <a:t>(1/3)</a:t>
            </a:r>
            <a:endParaRPr lang="ja-JP" altLang="en-US" sz="2800" b="0" kern="0" dirty="0"/>
          </a:p>
        </p:txBody>
      </p:sp>
    </p:spTree>
    <p:extLst>
      <p:ext uri="{BB962C8B-B14F-4D97-AF65-F5344CB8AC3E}">
        <p14:creationId xmlns:p14="http://schemas.microsoft.com/office/powerpoint/2010/main" val="4023371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E4E6-519C-645C-CB60-3B74B173DC4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8271D45B-F8AC-1E81-1534-DE91226DB883}"/>
              </a:ext>
            </a:extLst>
          </p:cNvPr>
          <p:cNvPicPr>
            <a:picLocks noChangeAspect="1"/>
          </p:cNvPicPr>
          <p:nvPr/>
        </p:nvPicPr>
        <p:blipFill>
          <a:blip r:embed="rId2"/>
          <a:srcRect t="34074" b="22963"/>
          <a:stretch/>
        </p:blipFill>
        <p:spPr>
          <a:xfrm>
            <a:off x="10694" y="501597"/>
            <a:ext cx="10890986" cy="6259597"/>
          </a:xfrm>
          <a:prstGeom prst="rect">
            <a:avLst/>
          </a:prstGeom>
        </p:spPr>
      </p:pic>
      <p:sp>
        <p:nvSpPr>
          <p:cNvPr id="3" name="スライド番号プレースホルダー 2">
            <a:extLst>
              <a:ext uri="{FF2B5EF4-FFF2-40B4-BE49-F238E27FC236}">
                <a16:creationId xmlns:a16="http://schemas.microsoft.com/office/drawing/2014/main" id="{90976DF7-6FC4-D39E-9A14-89D70AD4F826}"/>
              </a:ext>
            </a:extLst>
          </p:cNvPr>
          <p:cNvSpPr>
            <a:spLocks noGrp="1"/>
          </p:cNvSpPr>
          <p:nvPr>
            <p:ph type="sldNum" sz="quarter" idx="10"/>
          </p:nvPr>
        </p:nvSpPr>
        <p:spPr>
          <a:xfrm>
            <a:off x="11578856" y="6454032"/>
            <a:ext cx="493808" cy="233848"/>
          </a:xfrm>
        </p:spPr>
        <p:txBody>
          <a:bodyPr/>
          <a:lstStyle/>
          <a:p>
            <a:fld id="{DBFB1F43-6F2E-4538-AABB-23AEDF146290}" type="slidenum">
              <a:rPr lang="ja-JP" altLang="en-US" smtClean="0"/>
              <a:pPr/>
              <a:t>34</a:t>
            </a:fld>
            <a:endParaRPr lang="ja-JP" altLang="en-US"/>
          </a:p>
        </p:txBody>
      </p:sp>
      <p:sp>
        <p:nvSpPr>
          <p:cNvPr id="4" name="テキスト ボックス 3">
            <a:extLst>
              <a:ext uri="{FF2B5EF4-FFF2-40B4-BE49-F238E27FC236}">
                <a16:creationId xmlns:a16="http://schemas.microsoft.com/office/drawing/2014/main" id="{0077A7FD-BE08-53C2-0C6F-0FDF9BE0053D}"/>
              </a:ext>
            </a:extLst>
          </p:cNvPr>
          <p:cNvSpPr txBox="1"/>
          <p:nvPr/>
        </p:nvSpPr>
        <p:spPr>
          <a:xfrm>
            <a:off x="10566312" y="147654"/>
            <a:ext cx="1012544" cy="707886"/>
          </a:xfrm>
          <a:prstGeom prst="rect">
            <a:avLst/>
          </a:prstGeom>
          <a:noFill/>
        </p:spPr>
        <p:txBody>
          <a:bodyPr wrap="square">
            <a:spAutoFit/>
          </a:bodyPr>
          <a:lstStyle/>
          <a:p>
            <a:pPr algn="ctr"/>
            <a:r>
              <a:rPr kumimoji="1" lang="en-US" altLang="ja-JP" sz="4000" dirty="0">
                <a:solidFill>
                  <a:srgbClr val="FF0000"/>
                </a:solidFill>
                <a:latin typeface="Abadi" panose="020B0604020104020204" pitchFamily="34" charset="0"/>
                <a:ea typeface="HGP行書体" panose="03000600000000000000" pitchFamily="66" charset="-128"/>
                <a:cs typeface="CordiaUPC" panose="020B0304020202020204" pitchFamily="34" charset="-34"/>
              </a:rPr>
              <a:t>AISI</a:t>
            </a:r>
            <a:endParaRPr lang="ja-JP" altLang="en-US" sz="4000" dirty="0">
              <a:solidFill>
                <a:srgbClr val="FF0000"/>
              </a:solidFill>
              <a:latin typeface="Abadi" panose="020B0604020104020204" pitchFamily="34" charset="0"/>
              <a:ea typeface="HGP行書体" panose="03000600000000000000" pitchFamily="66" charset="-128"/>
              <a:cs typeface="CordiaUPC" panose="020B0304020202020204" pitchFamily="34" charset="-34"/>
            </a:endParaRPr>
          </a:p>
        </p:txBody>
      </p:sp>
      <p:sp>
        <p:nvSpPr>
          <p:cNvPr id="11" name="タイトル 1">
            <a:extLst>
              <a:ext uri="{FF2B5EF4-FFF2-40B4-BE49-F238E27FC236}">
                <a16:creationId xmlns:a16="http://schemas.microsoft.com/office/drawing/2014/main" id="{CA9D93FA-50FC-8C90-2139-8545E57FB235}"/>
              </a:ext>
            </a:extLst>
          </p:cNvPr>
          <p:cNvSpPr txBox="1">
            <a:spLocks/>
          </p:cNvSpPr>
          <p:nvPr/>
        </p:nvSpPr>
        <p:spPr bwMode="auto">
          <a:xfrm>
            <a:off x="641213" y="-10092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tx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2800" b="0" kern="0"/>
              <a:t>Enlarged image</a:t>
            </a:r>
            <a:r>
              <a:rPr lang="en-US" altLang="ja-JP" sz="2800" b="0" kern="0"/>
              <a:t>(2/3)</a:t>
            </a:r>
            <a:endParaRPr lang="ja-JP" altLang="en-US" sz="2800" b="0" kern="0" dirty="0"/>
          </a:p>
        </p:txBody>
      </p:sp>
    </p:spTree>
    <p:extLst>
      <p:ext uri="{BB962C8B-B14F-4D97-AF65-F5344CB8AC3E}">
        <p14:creationId xmlns:p14="http://schemas.microsoft.com/office/powerpoint/2010/main" val="129925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2CB4E-D427-0793-D0CE-B3D5D9CAF35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A245040-34E1-5DF3-015A-5BEE5557903F}"/>
              </a:ext>
            </a:extLst>
          </p:cNvPr>
          <p:cNvSpPr>
            <a:spLocks noGrp="1"/>
          </p:cNvSpPr>
          <p:nvPr>
            <p:ph type="sldNum" sz="quarter" idx="10"/>
          </p:nvPr>
        </p:nvSpPr>
        <p:spPr/>
        <p:txBody>
          <a:bodyPr/>
          <a:lstStyle/>
          <a:p>
            <a:fld id="{DBFB1F43-6F2E-4538-AABB-23AEDF146290}" type="slidenum">
              <a:rPr lang="ja-JP" altLang="en-US" smtClean="0"/>
              <a:pPr/>
              <a:t>35</a:t>
            </a:fld>
            <a:endParaRPr lang="ja-JP" altLang="en-US"/>
          </a:p>
        </p:txBody>
      </p:sp>
      <p:pic>
        <p:nvPicPr>
          <p:cNvPr id="4" name="図 3">
            <a:extLst>
              <a:ext uri="{FF2B5EF4-FFF2-40B4-BE49-F238E27FC236}">
                <a16:creationId xmlns:a16="http://schemas.microsoft.com/office/drawing/2014/main" id="{AA110959-455E-89A4-4728-4F85EF6C0D02}"/>
              </a:ext>
            </a:extLst>
          </p:cNvPr>
          <p:cNvPicPr>
            <a:picLocks noChangeAspect="1"/>
          </p:cNvPicPr>
          <p:nvPr/>
        </p:nvPicPr>
        <p:blipFill>
          <a:blip r:embed="rId2"/>
          <a:srcRect t="76853"/>
          <a:stretch/>
        </p:blipFill>
        <p:spPr>
          <a:xfrm>
            <a:off x="0" y="1084792"/>
            <a:ext cx="10850880" cy="3360208"/>
          </a:xfrm>
          <a:prstGeom prst="rect">
            <a:avLst/>
          </a:prstGeom>
        </p:spPr>
      </p:pic>
      <p:sp>
        <p:nvSpPr>
          <p:cNvPr id="9" name="タイトル 1">
            <a:extLst>
              <a:ext uri="{FF2B5EF4-FFF2-40B4-BE49-F238E27FC236}">
                <a16:creationId xmlns:a16="http://schemas.microsoft.com/office/drawing/2014/main" id="{19877DEE-BD27-29F8-2C1E-F0796122F477}"/>
              </a:ext>
            </a:extLst>
          </p:cNvPr>
          <p:cNvSpPr txBox="1">
            <a:spLocks/>
          </p:cNvSpPr>
          <p:nvPr/>
        </p:nvSpPr>
        <p:spPr bwMode="auto">
          <a:xfrm>
            <a:off x="641213" y="-10092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tx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sz="2800" b="0" kern="0" dirty="0"/>
              <a:t>Enlarged image</a:t>
            </a:r>
            <a:r>
              <a:rPr lang="en-US" altLang="ja-JP" sz="2800" b="0" kern="0" dirty="0"/>
              <a:t>(3/3)</a:t>
            </a:r>
            <a:endParaRPr lang="ja-JP" altLang="en-US" sz="2800" b="0" kern="0" dirty="0"/>
          </a:p>
        </p:txBody>
      </p:sp>
    </p:spTree>
    <p:extLst>
      <p:ext uri="{BB962C8B-B14F-4D97-AF65-F5344CB8AC3E}">
        <p14:creationId xmlns:p14="http://schemas.microsoft.com/office/powerpoint/2010/main" val="3828006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D2FA34B-3450-19CF-C8F4-E78D2C4E3961}"/>
              </a:ext>
            </a:extLst>
          </p:cNvPr>
          <p:cNvSpPr>
            <a:spLocks noGrp="1"/>
          </p:cNvSpPr>
          <p:nvPr>
            <p:ph idx="1"/>
          </p:nvPr>
        </p:nvSpPr>
        <p:spPr>
          <a:xfrm>
            <a:off x="1" y="1382320"/>
            <a:ext cx="12192000" cy="2222118"/>
          </a:xfrm>
        </p:spPr>
        <p:txBody>
          <a:bodyPr/>
          <a:lstStyle/>
          <a:p>
            <a:r>
              <a:rPr lang="en-US" altLang="ja-JP" sz="2400" dirty="0"/>
              <a:t>When managing data quality, accuracy, completeness, and timeliness are important. However, when data is used for AI, additional considerations are required, including the following:</a:t>
            </a:r>
          </a:p>
          <a:p>
            <a:pPr marL="457198" lvl="1" indent="0">
              <a:buNone/>
            </a:pPr>
            <a:r>
              <a:rPr lang="en-US" altLang="ja-JP" sz="2400" dirty="0"/>
              <a:t>1. Annotation (Labeling) Quality Management</a:t>
            </a:r>
          </a:p>
          <a:p>
            <a:pPr lvl="2"/>
            <a:r>
              <a:rPr lang="en-US" altLang="ja-JP" sz="1800" dirty="0"/>
              <a:t>For machine learning, manual or automated labeling of data is essential. If there are many incorrect or inconsistent labels, it can lead to reduced model accuracy and skewed training results.</a:t>
            </a:r>
          </a:p>
          <a:p>
            <a:pPr marL="457198" lvl="1" indent="0">
              <a:buNone/>
            </a:pPr>
            <a:r>
              <a:rPr lang="en-US" altLang="ja-JP" sz="2400" dirty="0"/>
              <a:t>2. Checking for Bias and Ensuring Fairness</a:t>
            </a:r>
          </a:p>
          <a:p>
            <a:pPr lvl="2"/>
            <a:r>
              <a:rPr lang="en-US" altLang="ja-JP" sz="1800" dirty="0"/>
              <a:t>It is essential to verify that the data does not disproportionately represent certain attributes (e.g., gender, race, region) and to prevent such biases from being amplified during the training process.</a:t>
            </a:r>
          </a:p>
          <a:p>
            <a:pPr marL="457198" lvl="1" indent="0">
              <a:buNone/>
            </a:pPr>
            <a:r>
              <a:rPr lang="en-US" altLang="ja-JP" sz="2400" dirty="0"/>
              <a:t>3. Privacy and Security Measures</a:t>
            </a:r>
          </a:p>
          <a:p>
            <a:pPr lvl="2"/>
            <a:r>
              <a:rPr lang="en-US" altLang="ja-JP" sz="1800" dirty="0"/>
              <a:t>When handling data that includes personal or confidential information, proper anonymization and masking must be performed, and secure storage and processing must be ensured. Additionally, privacy protection technologies (e.g., differential privacy) should be considered to prevent personal information from being inferred using trained models.</a:t>
            </a:r>
          </a:p>
        </p:txBody>
      </p:sp>
      <p:sp>
        <p:nvSpPr>
          <p:cNvPr id="3" name="スライド番号プレースホルダー 2">
            <a:extLst>
              <a:ext uri="{FF2B5EF4-FFF2-40B4-BE49-F238E27FC236}">
                <a16:creationId xmlns:a16="http://schemas.microsoft.com/office/drawing/2014/main" id="{4B93A1B6-41DB-41BC-74C3-03E29DFB301F}"/>
              </a:ext>
            </a:extLst>
          </p:cNvPr>
          <p:cNvSpPr>
            <a:spLocks noGrp="1"/>
          </p:cNvSpPr>
          <p:nvPr>
            <p:ph type="sldNum" sz="quarter" idx="12"/>
          </p:nvPr>
        </p:nvSpPr>
        <p:spPr/>
        <p:txBody>
          <a:bodyPr/>
          <a:lstStyle/>
          <a:p>
            <a:fld id="{DBFB1F43-6F2E-4538-AABB-23AEDF146290}" type="slidenum">
              <a:rPr lang="ja-JP" altLang="en-US" smtClean="0"/>
              <a:pPr/>
              <a:t>36</a:t>
            </a:fld>
            <a:endParaRPr lang="ja-JP" altLang="en-US"/>
          </a:p>
        </p:txBody>
      </p:sp>
      <p:sp>
        <p:nvSpPr>
          <p:cNvPr id="4" name="タイトル 3">
            <a:extLst>
              <a:ext uri="{FF2B5EF4-FFF2-40B4-BE49-F238E27FC236}">
                <a16:creationId xmlns:a16="http://schemas.microsoft.com/office/drawing/2014/main" id="{7877E330-E891-B972-C755-CE8311BEC833}"/>
              </a:ext>
            </a:extLst>
          </p:cNvPr>
          <p:cNvSpPr>
            <a:spLocks noGrp="1"/>
          </p:cNvSpPr>
          <p:nvPr>
            <p:ph type="title"/>
          </p:nvPr>
        </p:nvSpPr>
        <p:spPr>
          <a:xfrm>
            <a:off x="641213" y="313754"/>
            <a:ext cx="9805376" cy="676276"/>
          </a:xfrm>
        </p:spPr>
        <p:txBody>
          <a:bodyPr/>
          <a:lstStyle/>
          <a:p>
            <a:r>
              <a:rPr lang="ja-JP" altLang="en-US" dirty="0"/>
              <a:t>⑦ </a:t>
            </a:r>
            <a:r>
              <a:rPr lang="en-US" altLang="ja-JP" dirty="0"/>
              <a:t>Data Quality Management for AI</a:t>
            </a:r>
            <a:endParaRPr lang="ja-JP" altLang="en-US" dirty="0"/>
          </a:p>
        </p:txBody>
      </p:sp>
    </p:spTree>
    <p:extLst>
      <p:ext uri="{BB962C8B-B14F-4D97-AF65-F5344CB8AC3E}">
        <p14:creationId xmlns:p14="http://schemas.microsoft.com/office/powerpoint/2010/main" val="2453852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DBAD0-D12D-2C09-4E39-313669B12A74}"/>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2A9B142-1DD9-C932-3C4B-D4084D715B59}"/>
              </a:ext>
            </a:extLst>
          </p:cNvPr>
          <p:cNvSpPr>
            <a:spLocks noGrp="1"/>
          </p:cNvSpPr>
          <p:nvPr>
            <p:ph idx="1"/>
          </p:nvPr>
        </p:nvSpPr>
        <p:spPr>
          <a:xfrm>
            <a:off x="0" y="1419642"/>
            <a:ext cx="12192000" cy="2222118"/>
          </a:xfrm>
        </p:spPr>
        <p:txBody>
          <a:bodyPr/>
          <a:lstStyle/>
          <a:p>
            <a:pPr marL="457198" lvl="1" indent="0">
              <a:buNone/>
            </a:pPr>
            <a:r>
              <a:rPr lang="en-US" altLang="ja-JP" sz="2400" dirty="0"/>
              <a:t>4. Version Control and Drift Management</a:t>
            </a:r>
          </a:p>
          <a:p>
            <a:pPr lvl="2"/>
            <a:r>
              <a:rPr lang="en-US" altLang="ja-JP" sz="1800" dirty="0"/>
              <a:t>AI models are trained based on the data distribution at the time of training. Over time, the data distribution —or the underlying relationships between input and output— may change (“data drift” or “concept drift”), which can cause a sudden drop in model performance. It is important to implement data version control, monitor distributions, retrain or refine models as needed.</a:t>
            </a:r>
          </a:p>
          <a:p>
            <a:pPr marL="457198" lvl="1" indent="0">
              <a:buNone/>
            </a:pPr>
            <a:r>
              <a:rPr lang="en-US" altLang="ja-JP" sz="2400" dirty="0"/>
              <a:t>5. Handling Synthetic Data and Generated Content</a:t>
            </a:r>
          </a:p>
          <a:p>
            <a:pPr lvl="2"/>
            <a:r>
              <a:rPr lang="en-US" altLang="ja-JP" sz="1800" dirty="0"/>
              <a:t>In cases where real-world data is insufficient, synthetic data may be used. However, clarity regarding its generation and quality is critical. Improper use of synthetic data can lead to flawed training and incorrect model outcomes.</a:t>
            </a:r>
          </a:p>
          <a:p>
            <a:pPr marL="457198" lvl="1" indent="0">
              <a:buNone/>
            </a:pPr>
            <a:r>
              <a:rPr lang="en-US" altLang="ja-JP" sz="2400" dirty="0"/>
              <a:t>6. Ensuring Explainability and Transparency</a:t>
            </a:r>
          </a:p>
          <a:p>
            <a:pPr lvl="2"/>
            <a:r>
              <a:rPr lang="en-US" altLang="ja-JP" sz="1800" dirty="0"/>
              <a:t>AI models should not operate as “black boxes.” Explainable AI (XAI) methods helps clarify the decision-making process behind critical outcomes, thereby enhancing trust and accountability.</a:t>
            </a:r>
          </a:p>
          <a:p>
            <a:pPr marL="457198" lvl="1" indent="0">
              <a:buNone/>
            </a:pPr>
            <a:r>
              <a:rPr lang="en-US" altLang="ja-JP" sz="2400" dirty="0"/>
              <a:t>7. Establishing Operational and Monitoring Frameworks</a:t>
            </a:r>
          </a:p>
          <a:p>
            <a:pPr lvl="2"/>
            <a:r>
              <a:rPr lang="en-US" altLang="ja-JP" sz="1800" dirty="0"/>
              <a:t>Continuous monitoring and maintenance are essential not only during data and model development but also throughout deployment. It is important to have systems in place that can respond quickly if unexpected bias or performance decline arises.</a:t>
            </a:r>
          </a:p>
        </p:txBody>
      </p:sp>
      <p:sp>
        <p:nvSpPr>
          <p:cNvPr id="3" name="スライド番号プレースホルダー 2">
            <a:extLst>
              <a:ext uri="{FF2B5EF4-FFF2-40B4-BE49-F238E27FC236}">
                <a16:creationId xmlns:a16="http://schemas.microsoft.com/office/drawing/2014/main" id="{A78BB99B-83AC-D122-2BDB-EC4B07433D2C}"/>
              </a:ext>
            </a:extLst>
          </p:cNvPr>
          <p:cNvSpPr>
            <a:spLocks noGrp="1"/>
          </p:cNvSpPr>
          <p:nvPr>
            <p:ph type="sldNum" sz="quarter" idx="12"/>
          </p:nvPr>
        </p:nvSpPr>
        <p:spPr/>
        <p:txBody>
          <a:bodyPr/>
          <a:lstStyle/>
          <a:p>
            <a:fld id="{DBFB1F43-6F2E-4538-AABB-23AEDF146290}" type="slidenum">
              <a:rPr lang="ja-JP" altLang="en-US" smtClean="0"/>
              <a:pPr/>
              <a:t>37</a:t>
            </a:fld>
            <a:endParaRPr lang="ja-JP" altLang="en-US"/>
          </a:p>
        </p:txBody>
      </p:sp>
      <p:sp>
        <p:nvSpPr>
          <p:cNvPr id="4" name="タイトル 3">
            <a:extLst>
              <a:ext uri="{FF2B5EF4-FFF2-40B4-BE49-F238E27FC236}">
                <a16:creationId xmlns:a16="http://schemas.microsoft.com/office/drawing/2014/main" id="{3E968AD0-687B-DEFE-B50B-DF3C623169C7}"/>
              </a:ext>
            </a:extLst>
          </p:cNvPr>
          <p:cNvSpPr>
            <a:spLocks noGrp="1"/>
          </p:cNvSpPr>
          <p:nvPr>
            <p:ph type="title"/>
          </p:nvPr>
        </p:nvSpPr>
        <p:spPr>
          <a:xfrm>
            <a:off x="641213" y="313754"/>
            <a:ext cx="10762908" cy="676276"/>
          </a:xfrm>
        </p:spPr>
        <p:txBody>
          <a:bodyPr/>
          <a:lstStyle/>
          <a:p>
            <a:r>
              <a:rPr lang="ja-JP" altLang="en-US" dirty="0"/>
              <a:t>⑦ </a:t>
            </a:r>
            <a:r>
              <a:rPr lang="en-US" altLang="ja-JP" dirty="0"/>
              <a:t>Data Quality Management for AI</a:t>
            </a:r>
            <a:r>
              <a:rPr lang="en-US" altLang="ja-JP" sz="2800" dirty="0"/>
              <a:t>(Cont.)</a:t>
            </a:r>
            <a:endParaRPr lang="ja-JP" altLang="en-US" dirty="0"/>
          </a:p>
        </p:txBody>
      </p:sp>
    </p:spTree>
    <p:extLst>
      <p:ext uri="{BB962C8B-B14F-4D97-AF65-F5344CB8AC3E}">
        <p14:creationId xmlns:p14="http://schemas.microsoft.com/office/powerpoint/2010/main" val="2491189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7C25101E-EF1E-5123-C87A-ECDC5A47917E}"/>
              </a:ext>
            </a:extLst>
          </p:cNvPr>
          <p:cNvSpPr>
            <a:spLocks noGrp="1"/>
          </p:cNvSpPr>
          <p:nvPr>
            <p:ph type="body" idx="1"/>
          </p:nvPr>
        </p:nvSpPr>
        <p:spPr/>
        <p:txBody>
          <a:bodyPr/>
          <a:lstStyle/>
          <a:p>
            <a:r>
              <a:rPr lang="en-US" altLang="ja-JP" dirty="0"/>
              <a:t>III. Perspective</a:t>
            </a:r>
            <a:endParaRPr lang="ja-JP" altLang="en-US" dirty="0"/>
          </a:p>
        </p:txBody>
      </p:sp>
      <p:sp>
        <p:nvSpPr>
          <p:cNvPr id="3" name="スライド番号プレースホルダー 2">
            <a:extLst>
              <a:ext uri="{FF2B5EF4-FFF2-40B4-BE49-F238E27FC236}">
                <a16:creationId xmlns:a16="http://schemas.microsoft.com/office/drawing/2014/main" id="{F38B533F-169C-0DEB-CB56-50CCB4898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0000"/>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100" b="0" i="0" u="none" strike="noStrike" kern="1200" cap="none" spc="0" normalizeH="0" baseline="0" noProof="0">
              <a:ln>
                <a:noFill/>
              </a:ln>
              <a:solidFill>
                <a:srgbClr val="FF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71101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81BC7C-ABEA-0BFE-356A-16DC9900F86C}"/>
              </a:ext>
            </a:extLst>
          </p:cNvPr>
          <p:cNvSpPr>
            <a:spLocks noGrp="1"/>
          </p:cNvSpPr>
          <p:nvPr>
            <p:ph type="title"/>
          </p:nvPr>
        </p:nvSpPr>
        <p:spPr/>
        <p:txBody>
          <a:bodyPr/>
          <a:lstStyle/>
          <a:p>
            <a:r>
              <a:rPr lang="en-US" altLang="ja-JP" dirty="0"/>
              <a:t>Process View(Operation)</a:t>
            </a:r>
            <a:endParaRPr lang="ja-JP" altLang="en-US" dirty="0"/>
          </a:p>
        </p:txBody>
      </p:sp>
      <p:sp>
        <p:nvSpPr>
          <p:cNvPr id="5" name="コンテンツ プレースホルダー 4">
            <a:extLst>
              <a:ext uri="{FF2B5EF4-FFF2-40B4-BE49-F238E27FC236}">
                <a16:creationId xmlns:a16="http://schemas.microsoft.com/office/drawing/2014/main" id="{7C25101E-EF1E-5123-C87A-ECDC5A47917E}"/>
              </a:ext>
            </a:extLst>
          </p:cNvPr>
          <p:cNvSpPr>
            <a:spLocks noGrp="1"/>
          </p:cNvSpPr>
          <p:nvPr>
            <p:ph type="body" idx="1"/>
          </p:nvPr>
        </p:nvSpPr>
        <p:spPr/>
        <p:txBody>
          <a:bodyPr/>
          <a:lstStyle/>
          <a:p>
            <a:r>
              <a:rPr lang="en-US" altLang="ja-JP" dirty="0"/>
              <a:t>III. Perspective</a:t>
            </a:r>
            <a:endParaRPr lang="ja-JP" altLang="en-US" dirty="0"/>
          </a:p>
        </p:txBody>
      </p:sp>
      <p:sp>
        <p:nvSpPr>
          <p:cNvPr id="3" name="スライド番号プレースホルダー 2">
            <a:extLst>
              <a:ext uri="{FF2B5EF4-FFF2-40B4-BE49-F238E27FC236}">
                <a16:creationId xmlns:a16="http://schemas.microsoft.com/office/drawing/2014/main" id="{F38B533F-169C-0DEB-CB56-50CCB4898FE1}"/>
              </a:ext>
            </a:extLst>
          </p:cNvPr>
          <p:cNvSpPr>
            <a:spLocks noGrp="1"/>
          </p:cNvSpPr>
          <p:nvPr>
            <p:ph type="sldNum" sz="quarter" idx="12"/>
          </p:nvPr>
        </p:nvSpPr>
        <p:spPr/>
        <p:txBody>
          <a:bodyPr/>
          <a:lstStyle/>
          <a:p>
            <a:fld id="{DBFB1F43-6F2E-4538-AABB-23AEDF146290}" type="slidenum">
              <a:rPr lang="ja-JP" altLang="en-US" smtClean="0"/>
              <a:pPr/>
              <a:t>39</a:t>
            </a:fld>
            <a:endParaRPr lang="ja-JP" altLang="en-US"/>
          </a:p>
        </p:txBody>
      </p:sp>
    </p:spTree>
    <p:extLst>
      <p:ext uri="{BB962C8B-B14F-4D97-AF65-F5344CB8AC3E}">
        <p14:creationId xmlns:p14="http://schemas.microsoft.com/office/powerpoint/2010/main" val="34043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C5F36-314E-BA0D-9DC3-0BC255F1E2A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597A2AD-0C11-2D7B-5EE6-62E342C8D255}"/>
              </a:ext>
            </a:extLst>
          </p:cNvPr>
          <p:cNvSpPr>
            <a:spLocks noGrp="1"/>
          </p:cNvSpPr>
          <p:nvPr>
            <p:ph idx="1"/>
          </p:nvPr>
        </p:nvSpPr>
        <p:spPr>
          <a:xfrm>
            <a:off x="642229" y="1382319"/>
            <a:ext cx="10936627" cy="4768223"/>
          </a:xfrm>
        </p:spPr>
        <p:txBody>
          <a:bodyPr/>
          <a:lstStyle/>
          <a:p>
            <a:r>
              <a:rPr lang="en-US" altLang="ja-JP" sz="2000" b="1" dirty="0"/>
              <a:t>As a guideline for policy development</a:t>
            </a:r>
          </a:p>
          <a:p>
            <a:pPr lvl="1"/>
            <a:r>
              <a:rPr lang="en-US" altLang="ja-JP" sz="2000" dirty="0"/>
              <a:t>Use this guide as a foundational reference or checklist when developing organizational policies for ensuring data quality.</a:t>
            </a:r>
          </a:p>
          <a:p>
            <a:pPr lvl="1"/>
            <a:r>
              <a:rPr lang="en-US" altLang="ja-JP" sz="2000" dirty="0"/>
              <a:t>Examples include data governance policies, AI ethics principles, and quality management plans.</a:t>
            </a:r>
            <a:endParaRPr kumimoji="1" lang="en-US" altLang="ja-JP" sz="2000" dirty="0"/>
          </a:p>
          <a:p>
            <a:r>
              <a:rPr lang="en-US" altLang="ja-JP" sz="2000" b="1" dirty="0"/>
              <a:t>As a practical tool for project operations</a:t>
            </a:r>
          </a:p>
          <a:p>
            <a:pPr lvl="1"/>
            <a:r>
              <a:rPr lang="en-US" altLang="ja-JP" sz="2000" dirty="0"/>
              <a:t>Use it to clarify what needs to be checked and who is responsible at each stage of the AI development process—such as data collection, annotation, and model training.</a:t>
            </a:r>
          </a:p>
          <a:p>
            <a:r>
              <a:rPr lang="en-US" altLang="ja-JP" sz="2000" b="1" dirty="0"/>
              <a:t>As educational and shared learning material</a:t>
            </a:r>
          </a:p>
          <a:p>
            <a:pPr lvl="1"/>
            <a:r>
              <a:rPr lang="en-US" altLang="ja-JP" sz="2000" dirty="0"/>
              <a:t>Use it as training content to help all stakeholders involved in handling data—providers, holders, developers, and users—build a common understanding.</a:t>
            </a:r>
            <a:endParaRPr kumimoji="1" lang="en-US" altLang="ja-JP" sz="2000" dirty="0"/>
          </a:p>
          <a:p>
            <a:endParaRPr kumimoji="1" lang="en-US" altLang="ja-JP" sz="2000" dirty="0"/>
          </a:p>
        </p:txBody>
      </p:sp>
      <p:sp>
        <p:nvSpPr>
          <p:cNvPr id="3" name="スライド番号プレースホルダー 2">
            <a:extLst>
              <a:ext uri="{FF2B5EF4-FFF2-40B4-BE49-F238E27FC236}">
                <a16:creationId xmlns:a16="http://schemas.microsoft.com/office/drawing/2014/main" id="{5DFD3987-DDB5-51CC-0E85-AFCE2A5576A4}"/>
              </a:ext>
            </a:extLst>
          </p:cNvPr>
          <p:cNvSpPr>
            <a:spLocks noGrp="1"/>
          </p:cNvSpPr>
          <p:nvPr>
            <p:ph type="sldNum" sz="quarter" idx="12"/>
          </p:nvPr>
        </p:nvSpPr>
        <p:spPr/>
        <p:txBody>
          <a:bodyPr/>
          <a:lstStyle/>
          <a:p>
            <a:fld id="{DBFB1F43-6F2E-4538-AABB-23AEDF146290}" type="slidenum">
              <a:rPr lang="ja-JP" altLang="en-US" smtClean="0"/>
              <a:pPr/>
              <a:t>4</a:t>
            </a:fld>
            <a:endParaRPr lang="ja-JP" altLang="en-US"/>
          </a:p>
        </p:txBody>
      </p:sp>
      <p:sp>
        <p:nvSpPr>
          <p:cNvPr id="4" name="タイトル 3">
            <a:extLst>
              <a:ext uri="{FF2B5EF4-FFF2-40B4-BE49-F238E27FC236}">
                <a16:creationId xmlns:a16="http://schemas.microsoft.com/office/drawing/2014/main" id="{40E00265-9E2D-A9AF-A100-F54FE3A6F1EE}"/>
              </a:ext>
            </a:extLst>
          </p:cNvPr>
          <p:cNvSpPr>
            <a:spLocks noGrp="1"/>
          </p:cNvSpPr>
          <p:nvPr>
            <p:ph type="title"/>
          </p:nvPr>
        </p:nvSpPr>
        <p:spPr/>
        <p:txBody>
          <a:bodyPr/>
          <a:lstStyle/>
          <a:p>
            <a:r>
              <a:rPr lang="en-US" altLang="ja-JP" dirty="0"/>
              <a:t>About This Guide – How to use</a:t>
            </a:r>
            <a:endParaRPr kumimoji="1" lang="ja-JP" altLang="en-US" dirty="0"/>
          </a:p>
        </p:txBody>
      </p:sp>
      <p:sp>
        <p:nvSpPr>
          <p:cNvPr id="6" name="テキスト ボックス 5">
            <a:extLst>
              <a:ext uri="{FF2B5EF4-FFF2-40B4-BE49-F238E27FC236}">
                <a16:creationId xmlns:a16="http://schemas.microsoft.com/office/drawing/2014/main" id="{86204929-AEA1-493C-155B-E778A9C72B5E}"/>
              </a:ext>
            </a:extLst>
          </p:cNvPr>
          <p:cNvSpPr txBox="1"/>
          <p:nvPr/>
        </p:nvSpPr>
        <p:spPr>
          <a:xfrm>
            <a:off x="641212" y="5713249"/>
            <a:ext cx="10936627" cy="830997"/>
          </a:xfrm>
          <a:prstGeom prst="rect">
            <a:avLst/>
          </a:prstGeom>
          <a:noFill/>
        </p:spPr>
        <p:txBody>
          <a:bodyPr wrap="square">
            <a:spAutoFit/>
          </a:bodyPr>
          <a:lstStyle/>
          <a:p>
            <a:r>
              <a:rPr lang="en-US" altLang="ja-JP" sz="1600" dirty="0"/>
              <a:t>This document is not a legally binding standard, but a guidebook intended to share practical knowledge on data quality. We hope readers will refer to it flexibly—according to their roles, needs, and purposes—and adapt it to best suit their own organizations and projects.</a:t>
            </a:r>
          </a:p>
        </p:txBody>
      </p:sp>
    </p:spTree>
    <p:extLst>
      <p:ext uri="{BB962C8B-B14F-4D97-AF65-F5344CB8AC3E}">
        <p14:creationId xmlns:p14="http://schemas.microsoft.com/office/powerpoint/2010/main" val="1316198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7A8A-9493-B85E-A4D8-43333EFD9831}"/>
            </a:ext>
          </a:extLst>
        </p:cNvPr>
        <p:cNvGrpSpPr/>
        <p:nvPr/>
      </p:nvGrpSpPr>
      <p:grpSpPr>
        <a:xfrm>
          <a:off x="0" y="0"/>
          <a:ext cx="0" cy="0"/>
          <a:chOff x="0" y="0"/>
          <a:chExt cx="0" cy="0"/>
        </a:xfrm>
      </p:grpSpPr>
      <p:pic>
        <p:nvPicPr>
          <p:cNvPr id="49" name="図 48">
            <a:extLst>
              <a:ext uri="{FF2B5EF4-FFF2-40B4-BE49-F238E27FC236}">
                <a16:creationId xmlns:a16="http://schemas.microsoft.com/office/drawing/2014/main" id="{059C7AD7-2051-9535-E5A8-11B6F7E9ECE4}"/>
              </a:ext>
            </a:extLst>
          </p:cNvPr>
          <p:cNvPicPr>
            <a:picLocks noChangeAspect="1"/>
          </p:cNvPicPr>
          <p:nvPr/>
        </p:nvPicPr>
        <p:blipFill>
          <a:blip r:embed="rId2"/>
          <a:stretch>
            <a:fillRect/>
          </a:stretch>
        </p:blipFill>
        <p:spPr>
          <a:xfrm>
            <a:off x="0" y="1772780"/>
            <a:ext cx="12192000" cy="5106696"/>
          </a:xfrm>
          <a:prstGeom prst="rect">
            <a:avLst/>
          </a:prstGeom>
        </p:spPr>
      </p:pic>
      <p:sp>
        <p:nvSpPr>
          <p:cNvPr id="2" name="タイトル 1">
            <a:extLst>
              <a:ext uri="{FF2B5EF4-FFF2-40B4-BE49-F238E27FC236}">
                <a16:creationId xmlns:a16="http://schemas.microsoft.com/office/drawing/2014/main" id="{8E51A286-EB7F-AA2F-0CF4-D09307EBDC6F}"/>
              </a:ext>
            </a:extLst>
          </p:cNvPr>
          <p:cNvSpPr>
            <a:spLocks noGrp="1"/>
          </p:cNvSpPr>
          <p:nvPr>
            <p:ph type="title"/>
          </p:nvPr>
        </p:nvSpPr>
        <p:spPr/>
        <p:txBody>
          <a:bodyPr/>
          <a:lstStyle/>
          <a:p>
            <a:r>
              <a:rPr lang="en-US" altLang="ja-JP" dirty="0"/>
              <a:t>Process</a:t>
            </a:r>
            <a:endParaRPr lang="ja-JP" altLang="en-US" dirty="0"/>
          </a:p>
        </p:txBody>
      </p:sp>
      <p:sp>
        <p:nvSpPr>
          <p:cNvPr id="4" name="スライド番号プレースホルダー 3">
            <a:extLst>
              <a:ext uri="{FF2B5EF4-FFF2-40B4-BE49-F238E27FC236}">
                <a16:creationId xmlns:a16="http://schemas.microsoft.com/office/drawing/2014/main" id="{52C8E6D8-3058-8A17-7C2A-76A01062734A}"/>
              </a:ext>
            </a:extLst>
          </p:cNvPr>
          <p:cNvSpPr>
            <a:spLocks noGrp="1"/>
          </p:cNvSpPr>
          <p:nvPr>
            <p:ph type="sldNum" sz="quarter" idx="10"/>
          </p:nvPr>
        </p:nvSpPr>
        <p:spPr/>
        <p:txBody>
          <a:bodyPr/>
          <a:lstStyle/>
          <a:p>
            <a:fld id="{DBFB1F43-6F2E-4538-AABB-23AEDF146290}" type="slidenum">
              <a:rPr lang="ja-JP" altLang="en-US" smtClean="0"/>
              <a:pPr/>
              <a:t>40</a:t>
            </a:fld>
            <a:endParaRPr lang="ja-JP" altLang="en-US" dirty="0"/>
          </a:p>
        </p:txBody>
      </p:sp>
      <p:sp>
        <p:nvSpPr>
          <p:cNvPr id="6" name="正方形/長方形 5">
            <a:extLst>
              <a:ext uri="{FF2B5EF4-FFF2-40B4-BE49-F238E27FC236}">
                <a16:creationId xmlns:a16="http://schemas.microsoft.com/office/drawing/2014/main" id="{A7D94FD3-E9CD-1B9E-109C-4427997CC533}"/>
              </a:ext>
            </a:extLst>
          </p:cNvPr>
          <p:cNvSpPr/>
          <p:nvPr/>
        </p:nvSpPr>
        <p:spPr>
          <a:xfrm>
            <a:off x="49282" y="1830837"/>
            <a:ext cx="1341962" cy="439604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507D4CE-56A9-02FE-F012-781C42AD635F}"/>
              </a:ext>
            </a:extLst>
          </p:cNvPr>
          <p:cNvSpPr/>
          <p:nvPr/>
        </p:nvSpPr>
        <p:spPr>
          <a:xfrm>
            <a:off x="1391244" y="1830837"/>
            <a:ext cx="2094343" cy="439604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44D5FD3-C7E9-29F7-CD24-38F3264D7C4A}"/>
              </a:ext>
            </a:extLst>
          </p:cNvPr>
          <p:cNvSpPr/>
          <p:nvPr/>
        </p:nvSpPr>
        <p:spPr>
          <a:xfrm>
            <a:off x="3485587" y="3428999"/>
            <a:ext cx="3330796" cy="279787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89C3373-1247-2EF0-9D57-739E253B822B}"/>
              </a:ext>
            </a:extLst>
          </p:cNvPr>
          <p:cNvSpPr/>
          <p:nvPr/>
        </p:nvSpPr>
        <p:spPr>
          <a:xfrm>
            <a:off x="3481027" y="1830836"/>
            <a:ext cx="4274884" cy="1598161"/>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27CD5DF-CB6C-D632-51BD-7F1322CF1D69}"/>
              </a:ext>
            </a:extLst>
          </p:cNvPr>
          <p:cNvSpPr/>
          <p:nvPr/>
        </p:nvSpPr>
        <p:spPr>
          <a:xfrm>
            <a:off x="6816383" y="3428999"/>
            <a:ext cx="941627" cy="279787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308B1F6-0E30-044A-8B76-11BBE0AC4507}"/>
              </a:ext>
            </a:extLst>
          </p:cNvPr>
          <p:cNvSpPr/>
          <p:nvPr/>
        </p:nvSpPr>
        <p:spPr>
          <a:xfrm>
            <a:off x="7751349" y="1830836"/>
            <a:ext cx="2462194"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9FF6D25-374B-A631-82AD-AEEC9073275E}"/>
              </a:ext>
            </a:extLst>
          </p:cNvPr>
          <p:cNvSpPr/>
          <p:nvPr/>
        </p:nvSpPr>
        <p:spPr>
          <a:xfrm>
            <a:off x="10218104" y="1830836"/>
            <a:ext cx="962763"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E9CB860-D317-F9DF-8C7C-181D5B8F4022}"/>
              </a:ext>
            </a:extLst>
          </p:cNvPr>
          <p:cNvSpPr/>
          <p:nvPr/>
        </p:nvSpPr>
        <p:spPr>
          <a:xfrm>
            <a:off x="11179954" y="1830836"/>
            <a:ext cx="962764"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A854A26-C242-E213-CA54-A57771B08270}"/>
              </a:ext>
            </a:extLst>
          </p:cNvPr>
          <p:cNvSpPr txBox="1"/>
          <p:nvPr/>
        </p:nvSpPr>
        <p:spPr>
          <a:xfrm>
            <a:off x="697739" y="2122708"/>
            <a:ext cx="809837" cy="1200329"/>
          </a:xfrm>
          <a:prstGeom prst="rect">
            <a:avLst/>
          </a:prstGeom>
          <a:noFill/>
        </p:spPr>
        <p:txBody>
          <a:bodyPr wrap="none" rtlCol="0">
            <a:spAutoFit/>
          </a:bodyPr>
          <a:lstStyle/>
          <a:p>
            <a:r>
              <a:rPr kumimoji="1" lang="en-US" altLang="ja-JP" sz="7200" b="1" dirty="0">
                <a:solidFill>
                  <a:schemeClr val="accent2"/>
                </a:solidFill>
              </a:rPr>
              <a:t>1</a:t>
            </a:r>
          </a:p>
        </p:txBody>
      </p:sp>
      <p:sp>
        <p:nvSpPr>
          <p:cNvPr id="5" name="テキスト ボックス 4">
            <a:extLst>
              <a:ext uri="{FF2B5EF4-FFF2-40B4-BE49-F238E27FC236}">
                <a16:creationId xmlns:a16="http://schemas.microsoft.com/office/drawing/2014/main" id="{60F8D522-7E81-A215-3BED-41D48FC0A36B}"/>
              </a:ext>
            </a:extLst>
          </p:cNvPr>
          <p:cNvSpPr txBox="1"/>
          <p:nvPr/>
        </p:nvSpPr>
        <p:spPr>
          <a:xfrm>
            <a:off x="1485951" y="2122707"/>
            <a:ext cx="809837" cy="1200329"/>
          </a:xfrm>
          <a:prstGeom prst="rect">
            <a:avLst/>
          </a:prstGeom>
          <a:noFill/>
        </p:spPr>
        <p:txBody>
          <a:bodyPr wrap="none" rtlCol="0">
            <a:spAutoFit/>
          </a:bodyPr>
          <a:lstStyle/>
          <a:p>
            <a:r>
              <a:rPr kumimoji="1" lang="en-US" altLang="ja-JP" sz="7200" b="1" dirty="0">
                <a:solidFill>
                  <a:schemeClr val="accent2"/>
                </a:solidFill>
              </a:rPr>
              <a:t>2</a:t>
            </a:r>
          </a:p>
        </p:txBody>
      </p:sp>
      <p:sp>
        <p:nvSpPr>
          <p:cNvPr id="14" name="テキスト ボックス 13">
            <a:extLst>
              <a:ext uri="{FF2B5EF4-FFF2-40B4-BE49-F238E27FC236}">
                <a16:creationId xmlns:a16="http://schemas.microsoft.com/office/drawing/2014/main" id="{6B13C05B-E370-E85C-EACA-299B26DA043F}"/>
              </a:ext>
            </a:extLst>
          </p:cNvPr>
          <p:cNvSpPr txBox="1"/>
          <p:nvPr/>
        </p:nvSpPr>
        <p:spPr>
          <a:xfrm>
            <a:off x="3626797" y="3291342"/>
            <a:ext cx="809837" cy="1200329"/>
          </a:xfrm>
          <a:prstGeom prst="rect">
            <a:avLst/>
          </a:prstGeom>
          <a:noFill/>
        </p:spPr>
        <p:txBody>
          <a:bodyPr wrap="none" rtlCol="0">
            <a:spAutoFit/>
          </a:bodyPr>
          <a:lstStyle/>
          <a:p>
            <a:r>
              <a:rPr kumimoji="1" lang="en-US" altLang="ja-JP" sz="7200" b="1" dirty="0">
                <a:solidFill>
                  <a:schemeClr val="accent2"/>
                </a:solidFill>
              </a:rPr>
              <a:t>3</a:t>
            </a:r>
          </a:p>
        </p:txBody>
      </p:sp>
      <p:sp>
        <p:nvSpPr>
          <p:cNvPr id="16" name="テキスト ボックス 15">
            <a:extLst>
              <a:ext uri="{FF2B5EF4-FFF2-40B4-BE49-F238E27FC236}">
                <a16:creationId xmlns:a16="http://schemas.microsoft.com/office/drawing/2014/main" id="{F99851EA-9B42-8BB7-CFBE-58B15A608CA7}"/>
              </a:ext>
            </a:extLst>
          </p:cNvPr>
          <p:cNvSpPr txBox="1"/>
          <p:nvPr/>
        </p:nvSpPr>
        <p:spPr>
          <a:xfrm>
            <a:off x="6874748" y="3291342"/>
            <a:ext cx="809837" cy="1200329"/>
          </a:xfrm>
          <a:prstGeom prst="rect">
            <a:avLst/>
          </a:prstGeom>
          <a:noFill/>
        </p:spPr>
        <p:txBody>
          <a:bodyPr wrap="none" rtlCol="0">
            <a:spAutoFit/>
          </a:bodyPr>
          <a:lstStyle/>
          <a:p>
            <a:r>
              <a:rPr kumimoji="1" lang="en-US" altLang="ja-JP" sz="7200" b="1" dirty="0">
                <a:solidFill>
                  <a:schemeClr val="accent2"/>
                </a:solidFill>
              </a:rPr>
              <a:t>4</a:t>
            </a:r>
          </a:p>
        </p:txBody>
      </p:sp>
      <p:sp>
        <p:nvSpPr>
          <p:cNvPr id="17" name="テキスト ボックス 16">
            <a:extLst>
              <a:ext uri="{FF2B5EF4-FFF2-40B4-BE49-F238E27FC236}">
                <a16:creationId xmlns:a16="http://schemas.microsoft.com/office/drawing/2014/main" id="{7E5E6081-3066-E9C4-EFD0-9B68EE6FC859}"/>
              </a:ext>
            </a:extLst>
          </p:cNvPr>
          <p:cNvSpPr txBox="1"/>
          <p:nvPr/>
        </p:nvSpPr>
        <p:spPr>
          <a:xfrm>
            <a:off x="4068896" y="1968095"/>
            <a:ext cx="809837" cy="1200329"/>
          </a:xfrm>
          <a:prstGeom prst="rect">
            <a:avLst/>
          </a:prstGeom>
          <a:noFill/>
        </p:spPr>
        <p:txBody>
          <a:bodyPr wrap="none" rtlCol="0">
            <a:spAutoFit/>
          </a:bodyPr>
          <a:lstStyle/>
          <a:p>
            <a:r>
              <a:rPr kumimoji="1" lang="en-US" altLang="ja-JP" sz="7200" b="1" dirty="0">
                <a:solidFill>
                  <a:schemeClr val="accent2"/>
                </a:solidFill>
              </a:rPr>
              <a:t>5</a:t>
            </a:r>
          </a:p>
        </p:txBody>
      </p:sp>
      <p:sp>
        <p:nvSpPr>
          <p:cNvPr id="18" name="テキスト ボックス 17">
            <a:extLst>
              <a:ext uri="{FF2B5EF4-FFF2-40B4-BE49-F238E27FC236}">
                <a16:creationId xmlns:a16="http://schemas.microsoft.com/office/drawing/2014/main" id="{EB288243-A352-1288-2B46-98B430E1006D}"/>
              </a:ext>
            </a:extLst>
          </p:cNvPr>
          <p:cNvSpPr txBox="1"/>
          <p:nvPr/>
        </p:nvSpPr>
        <p:spPr>
          <a:xfrm>
            <a:off x="7766332" y="2024780"/>
            <a:ext cx="809837" cy="1200329"/>
          </a:xfrm>
          <a:prstGeom prst="rect">
            <a:avLst/>
          </a:prstGeom>
          <a:noFill/>
        </p:spPr>
        <p:txBody>
          <a:bodyPr wrap="none" rtlCol="0">
            <a:spAutoFit/>
          </a:bodyPr>
          <a:lstStyle/>
          <a:p>
            <a:r>
              <a:rPr kumimoji="1" lang="en-US" altLang="ja-JP" sz="7200" b="1" dirty="0">
                <a:solidFill>
                  <a:schemeClr val="accent2"/>
                </a:solidFill>
              </a:rPr>
              <a:t>6</a:t>
            </a:r>
          </a:p>
        </p:txBody>
      </p:sp>
      <p:sp>
        <p:nvSpPr>
          <p:cNvPr id="19" name="テキスト ボックス 18">
            <a:extLst>
              <a:ext uri="{FF2B5EF4-FFF2-40B4-BE49-F238E27FC236}">
                <a16:creationId xmlns:a16="http://schemas.microsoft.com/office/drawing/2014/main" id="{8289FB45-F162-397A-19E5-F16D5104D2B0}"/>
              </a:ext>
            </a:extLst>
          </p:cNvPr>
          <p:cNvSpPr txBox="1"/>
          <p:nvPr/>
        </p:nvSpPr>
        <p:spPr>
          <a:xfrm>
            <a:off x="10331915" y="2024780"/>
            <a:ext cx="809837" cy="1200329"/>
          </a:xfrm>
          <a:prstGeom prst="rect">
            <a:avLst/>
          </a:prstGeom>
          <a:noFill/>
        </p:spPr>
        <p:txBody>
          <a:bodyPr wrap="none" rtlCol="0">
            <a:spAutoFit/>
          </a:bodyPr>
          <a:lstStyle/>
          <a:p>
            <a:r>
              <a:rPr kumimoji="1" lang="en-US" altLang="ja-JP" sz="7200" b="1" dirty="0">
                <a:solidFill>
                  <a:schemeClr val="accent2"/>
                </a:solidFill>
              </a:rPr>
              <a:t>7</a:t>
            </a:r>
          </a:p>
        </p:txBody>
      </p:sp>
      <p:sp>
        <p:nvSpPr>
          <p:cNvPr id="20" name="テキスト ボックス 19">
            <a:extLst>
              <a:ext uri="{FF2B5EF4-FFF2-40B4-BE49-F238E27FC236}">
                <a16:creationId xmlns:a16="http://schemas.microsoft.com/office/drawing/2014/main" id="{0D030CDB-C0E6-216A-59FE-9FA1DFDD6C5C}"/>
              </a:ext>
            </a:extLst>
          </p:cNvPr>
          <p:cNvSpPr txBox="1"/>
          <p:nvPr/>
        </p:nvSpPr>
        <p:spPr>
          <a:xfrm>
            <a:off x="11262614" y="2024780"/>
            <a:ext cx="809837" cy="1200329"/>
          </a:xfrm>
          <a:prstGeom prst="rect">
            <a:avLst/>
          </a:prstGeom>
          <a:noFill/>
        </p:spPr>
        <p:txBody>
          <a:bodyPr wrap="none" rtlCol="0">
            <a:spAutoFit/>
          </a:bodyPr>
          <a:lstStyle/>
          <a:p>
            <a:r>
              <a:rPr kumimoji="1" lang="en-US" altLang="ja-JP" sz="7200" b="1" dirty="0">
                <a:solidFill>
                  <a:schemeClr val="accent2"/>
                </a:solidFill>
              </a:rPr>
              <a:t>8</a:t>
            </a:r>
          </a:p>
        </p:txBody>
      </p:sp>
      <p:sp>
        <p:nvSpPr>
          <p:cNvPr id="21" name="テキスト ボックス 20">
            <a:extLst>
              <a:ext uri="{FF2B5EF4-FFF2-40B4-BE49-F238E27FC236}">
                <a16:creationId xmlns:a16="http://schemas.microsoft.com/office/drawing/2014/main" id="{20C3366E-1B3E-DB3A-1A67-D58879B72BEA}"/>
              </a:ext>
            </a:extLst>
          </p:cNvPr>
          <p:cNvSpPr txBox="1"/>
          <p:nvPr/>
        </p:nvSpPr>
        <p:spPr>
          <a:xfrm>
            <a:off x="641213" y="1105592"/>
            <a:ext cx="1988045" cy="584775"/>
          </a:xfrm>
          <a:prstGeom prst="rect">
            <a:avLst/>
          </a:prstGeom>
          <a:noFill/>
        </p:spPr>
        <p:txBody>
          <a:bodyPr wrap="none" rtlCol="0">
            <a:spAutoFit/>
          </a:bodyPr>
          <a:lstStyle/>
          <a:p>
            <a:r>
              <a:rPr kumimoji="1" lang="en-US" altLang="ja-JP" sz="1600" dirty="0">
                <a:solidFill>
                  <a:schemeClr val="accent2"/>
                </a:solidFill>
              </a:rPr>
              <a:t>1.Data planning</a:t>
            </a:r>
          </a:p>
          <a:p>
            <a:r>
              <a:rPr lang="en-US" altLang="ja-JP" sz="1600" dirty="0">
                <a:solidFill>
                  <a:schemeClr val="accent2"/>
                </a:solidFill>
              </a:rPr>
              <a:t>2.Data acquisition</a:t>
            </a:r>
            <a:endParaRPr kumimoji="1" lang="ja-JP" altLang="en-US" sz="1600" dirty="0">
              <a:solidFill>
                <a:schemeClr val="accent2"/>
              </a:solidFill>
            </a:endParaRPr>
          </a:p>
        </p:txBody>
      </p:sp>
      <p:sp>
        <p:nvSpPr>
          <p:cNvPr id="22" name="テキスト ボックス 21">
            <a:extLst>
              <a:ext uri="{FF2B5EF4-FFF2-40B4-BE49-F238E27FC236}">
                <a16:creationId xmlns:a16="http://schemas.microsoft.com/office/drawing/2014/main" id="{1A79CED0-FD69-0564-2174-2353E1ACB52A}"/>
              </a:ext>
            </a:extLst>
          </p:cNvPr>
          <p:cNvSpPr txBox="1"/>
          <p:nvPr/>
        </p:nvSpPr>
        <p:spPr>
          <a:xfrm>
            <a:off x="4531685" y="978429"/>
            <a:ext cx="2078133" cy="861774"/>
          </a:xfrm>
          <a:prstGeom prst="rect">
            <a:avLst/>
          </a:prstGeom>
          <a:noFill/>
        </p:spPr>
        <p:txBody>
          <a:bodyPr wrap="none" rtlCol="0">
            <a:spAutoFit/>
          </a:bodyPr>
          <a:lstStyle/>
          <a:p>
            <a:r>
              <a:rPr kumimoji="1" lang="en-US" altLang="ja-JP" sz="1600" dirty="0">
                <a:solidFill>
                  <a:schemeClr val="accent2"/>
                </a:solidFill>
              </a:rPr>
              <a:t>3.Data preparation</a:t>
            </a:r>
          </a:p>
          <a:p>
            <a:r>
              <a:rPr lang="en-US" altLang="ja-JP" sz="1600" dirty="0">
                <a:solidFill>
                  <a:schemeClr val="accent2"/>
                </a:solidFill>
              </a:rPr>
              <a:t>4.Data processing</a:t>
            </a:r>
          </a:p>
          <a:p>
            <a:r>
              <a:rPr kumimoji="1" lang="en-US" altLang="ja-JP" sz="1600" dirty="0">
                <a:solidFill>
                  <a:schemeClr val="accent2"/>
                </a:solidFill>
              </a:rPr>
              <a:t>5.AI system</a:t>
            </a:r>
            <a:endParaRPr kumimoji="1" lang="ja-JP" altLang="en-US" sz="1600" dirty="0">
              <a:solidFill>
                <a:schemeClr val="accent2"/>
              </a:solidFill>
            </a:endParaRPr>
          </a:p>
        </p:txBody>
      </p:sp>
      <p:sp>
        <p:nvSpPr>
          <p:cNvPr id="23" name="テキスト ボックス 22">
            <a:extLst>
              <a:ext uri="{FF2B5EF4-FFF2-40B4-BE49-F238E27FC236}">
                <a16:creationId xmlns:a16="http://schemas.microsoft.com/office/drawing/2014/main" id="{9DE778DE-1467-D2F5-C1B0-CFB2B5A6FAD0}"/>
              </a:ext>
            </a:extLst>
          </p:cNvPr>
          <p:cNvSpPr txBox="1"/>
          <p:nvPr/>
        </p:nvSpPr>
        <p:spPr>
          <a:xfrm>
            <a:off x="7704177" y="1271943"/>
            <a:ext cx="2408929" cy="338554"/>
          </a:xfrm>
          <a:prstGeom prst="rect">
            <a:avLst/>
          </a:prstGeom>
          <a:noFill/>
        </p:spPr>
        <p:txBody>
          <a:bodyPr wrap="none" rtlCol="0">
            <a:spAutoFit/>
          </a:bodyPr>
          <a:lstStyle/>
          <a:p>
            <a:r>
              <a:rPr lang="en-US" altLang="ja-JP" sz="1600" dirty="0">
                <a:solidFill>
                  <a:schemeClr val="accent2"/>
                </a:solidFill>
              </a:rPr>
              <a:t>6.Evaluation of output</a:t>
            </a:r>
            <a:endParaRPr kumimoji="1" lang="en-US" altLang="ja-JP" sz="1600" dirty="0">
              <a:solidFill>
                <a:schemeClr val="accent2"/>
              </a:solidFill>
            </a:endParaRPr>
          </a:p>
        </p:txBody>
      </p:sp>
      <p:sp>
        <p:nvSpPr>
          <p:cNvPr id="24" name="テキスト ボックス 23">
            <a:extLst>
              <a:ext uri="{FF2B5EF4-FFF2-40B4-BE49-F238E27FC236}">
                <a16:creationId xmlns:a16="http://schemas.microsoft.com/office/drawing/2014/main" id="{0C824938-3EB9-8203-AE7E-CA0304D30886}"/>
              </a:ext>
            </a:extLst>
          </p:cNvPr>
          <p:cNvSpPr txBox="1"/>
          <p:nvPr/>
        </p:nvSpPr>
        <p:spPr>
          <a:xfrm>
            <a:off x="10108987" y="1162980"/>
            <a:ext cx="2141933" cy="584775"/>
          </a:xfrm>
          <a:prstGeom prst="rect">
            <a:avLst/>
          </a:prstGeom>
          <a:noFill/>
        </p:spPr>
        <p:txBody>
          <a:bodyPr wrap="none" rtlCol="0">
            <a:spAutoFit/>
          </a:bodyPr>
          <a:lstStyle/>
          <a:p>
            <a:r>
              <a:rPr lang="en-US" altLang="ja-JP" sz="1600" dirty="0">
                <a:solidFill>
                  <a:schemeClr val="accent2"/>
                </a:solidFill>
              </a:rPr>
              <a:t>7.Deliver the result</a:t>
            </a:r>
          </a:p>
          <a:p>
            <a:r>
              <a:rPr kumimoji="1" lang="en-US" altLang="ja-JP" sz="1600" dirty="0">
                <a:solidFill>
                  <a:schemeClr val="accent2"/>
                </a:solidFill>
              </a:rPr>
              <a:t>8.Decommissioning</a:t>
            </a:r>
          </a:p>
        </p:txBody>
      </p:sp>
      <p:sp>
        <p:nvSpPr>
          <p:cNvPr id="25" name="ひし形 24">
            <a:extLst>
              <a:ext uri="{FF2B5EF4-FFF2-40B4-BE49-F238E27FC236}">
                <a16:creationId xmlns:a16="http://schemas.microsoft.com/office/drawing/2014/main" id="{5CAE46DF-226C-53A6-1744-FA64D31AD5B3}"/>
              </a:ext>
            </a:extLst>
          </p:cNvPr>
          <p:cNvSpPr/>
          <p:nvPr/>
        </p:nvSpPr>
        <p:spPr>
          <a:xfrm>
            <a:off x="1273678" y="4930863"/>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FCC288B-4548-4CFE-2D20-0DE88C5A5D65}"/>
              </a:ext>
            </a:extLst>
          </p:cNvPr>
          <p:cNvSpPr txBox="1"/>
          <p:nvPr/>
        </p:nvSpPr>
        <p:spPr>
          <a:xfrm>
            <a:off x="1385908" y="475655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27" name="ひし形 26">
            <a:extLst>
              <a:ext uri="{FF2B5EF4-FFF2-40B4-BE49-F238E27FC236}">
                <a16:creationId xmlns:a16="http://schemas.microsoft.com/office/drawing/2014/main" id="{59B89285-8478-C86B-6628-7DA87D68AACF}"/>
              </a:ext>
            </a:extLst>
          </p:cNvPr>
          <p:cNvSpPr/>
          <p:nvPr/>
        </p:nvSpPr>
        <p:spPr>
          <a:xfrm>
            <a:off x="3372584" y="4907428"/>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DB98E79-B7E7-C2A0-67C9-7F732935D22E}"/>
              </a:ext>
            </a:extLst>
          </p:cNvPr>
          <p:cNvSpPr txBox="1"/>
          <p:nvPr/>
        </p:nvSpPr>
        <p:spPr>
          <a:xfrm>
            <a:off x="3480251" y="473171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29" name="ひし形 28">
            <a:extLst>
              <a:ext uri="{FF2B5EF4-FFF2-40B4-BE49-F238E27FC236}">
                <a16:creationId xmlns:a16="http://schemas.microsoft.com/office/drawing/2014/main" id="{5801785C-2C3E-7FFE-4CE8-67E990DFD6CE}"/>
              </a:ext>
            </a:extLst>
          </p:cNvPr>
          <p:cNvSpPr/>
          <p:nvPr/>
        </p:nvSpPr>
        <p:spPr>
          <a:xfrm>
            <a:off x="7631889" y="4972697"/>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CFF975F4-8BB9-C365-7041-B10B202C62C6}"/>
              </a:ext>
            </a:extLst>
          </p:cNvPr>
          <p:cNvSpPr txBox="1"/>
          <p:nvPr/>
        </p:nvSpPr>
        <p:spPr>
          <a:xfrm>
            <a:off x="7755910" y="4799260"/>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1" name="ひし形 30">
            <a:extLst>
              <a:ext uri="{FF2B5EF4-FFF2-40B4-BE49-F238E27FC236}">
                <a16:creationId xmlns:a16="http://schemas.microsoft.com/office/drawing/2014/main" id="{60D2C9FB-A6A0-DC38-69AE-3EDE1055552A}"/>
              </a:ext>
            </a:extLst>
          </p:cNvPr>
          <p:cNvSpPr/>
          <p:nvPr/>
        </p:nvSpPr>
        <p:spPr>
          <a:xfrm>
            <a:off x="10109897" y="5400654"/>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D9A15F6-6355-157D-C6EB-AC56336E48E7}"/>
              </a:ext>
            </a:extLst>
          </p:cNvPr>
          <p:cNvSpPr txBox="1"/>
          <p:nvPr/>
        </p:nvSpPr>
        <p:spPr>
          <a:xfrm>
            <a:off x="10233918" y="5227217"/>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3" name="ひし形 32">
            <a:extLst>
              <a:ext uri="{FF2B5EF4-FFF2-40B4-BE49-F238E27FC236}">
                <a16:creationId xmlns:a16="http://schemas.microsoft.com/office/drawing/2014/main" id="{FAD3F139-9057-8000-598D-7F78730F8C8C}"/>
              </a:ext>
            </a:extLst>
          </p:cNvPr>
          <p:cNvSpPr/>
          <p:nvPr/>
        </p:nvSpPr>
        <p:spPr>
          <a:xfrm>
            <a:off x="11081659" y="5381265"/>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3ABDB47-44FB-4C01-DA53-2B6E3E12B8CB}"/>
              </a:ext>
            </a:extLst>
          </p:cNvPr>
          <p:cNvSpPr txBox="1"/>
          <p:nvPr/>
        </p:nvSpPr>
        <p:spPr>
          <a:xfrm>
            <a:off x="11205680" y="5207828"/>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5" name="ひし形 34">
            <a:extLst>
              <a:ext uri="{FF2B5EF4-FFF2-40B4-BE49-F238E27FC236}">
                <a16:creationId xmlns:a16="http://schemas.microsoft.com/office/drawing/2014/main" id="{D5D17A42-D0A0-811B-3CB0-E71655DFF7AE}"/>
              </a:ext>
            </a:extLst>
          </p:cNvPr>
          <p:cNvSpPr/>
          <p:nvPr/>
        </p:nvSpPr>
        <p:spPr>
          <a:xfrm>
            <a:off x="7648586" y="2960354"/>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AB8AD30-7AF6-A06E-FEDC-B6CA52D82625}"/>
              </a:ext>
            </a:extLst>
          </p:cNvPr>
          <p:cNvSpPr txBox="1"/>
          <p:nvPr/>
        </p:nvSpPr>
        <p:spPr>
          <a:xfrm>
            <a:off x="7772607" y="305688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7" name="ひし形 36">
            <a:extLst>
              <a:ext uri="{FF2B5EF4-FFF2-40B4-BE49-F238E27FC236}">
                <a16:creationId xmlns:a16="http://schemas.microsoft.com/office/drawing/2014/main" id="{1ECE4EFA-7254-403F-C5B3-590D4DE7BAD3}"/>
              </a:ext>
            </a:extLst>
          </p:cNvPr>
          <p:cNvSpPr/>
          <p:nvPr/>
        </p:nvSpPr>
        <p:spPr>
          <a:xfrm>
            <a:off x="6700134" y="3492488"/>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2431ACB-CEAE-EB1D-404C-09FCF9A929F9}"/>
              </a:ext>
            </a:extLst>
          </p:cNvPr>
          <p:cNvSpPr txBox="1"/>
          <p:nvPr/>
        </p:nvSpPr>
        <p:spPr>
          <a:xfrm>
            <a:off x="6784395" y="3307691"/>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9" name="ひし形 38">
            <a:extLst>
              <a:ext uri="{FF2B5EF4-FFF2-40B4-BE49-F238E27FC236}">
                <a16:creationId xmlns:a16="http://schemas.microsoft.com/office/drawing/2014/main" id="{C2FFF3B9-0D4A-EA76-8AEC-186F0538195B}"/>
              </a:ext>
            </a:extLst>
          </p:cNvPr>
          <p:cNvSpPr/>
          <p:nvPr/>
        </p:nvSpPr>
        <p:spPr>
          <a:xfrm>
            <a:off x="6420477" y="3297813"/>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16B16462-0B07-7B27-4456-F882CC7730B7}"/>
              </a:ext>
            </a:extLst>
          </p:cNvPr>
          <p:cNvSpPr txBox="1"/>
          <p:nvPr/>
        </p:nvSpPr>
        <p:spPr>
          <a:xfrm>
            <a:off x="6544498" y="3033496"/>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Tree>
    <p:extLst>
      <p:ext uri="{BB962C8B-B14F-4D97-AF65-F5344CB8AC3E}">
        <p14:creationId xmlns:p14="http://schemas.microsoft.com/office/powerpoint/2010/main" val="60033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1FCD-97B2-CA82-685F-8A8A33D55F39}"/>
            </a:ext>
          </a:extLst>
        </p:cNvPr>
        <p:cNvGrpSpPr/>
        <p:nvPr/>
      </p:nvGrpSpPr>
      <p:grpSpPr>
        <a:xfrm>
          <a:off x="0" y="0"/>
          <a:ext cx="0" cy="0"/>
          <a:chOff x="0" y="0"/>
          <a:chExt cx="0" cy="0"/>
        </a:xfrm>
      </p:grpSpPr>
      <p:pic>
        <p:nvPicPr>
          <p:cNvPr id="49" name="図 48">
            <a:extLst>
              <a:ext uri="{FF2B5EF4-FFF2-40B4-BE49-F238E27FC236}">
                <a16:creationId xmlns:a16="http://schemas.microsoft.com/office/drawing/2014/main" id="{72C6E789-A1A8-4FEF-3732-057A5CA33093}"/>
              </a:ext>
            </a:extLst>
          </p:cNvPr>
          <p:cNvPicPr>
            <a:picLocks noChangeAspect="1"/>
          </p:cNvPicPr>
          <p:nvPr/>
        </p:nvPicPr>
        <p:blipFill>
          <a:blip r:embed="rId2"/>
          <a:stretch>
            <a:fillRect/>
          </a:stretch>
        </p:blipFill>
        <p:spPr>
          <a:xfrm>
            <a:off x="0" y="1769456"/>
            <a:ext cx="12192000" cy="5106696"/>
          </a:xfrm>
          <a:prstGeom prst="rect">
            <a:avLst/>
          </a:prstGeom>
        </p:spPr>
      </p:pic>
      <p:sp>
        <p:nvSpPr>
          <p:cNvPr id="2" name="タイトル 1">
            <a:extLst>
              <a:ext uri="{FF2B5EF4-FFF2-40B4-BE49-F238E27FC236}">
                <a16:creationId xmlns:a16="http://schemas.microsoft.com/office/drawing/2014/main" id="{754D579A-81BA-C14D-BA3C-847E35F95E6C}"/>
              </a:ext>
            </a:extLst>
          </p:cNvPr>
          <p:cNvSpPr>
            <a:spLocks noGrp="1"/>
          </p:cNvSpPr>
          <p:nvPr>
            <p:ph type="title"/>
          </p:nvPr>
        </p:nvSpPr>
        <p:spPr/>
        <p:txBody>
          <a:bodyPr/>
          <a:lstStyle/>
          <a:p>
            <a:r>
              <a:rPr lang="en-US" altLang="ja-JP" dirty="0"/>
              <a:t>Role of stakeholders</a:t>
            </a:r>
            <a:endParaRPr lang="ja-JP" altLang="en-US" dirty="0"/>
          </a:p>
        </p:txBody>
      </p:sp>
      <p:sp>
        <p:nvSpPr>
          <p:cNvPr id="4" name="スライド番号プレースホルダー 3">
            <a:extLst>
              <a:ext uri="{FF2B5EF4-FFF2-40B4-BE49-F238E27FC236}">
                <a16:creationId xmlns:a16="http://schemas.microsoft.com/office/drawing/2014/main" id="{351BD0DD-A2D7-71D8-C8A6-8CAB567F5662}"/>
              </a:ext>
            </a:extLst>
          </p:cNvPr>
          <p:cNvSpPr>
            <a:spLocks noGrp="1"/>
          </p:cNvSpPr>
          <p:nvPr>
            <p:ph type="sldNum" sz="quarter" idx="10"/>
          </p:nvPr>
        </p:nvSpPr>
        <p:spPr/>
        <p:txBody>
          <a:bodyPr/>
          <a:lstStyle/>
          <a:p>
            <a:fld id="{DBFB1F43-6F2E-4538-AABB-23AEDF146290}" type="slidenum">
              <a:rPr lang="ja-JP" altLang="en-US" smtClean="0"/>
              <a:pPr/>
              <a:t>41</a:t>
            </a:fld>
            <a:endParaRPr lang="ja-JP" altLang="en-US" dirty="0"/>
          </a:p>
        </p:txBody>
      </p:sp>
      <p:sp>
        <p:nvSpPr>
          <p:cNvPr id="6" name="正方形/長方形 5">
            <a:extLst>
              <a:ext uri="{FF2B5EF4-FFF2-40B4-BE49-F238E27FC236}">
                <a16:creationId xmlns:a16="http://schemas.microsoft.com/office/drawing/2014/main" id="{AAB469DD-E553-5155-070D-847BED3CC0C1}"/>
              </a:ext>
            </a:extLst>
          </p:cNvPr>
          <p:cNvSpPr/>
          <p:nvPr/>
        </p:nvSpPr>
        <p:spPr>
          <a:xfrm>
            <a:off x="49282" y="1830837"/>
            <a:ext cx="1341962" cy="439604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29958A9-3F8D-C083-92A1-0CE612779BE7}"/>
              </a:ext>
            </a:extLst>
          </p:cNvPr>
          <p:cNvSpPr/>
          <p:nvPr/>
        </p:nvSpPr>
        <p:spPr>
          <a:xfrm>
            <a:off x="1391244" y="1830837"/>
            <a:ext cx="2094343" cy="439604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7D5E441-F96E-9F52-A6F2-B34EC291462C}"/>
              </a:ext>
            </a:extLst>
          </p:cNvPr>
          <p:cNvSpPr/>
          <p:nvPr/>
        </p:nvSpPr>
        <p:spPr>
          <a:xfrm>
            <a:off x="3485587" y="3428999"/>
            <a:ext cx="3330796" cy="279787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AB42BFA-7068-F3E0-1DC5-4EA0878E6781}"/>
              </a:ext>
            </a:extLst>
          </p:cNvPr>
          <p:cNvSpPr/>
          <p:nvPr/>
        </p:nvSpPr>
        <p:spPr>
          <a:xfrm>
            <a:off x="3481027" y="1830836"/>
            <a:ext cx="4274884" cy="1598161"/>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1219221-547E-2C18-52F7-408DB6F9E719}"/>
              </a:ext>
            </a:extLst>
          </p:cNvPr>
          <p:cNvSpPr/>
          <p:nvPr/>
        </p:nvSpPr>
        <p:spPr>
          <a:xfrm>
            <a:off x="6816383" y="3428999"/>
            <a:ext cx="941627" cy="279787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915428E-98EE-0D0C-613A-E85E03403E31}"/>
              </a:ext>
            </a:extLst>
          </p:cNvPr>
          <p:cNvSpPr/>
          <p:nvPr/>
        </p:nvSpPr>
        <p:spPr>
          <a:xfrm>
            <a:off x="7751349" y="1830836"/>
            <a:ext cx="2462194"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3168159-D120-5C53-E098-D22E3CC333D2}"/>
              </a:ext>
            </a:extLst>
          </p:cNvPr>
          <p:cNvSpPr/>
          <p:nvPr/>
        </p:nvSpPr>
        <p:spPr>
          <a:xfrm>
            <a:off x="10218104" y="1830836"/>
            <a:ext cx="962763"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AC50833-A12A-1F91-E5FA-79E24B8948BE}"/>
              </a:ext>
            </a:extLst>
          </p:cNvPr>
          <p:cNvSpPr/>
          <p:nvPr/>
        </p:nvSpPr>
        <p:spPr>
          <a:xfrm>
            <a:off x="11179954" y="1830836"/>
            <a:ext cx="962764" cy="439603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EBC2EC6-D53A-069E-D22F-5C4CDE5EE494}"/>
              </a:ext>
            </a:extLst>
          </p:cNvPr>
          <p:cNvSpPr txBox="1"/>
          <p:nvPr/>
        </p:nvSpPr>
        <p:spPr>
          <a:xfrm>
            <a:off x="697739" y="2122708"/>
            <a:ext cx="809837" cy="1200329"/>
          </a:xfrm>
          <a:prstGeom prst="rect">
            <a:avLst/>
          </a:prstGeom>
          <a:noFill/>
        </p:spPr>
        <p:txBody>
          <a:bodyPr wrap="none" rtlCol="0">
            <a:spAutoFit/>
          </a:bodyPr>
          <a:lstStyle/>
          <a:p>
            <a:r>
              <a:rPr kumimoji="1" lang="en-US" altLang="ja-JP" sz="7200" b="1" dirty="0">
                <a:solidFill>
                  <a:schemeClr val="accent2"/>
                </a:solidFill>
              </a:rPr>
              <a:t>1</a:t>
            </a:r>
          </a:p>
        </p:txBody>
      </p:sp>
      <p:sp>
        <p:nvSpPr>
          <p:cNvPr id="5" name="テキスト ボックス 4">
            <a:extLst>
              <a:ext uri="{FF2B5EF4-FFF2-40B4-BE49-F238E27FC236}">
                <a16:creationId xmlns:a16="http://schemas.microsoft.com/office/drawing/2014/main" id="{E9FB8A37-7D41-73E4-A913-ED5334B299D7}"/>
              </a:ext>
            </a:extLst>
          </p:cNvPr>
          <p:cNvSpPr txBox="1"/>
          <p:nvPr/>
        </p:nvSpPr>
        <p:spPr>
          <a:xfrm>
            <a:off x="1485951" y="2122707"/>
            <a:ext cx="809837" cy="1200329"/>
          </a:xfrm>
          <a:prstGeom prst="rect">
            <a:avLst/>
          </a:prstGeom>
          <a:noFill/>
        </p:spPr>
        <p:txBody>
          <a:bodyPr wrap="none" rtlCol="0">
            <a:spAutoFit/>
          </a:bodyPr>
          <a:lstStyle/>
          <a:p>
            <a:r>
              <a:rPr kumimoji="1" lang="en-US" altLang="ja-JP" sz="7200" b="1" dirty="0">
                <a:solidFill>
                  <a:schemeClr val="accent2"/>
                </a:solidFill>
              </a:rPr>
              <a:t>2</a:t>
            </a:r>
          </a:p>
        </p:txBody>
      </p:sp>
      <p:sp>
        <p:nvSpPr>
          <p:cNvPr id="17" name="テキスト ボックス 16">
            <a:extLst>
              <a:ext uri="{FF2B5EF4-FFF2-40B4-BE49-F238E27FC236}">
                <a16:creationId xmlns:a16="http://schemas.microsoft.com/office/drawing/2014/main" id="{AB8B149A-ADA7-B6BD-EE80-B75BE074459E}"/>
              </a:ext>
            </a:extLst>
          </p:cNvPr>
          <p:cNvSpPr txBox="1"/>
          <p:nvPr/>
        </p:nvSpPr>
        <p:spPr>
          <a:xfrm>
            <a:off x="4068896" y="1968095"/>
            <a:ext cx="809837" cy="1200329"/>
          </a:xfrm>
          <a:prstGeom prst="rect">
            <a:avLst/>
          </a:prstGeom>
          <a:noFill/>
        </p:spPr>
        <p:txBody>
          <a:bodyPr wrap="none" rtlCol="0">
            <a:spAutoFit/>
          </a:bodyPr>
          <a:lstStyle/>
          <a:p>
            <a:r>
              <a:rPr kumimoji="1" lang="en-US" altLang="ja-JP" sz="7200" b="1" dirty="0">
                <a:solidFill>
                  <a:schemeClr val="accent2"/>
                </a:solidFill>
              </a:rPr>
              <a:t>5</a:t>
            </a:r>
          </a:p>
        </p:txBody>
      </p:sp>
      <p:sp>
        <p:nvSpPr>
          <p:cNvPr id="18" name="テキスト ボックス 17">
            <a:extLst>
              <a:ext uri="{FF2B5EF4-FFF2-40B4-BE49-F238E27FC236}">
                <a16:creationId xmlns:a16="http://schemas.microsoft.com/office/drawing/2014/main" id="{5CD6B8EF-479F-1393-8D80-68C136F85300}"/>
              </a:ext>
            </a:extLst>
          </p:cNvPr>
          <p:cNvSpPr txBox="1"/>
          <p:nvPr/>
        </p:nvSpPr>
        <p:spPr>
          <a:xfrm>
            <a:off x="7766332" y="2024780"/>
            <a:ext cx="809837" cy="1200329"/>
          </a:xfrm>
          <a:prstGeom prst="rect">
            <a:avLst/>
          </a:prstGeom>
          <a:noFill/>
        </p:spPr>
        <p:txBody>
          <a:bodyPr wrap="none" rtlCol="0">
            <a:spAutoFit/>
          </a:bodyPr>
          <a:lstStyle/>
          <a:p>
            <a:r>
              <a:rPr kumimoji="1" lang="en-US" altLang="ja-JP" sz="7200" b="1" dirty="0">
                <a:solidFill>
                  <a:schemeClr val="accent2"/>
                </a:solidFill>
              </a:rPr>
              <a:t>6</a:t>
            </a:r>
          </a:p>
        </p:txBody>
      </p:sp>
      <p:sp>
        <p:nvSpPr>
          <p:cNvPr id="19" name="テキスト ボックス 18">
            <a:extLst>
              <a:ext uri="{FF2B5EF4-FFF2-40B4-BE49-F238E27FC236}">
                <a16:creationId xmlns:a16="http://schemas.microsoft.com/office/drawing/2014/main" id="{D5BD66AA-FD0C-B5AF-F04A-E736BD64CAD6}"/>
              </a:ext>
            </a:extLst>
          </p:cNvPr>
          <p:cNvSpPr txBox="1"/>
          <p:nvPr/>
        </p:nvSpPr>
        <p:spPr>
          <a:xfrm>
            <a:off x="10331915" y="2024780"/>
            <a:ext cx="809837" cy="1200329"/>
          </a:xfrm>
          <a:prstGeom prst="rect">
            <a:avLst/>
          </a:prstGeom>
          <a:noFill/>
        </p:spPr>
        <p:txBody>
          <a:bodyPr wrap="none" rtlCol="0">
            <a:spAutoFit/>
          </a:bodyPr>
          <a:lstStyle/>
          <a:p>
            <a:r>
              <a:rPr kumimoji="1" lang="en-US" altLang="ja-JP" sz="7200" b="1" dirty="0">
                <a:solidFill>
                  <a:schemeClr val="accent2"/>
                </a:solidFill>
              </a:rPr>
              <a:t>7</a:t>
            </a:r>
          </a:p>
        </p:txBody>
      </p:sp>
      <p:sp>
        <p:nvSpPr>
          <p:cNvPr id="20" name="テキスト ボックス 19">
            <a:extLst>
              <a:ext uri="{FF2B5EF4-FFF2-40B4-BE49-F238E27FC236}">
                <a16:creationId xmlns:a16="http://schemas.microsoft.com/office/drawing/2014/main" id="{9E7B67A7-3621-EB48-EE53-57E42B66210D}"/>
              </a:ext>
            </a:extLst>
          </p:cNvPr>
          <p:cNvSpPr txBox="1"/>
          <p:nvPr/>
        </p:nvSpPr>
        <p:spPr>
          <a:xfrm>
            <a:off x="11262614" y="2024780"/>
            <a:ext cx="809837" cy="1200329"/>
          </a:xfrm>
          <a:prstGeom prst="rect">
            <a:avLst/>
          </a:prstGeom>
          <a:noFill/>
        </p:spPr>
        <p:txBody>
          <a:bodyPr wrap="none" rtlCol="0">
            <a:spAutoFit/>
          </a:bodyPr>
          <a:lstStyle/>
          <a:p>
            <a:r>
              <a:rPr kumimoji="1" lang="en-US" altLang="ja-JP" sz="7200" b="1" dirty="0">
                <a:solidFill>
                  <a:schemeClr val="accent2"/>
                </a:solidFill>
              </a:rPr>
              <a:t>8</a:t>
            </a:r>
          </a:p>
        </p:txBody>
      </p:sp>
      <p:sp>
        <p:nvSpPr>
          <p:cNvPr id="21" name="テキスト ボックス 20">
            <a:extLst>
              <a:ext uri="{FF2B5EF4-FFF2-40B4-BE49-F238E27FC236}">
                <a16:creationId xmlns:a16="http://schemas.microsoft.com/office/drawing/2014/main" id="{E3A71C7A-B3B2-1D40-AEFF-9347022C45EC}"/>
              </a:ext>
            </a:extLst>
          </p:cNvPr>
          <p:cNvSpPr txBox="1"/>
          <p:nvPr/>
        </p:nvSpPr>
        <p:spPr>
          <a:xfrm>
            <a:off x="641213" y="1105592"/>
            <a:ext cx="1988045" cy="584775"/>
          </a:xfrm>
          <a:prstGeom prst="rect">
            <a:avLst/>
          </a:prstGeom>
          <a:noFill/>
        </p:spPr>
        <p:txBody>
          <a:bodyPr wrap="none" rtlCol="0">
            <a:spAutoFit/>
          </a:bodyPr>
          <a:lstStyle/>
          <a:p>
            <a:r>
              <a:rPr kumimoji="1" lang="en-US" altLang="ja-JP" sz="1600" dirty="0">
                <a:solidFill>
                  <a:schemeClr val="accent2"/>
                </a:solidFill>
              </a:rPr>
              <a:t>1.Data planning</a:t>
            </a:r>
          </a:p>
          <a:p>
            <a:r>
              <a:rPr lang="en-US" altLang="ja-JP" sz="1600" dirty="0">
                <a:solidFill>
                  <a:schemeClr val="accent2"/>
                </a:solidFill>
              </a:rPr>
              <a:t>2.Data acquisition</a:t>
            </a:r>
            <a:endParaRPr kumimoji="1" lang="ja-JP" altLang="en-US" sz="1600" dirty="0">
              <a:solidFill>
                <a:schemeClr val="accent2"/>
              </a:solidFill>
            </a:endParaRPr>
          </a:p>
        </p:txBody>
      </p:sp>
      <p:sp>
        <p:nvSpPr>
          <p:cNvPr id="22" name="テキスト ボックス 21">
            <a:extLst>
              <a:ext uri="{FF2B5EF4-FFF2-40B4-BE49-F238E27FC236}">
                <a16:creationId xmlns:a16="http://schemas.microsoft.com/office/drawing/2014/main" id="{73BE4B59-9CE9-2120-89DD-0A13B34DBA85}"/>
              </a:ext>
            </a:extLst>
          </p:cNvPr>
          <p:cNvSpPr txBox="1"/>
          <p:nvPr/>
        </p:nvSpPr>
        <p:spPr>
          <a:xfrm>
            <a:off x="4531685" y="978429"/>
            <a:ext cx="2078133" cy="861774"/>
          </a:xfrm>
          <a:prstGeom prst="rect">
            <a:avLst/>
          </a:prstGeom>
          <a:noFill/>
        </p:spPr>
        <p:txBody>
          <a:bodyPr wrap="none" rtlCol="0">
            <a:spAutoFit/>
          </a:bodyPr>
          <a:lstStyle/>
          <a:p>
            <a:r>
              <a:rPr kumimoji="1" lang="en-US" altLang="ja-JP" sz="1600" dirty="0">
                <a:solidFill>
                  <a:schemeClr val="accent2"/>
                </a:solidFill>
              </a:rPr>
              <a:t>3.Data preparation</a:t>
            </a:r>
          </a:p>
          <a:p>
            <a:r>
              <a:rPr lang="en-US" altLang="ja-JP" sz="1600" dirty="0">
                <a:solidFill>
                  <a:schemeClr val="accent2"/>
                </a:solidFill>
              </a:rPr>
              <a:t>4.Data processing</a:t>
            </a:r>
          </a:p>
          <a:p>
            <a:r>
              <a:rPr kumimoji="1" lang="en-US" altLang="ja-JP" sz="1600" dirty="0">
                <a:solidFill>
                  <a:schemeClr val="accent2"/>
                </a:solidFill>
              </a:rPr>
              <a:t>5.AI system</a:t>
            </a:r>
            <a:endParaRPr kumimoji="1" lang="ja-JP" altLang="en-US" sz="1600" dirty="0">
              <a:solidFill>
                <a:schemeClr val="accent2"/>
              </a:solidFill>
            </a:endParaRPr>
          </a:p>
        </p:txBody>
      </p:sp>
      <p:sp>
        <p:nvSpPr>
          <p:cNvPr id="23" name="テキスト ボックス 22">
            <a:extLst>
              <a:ext uri="{FF2B5EF4-FFF2-40B4-BE49-F238E27FC236}">
                <a16:creationId xmlns:a16="http://schemas.microsoft.com/office/drawing/2014/main" id="{9DF04C69-DA6C-5B38-0856-107AE34C400F}"/>
              </a:ext>
            </a:extLst>
          </p:cNvPr>
          <p:cNvSpPr txBox="1"/>
          <p:nvPr/>
        </p:nvSpPr>
        <p:spPr>
          <a:xfrm>
            <a:off x="7704177" y="1271943"/>
            <a:ext cx="2408929" cy="338554"/>
          </a:xfrm>
          <a:prstGeom prst="rect">
            <a:avLst/>
          </a:prstGeom>
          <a:noFill/>
        </p:spPr>
        <p:txBody>
          <a:bodyPr wrap="none" rtlCol="0">
            <a:spAutoFit/>
          </a:bodyPr>
          <a:lstStyle/>
          <a:p>
            <a:r>
              <a:rPr lang="en-US" altLang="ja-JP" sz="1600" dirty="0">
                <a:solidFill>
                  <a:schemeClr val="accent2"/>
                </a:solidFill>
              </a:rPr>
              <a:t>6.Evaluation of output</a:t>
            </a:r>
            <a:endParaRPr kumimoji="1" lang="en-US" altLang="ja-JP" sz="1600" dirty="0">
              <a:solidFill>
                <a:schemeClr val="accent2"/>
              </a:solidFill>
            </a:endParaRPr>
          </a:p>
        </p:txBody>
      </p:sp>
      <p:sp>
        <p:nvSpPr>
          <p:cNvPr id="24" name="テキスト ボックス 23">
            <a:extLst>
              <a:ext uri="{FF2B5EF4-FFF2-40B4-BE49-F238E27FC236}">
                <a16:creationId xmlns:a16="http://schemas.microsoft.com/office/drawing/2014/main" id="{DC61CF46-7FCD-2FC7-DA41-29E6164070FB}"/>
              </a:ext>
            </a:extLst>
          </p:cNvPr>
          <p:cNvSpPr txBox="1"/>
          <p:nvPr/>
        </p:nvSpPr>
        <p:spPr>
          <a:xfrm>
            <a:off x="10108987" y="1162980"/>
            <a:ext cx="2141933" cy="584775"/>
          </a:xfrm>
          <a:prstGeom prst="rect">
            <a:avLst/>
          </a:prstGeom>
          <a:noFill/>
        </p:spPr>
        <p:txBody>
          <a:bodyPr wrap="none" rtlCol="0">
            <a:spAutoFit/>
          </a:bodyPr>
          <a:lstStyle/>
          <a:p>
            <a:r>
              <a:rPr lang="en-US" altLang="ja-JP" sz="1600" dirty="0">
                <a:solidFill>
                  <a:schemeClr val="accent2"/>
                </a:solidFill>
              </a:rPr>
              <a:t>7.Deliver the result</a:t>
            </a:r>
          </a:p>
          <a:p>
            <a:r>
              <a:rPr kumimoji="1" lang="en-US" altLang="ja-JP" sz="1600" dirty="0">
                <a:solidFill>
                  <a:schemeClr val="accent2"/>
                </a:solidFill>
              </a:rPr>
              <a:t>8.Decommissioning</a:t>
            </a:r>
          </a:p>
        </p:txBody>
      </p:sp>
      <p:sp>
        <p:nvSpPr>
          <p:cNvPr id="25" name="ひし形 24">
            <a:extLst>
              <a:ext uri="{FF2B5EF4-FFF2-40B4-BE49-F238E27FC236}">
                <a16:creationId xmlns:a16="http://schemas.microsoft.com/office/drawing/2014/main" id="{5ED254C6-3B0A-12AD-EA74-89A2125FD18E}"/>
              </a:ext>
            </a:extLst>
          </p:cNvPr>
          <p:cNvSpPr/>
          <p:nvPr/>
        </p:nvSpPr>
        <p:spPr>
          <a:xfrm>
            <a:off x="1273678" y="4930863"/>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BB9C2BE-1F74-0D94-FF88-D07828CA9632}"/>
              </a:ext>
            </a:extLst>
          </p:cNvPr>
          <p:cNvSpPr txBox="1"/>
          <p:nvPr/>
        </p:nvSpPr>
        <p:spPr>
          <a:xfrm>
            <a:off x="1385908" y="475655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27" name="ひし形 26">
            <a:extLst>
              <a:ext uri="{FF2B5EF4-FFF2-40B4-BE49-F238E27FC236}">
                <a16:creationId xmlns:a16="http://schemas.microsoft.com/office/drawing/2014/main" id="{FEEC7C3E-4AC5-434F-63C5-6B0C041A5DB6}"/>
              </a:ext>
            </a:extLst>
          </p:cNvPr>
          <p:cNvSpPr/>
          <p:nvPr/>
        </p:nvSpPr>
        <p:spPr>
          <a:xfrm>
            <a:off x="3372584" y="4907428"/>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C82FA0A-DE61-DFFA-FA8A-58E96A221D08}"/>
              </a:ext>
            </a:extLst>
          </p:cNvPr>
          <p:cNvSpPr txBox="1"/>
          <p:nvPr/>
        </p:nvSpPr>
        <p:spPr>
          <a:xfrm>
            <a:off x="3480251" y="473171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29" name="ひし形 28">
            <a:extLst>
              <a:ext uri="{FF2B5EF4-FFF2-40B4-BE49-F238E27FC236}">
                <a16:creationId xmlns:a16="http://schemas.microsoft.com/office/drawing/2014/main" id="{F654AB8A-249D-E5E1-B125-476030FBDE2F}"/>
              </a:ext>
            </a:extLst>
          </p:cNvPr>
          <p:cNvSpPr/>
          <p:nvPr/>
        </p:nvSpPr>
        <p:spPr>
          <a:xfrm>
            <a:off x="7631889" y="4972697"/>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E9CDEB3-B53C-169E-3916-6145C2741164}"/>
              </a:ext>
            </a:extLst>
          </p:cNvPr>
          <p:cNvSpPr txBox="1"/>
          <p:nvPr/>
        </p:nvSpPr>
        <p:spPr>
          <a:xfrm>
            <a:off x="7755910" y="4799260"/>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1" name="ひし形 30">
            <a:extLst>
              <a:ext uri="{FF2B5EF4-FFF2-40B4-BE49-F238E27FC236}">
                <a16:creationId xmlns:a16="http://schemas.microsoft.com/office/drawing/2014/main" id="{900EDD33-524D-A907-AF42-3A09290CB1C6}"/>
              </a:ext>
            </a:extLst>
          </p:cNvPr>
          <p:cNvSpPr/>
          <p:nvPr/>
        </p:nvSpPr>
        <p:spPr>
          <a:xfrm>
            <a:off x="10109897" y="5400654"/>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1210EF9-31A0-4F5C-09E6-67ACED4A727A}"/>
              </a:ext>
            </a:extLst>
          </p:cNvPr>
          <p:cNvSpPr txBox="1"/>
          <p:nvPr/>
        </p:nvSpPr>
        <p:spPr>
          <a:xfrm>
            <a:off x="10233918" y="5227217"/>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3" name="ひし形 32">
            <a:extLst>
              <a:ext uri="{FF2B5EF4-FFF2-40B4-BE49-F238E27FC236}">
                <a16:creationId xmlns:a16="http://schemas.microsoft.com/office/drawing/2014/main" id="{DDA48BD6-D041-2DB9-F44C-2C176290ACE2}"/>
              </a:ext>
            </a:extLst>
          </p:cNvPr>
          <p:cNvSpPr/>
          <p:nvPr/>
        </p:nvSpPr>
        <p:spPr>
          <a:xfrm>
            <a:off x="11081659" y="5381265"/>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0BA1FC7-50F8-9793-7A92-44D36E64078B}"/>
              </a:ext>
            </a:extLst>
          </p:cNvPr>
          <p:cNvSpPr txBox="1"/>
          <p:nvPr/>
        </p:nvSpPr>
        <p:spPr>
          <a:xfrm>
            <a:off x="11205680" y="5207828"/>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5" name="ひし形 34">
            <a:extLst>
              <a:ext uri="{FF2B5EF4-FFF2-40B4-BE49-F238E27FC236}">
                <a16:creationId xmlns:a16="http://schemas.microsoft.com/office/drawing/2014/main" id="{09682639-59CE-C816-3C5B-62E52870E27F}"/>
              </a:ext>
            </a:extLst>
          </p:cNvPr>
          <p:cNvSpPr/>
          <p:nvPr/>
        </p:nvSpPr>
        <p:spPr>
          <a:xfrm>
            <a:off x="7648586" y="2960354"/>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CAABFAA-C395-6221-83CF-4DA53E1CC925}"/>
              </a:ext>
            </a:extLst>
          </p:cNvPr>
          <p:cNvSpPr txBox="1"/>
          <p:nvPr/>
        </p:nvSpPr>
        <p:spPr>
          <a:xfrm>
            <a:off x="7772607" y="3056884"/>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7" name="ひし形 36">
            <a:extLst>
              <a:ext uri="{FF2B5EF4-FFF2-40B4-BE49-F238E27FC236}">
                <a16:creationId xmlns:a16="http://schemas.microsoft.com/office/drawing/2014/main" id="{C15DB015-B3AE-E775-3CE8-94ACF82E788C}"/>
              </a:ext>
            </a:extLst>
          </p:cNvPr>
          <p:cNvSpPr/>
          <p:nvPr/>
        </p:nvSpPr>
        <p:spPr>
          <a:xfrm>
            <a:off x="6700134" y="3492488"/>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2DECDB-3D7E-FE91-1053-C02B97419917}"/>
              </a:ext>
            </a:extLst>
          </p:cNvPr>
          <p:cNvSpPr txBox="1"/>
          <p:nvPr/>
        </p:nvSpPr>
        <p:spPr>
          <a:xfrm>
            <a:off x="6784395" y="3307691"/>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39" name="ひし形 38">
            <a:extLst>
              <a:ext uri="{FF2B5EF4-FFF2-40B4-BE49-F238E27FC236}">
                <a16:creationId xmlns:a16="http://schemas.microsoft.com/office/drawing/2014/main" id="{5A8F451A-6747-7C00-B921-04047A6988C6}"/>
              </a:ext>
            </a:extLst>
          </p:cNvPr>
          <p:cNvSpPr/>
          <p:nvPr/>
        </p:nvSpPr>
        <p:spPr>
          <a:xfrm>
            <a:off x="6420477" y="3297813"/>
            <a:ext cx="235131" cy="235131"/>
          </a:xfrm>
          <a:prstGeom prst="diamon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869BD6C-F1C6-6EF9-8E99-3944C9B0A8F2}"/>
              </a:ext>
            </a:extLst>
          </p:cNvPr>
          <p:cNvSpPr txBox="1"/>
          <p:nvPr/>
        </p:nvSpPr>
        <p:spPr>
          <a:xfrm>
            <a:off x="6544498" y="3033496"/>
            <a:ext cx="532518" cy="276999"/>
          </a:xfrm>
          <a:prstGeom prst="rect">
            <a:avLst/>
          </a:prstGeom>
          <a:noFill/>
        </p:spPr>
        <p:txBody>
          <a:bodyPr wrap="none" rtlCol="0">
            <a:spAutoFit/>
          </a:bodyPr>
          <a:lstStyle/>
          <a:p>
            <a:r>
              <a:rPr kumimoji="1" lang="en-US" altLang="ja-JP" sz="1200" dirty="0">
                <a:solidFill>
                  <a:schemeClr val="accent2"/>
                </a:solidFill>
              </a:rPr>
              <a:t>Gate</a:t>
            </a:r>
            <a:endParaRPr kumimoji="1" lang="ja-JP" altLang="en-US" sz="1200" dirty="0">
              <a:solidFill>
                <a:schemeClr val="accent2"/>
              </a:solidFill>
            </a:endParaRPr>
          </a:p>
        </p:txBody>
      </p:sp>
      <p:sp>
        <p:nvSpPr>
          <p:cNvPr id="15" name="矢印: 左右 14">
            <a:extLst>
              <a:ext uri="{FF2B5EF4-FFF2-40B4-BE49-F238E27FC236}">
                <a16:creationId xmlns:a16="http://schemas.microsoft.com/office/drawing/2014/main" id="{29FB1E0C-3434-E0F1-D7F5-5DFBC0F7B0B4}"/>
              </a:ext>
            </a:extLst>
          </p:cNvPr>
          <p:cNvSpPr/>
          <p:nvPr/>
        </p:nvSpPr>
        <p:spPr>
          <a:xfrm>
            <a:off x="393699" y="6347637"/>
            <a:ext cx="11344499"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System owner</a:t>
            </a:r>
            <a:endParaRPr kumimoji="1" lang="ja-JP" altLang="en-US" sz="1600" dirty="0"/>
          </a:p>
        </p:txBody>
      </p:sp>
      <p:sp>
        <p:nvSpPr>
          <p:cNvPr id="41" name="矢印: 左右 40">
            <a:extLst>
              <a:ext uri="{FF2B5EF4-FFF2-40B4-BE49-F238E27FC236}">
                <a16:creationId xmlns:a16="http://schemas.microsoft.com/office/drawing/2014/main" id="{D8429AB0-54A4-9AC3-9C0E-27A0E082EBD5}"/>
              </a:ext>
            </a:extLst>
          </p:cNvPr>
          <p:cNvSpPr/>
          <p:nvPr/>
        </p:nvSpPr>
        <p:spPr>
          <a:xfrm>
            <a:off x="1423233" y="5574909"/>
            <a:ext cx="5368338"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Data holder</a:t>
            </a:r>
            <a:endParaRPr kumimoji="1" lang="ja-JP" altLang="en-US" sz="1600" dirty="0"/>
          </a:p>
        </p:txBody>
      </p:sp>
      <p:sp>
        <p:nvSpPr>
          <p:cNvPr id="42" name="矢印: 左右 41">
            <a:extLst>
              <a:ext uri="{FF2B5EF4-FFF2-40B4-BE49-F238E27FC236}">
                <a16:creationId xmlns:a16="http://schemas.microsoft.com/office/drawing/2014/main" id="{C58585BA-DE1B-F3EF-CB6B-ACF02DC97851}"/>
              </a:ext>
            </a:extLst>
          </p:cNvPr>
          <p:cNvSpPr/>
          <p:nvPr/>
        </p:nvSpPr>
        <p:spPr>
          <a:xfrm>
            <a:off x="5045767" y="1646712"/>
            <a:ext cx="5244673"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AI</a:t>
            </a:r>
            <a:r>
              <a:rPr lang="ja-JP" altLang="en-US" sz="1600" dirty="0"/>
              <a:t> </a:t>
            </a:r>
            <a:r>
              <a:rPr lang="en-US" altLang="ja-JP" sz="1600" dirty="0"/>
              <a:t>service provider</a:t>
            </a:r>
            <a:endParaRPr kumimoji="1" lang="en-US" altLang="ja-JP" sz="1600" dirty="0"/>
          </a:p>
        </p:txBody>
      </p:sp>
      <p:sp>
        <p:nvSpPr>
          <p:cNvPr id="43" name="矢印: 左右 42">
            <a:extLst>
              <a:ext uri="{FF2B5EF4-FFF2-40B4-BE49-F238E27FC236}">
                <a16:creationId xmlns:a16="http://schemas.microsoft.com/office/drawing/2014/main" id="{E3230C15-65B5-0A87-0AEA-47DA711211AD}"/>
              </a:ext>
            </a:extLst>
          </p:cNvPr>
          <p:cNvSpPr/>
          <p:nvPr/>
        </p:nvSpPr>
        <p:spPr>
          <a:xfrm>
            <a:off x="4939133" y="2777553"/>
            <a:ext cx="1761001"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AI</a:t>
            </a:r>
            <a:r>
              <a:rPr lang="ja-JP" altLang="en-US" sz="1600" dirty="0"/>
              <a:t> </a:t>
            </a:r>
            <a:r>
              <a:rPr lang="en-US" altLang="ja-JP" sz="1600" dirty="0"/>
              <a:t>Developer</a:t>
            </a:r>
            <a:endParaRPr kumimoji="1" lang="en-US" altLang="ja-JP" sz="1600" dirty="0"/>
          </a:p>
        </p:txBody>
      </p:sp>
      <p:sp>
        <p:nvSpPr>
          <p:cNvPr id="44" name="矢印: 左右 43">
            <a:extLst>
              <a:ext uri="{FF2B5EF4-FFF2-40B4-BE49-F238E27FC236}">
                <a16:creationId xmlns:a16="http://schemas.microsoft.com/office/drawing/2014/main" id="{DBFD776B-BE29-3379-D08A-D207987887C8}"/>
              </a:ext>
            </a:extLst>
          </p:cNvPr>
          <p:cNvSpPr/>
          <p:nvPr/>
        </p:nvSpPr>
        <p:spPr>
          <a:xfrm>
            <a:off x="119336" y="3326708"/>
            <a:ext cx="3334262"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Publisher</a:t>
            </a:r>
          </a:p>
        </p:txBody>
      </p:sp>
      <p:sp>
        <p:nvSpPr>
          <p:cNvPr id="45" name="矢印: 左右 44">
            <a:extLst>
              <a:ext uri="{FF2B5EF4-FFF2-40B4-BE49-F238E27FC236}">
                <a16:creationId xmlns:a16="http://schemas.microsoft.com/office/drawing/2014/main" id="{3AC485C1-1584-7CF7-285E-640D98D6E192}"/>
              </a:ext>
            </a:extLst>
          </p:cNvPr>
          <p:cNvSpPr/>
          <p:nvPr/>
        </p:nvSpPr>
        <p:spPr>
          <a:xfrm>
            <a:off x="10144714" y="5767570"/>
            <a:ext cx="1207230"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Service provider</a:t>
            </a:r>
          </a:p>
        </p:txBody>
      </p:sp>
      <p:sp>
        <p:nvSpPr>
          <p:cNvPr id="46" name="矢印: 左右 45">
            <a:extLst>
              <a:ext uri="{FF2B5EF4-FFF2-40B4-BE49-F238E27FC236}">
                <a16:creationId xmlns:a16="http://schemas.microsoft.com/office/drawing/2014/main" id="{2FBA0B84-E839-F9AB-DAF6-1D8FDC7FE626}"/>
              </a:ext>
            </a:extLst>
          </p:cNvPr>
          <p:cNvSpPr/>
          <p:nvPr/>
        </p:nvSpPr>
        <p:spPr>
          <a:xfrm>
            <a:off x="6817383" y="5569566"/>
            <a:ext cx="3473267" cy="510363"/>
          </a:xfrm>
          <a:prstGeom prst="leftRightArrow">
            <a:avLst/>
          </a:prstGeom>
          <a:solidFill>
            <a:srgbClr val="0066FF">
              <a:alpha val="50196"/>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Data service </a:t>
            </a:r>
            <a:r>
              <a:rPr lang="en-US" altLang="ja-JP" sz="1600" dirty="0"/>
              <a:t>provider</a:t>
            </a:r>
            <a:endParaRPr kumimoji="1" lang="ja-JP" altLang="en-US" sz="1600" dirty="0"/>
          </a:p>
        </p:txBody>
      </p:sp>
      <p:sp>
        <p:nvSpPr>
          <p:cNvPr id="50" name="テキスト ボックス 49">
            <a:extLst>
              <a:ext uri="{FF2B5EF4-FFF2-40B4-BE49-F238E27FC236}">
                <a16:creationId xmlns:a16="http://schemas.microsoft.com/office/drawing/2014/main" id="{D71A91CC-97B3-4471-214F-E3BD53BF197A}"/>
              </a:ext>
            </a:extLst>
          </p:cNvPr>
          <p:cNvSpPr txBox="1"/>
          <p:nvPr/>
        </p:nvSpPr>
        <p:spPr>
          <a:xfrm>
            <a:off x="3626797" y="3291342"/>
            <a:ext cx="809837" cy="1200329"/>
          </a:xfrm>
          <a:prstGeom prst="rect">
            <a:avLst/>
          </a:prstGeom>
          <a:noFill/>
        </p:spPr>
        <p:txBody>
          <a:bodyPr wrap="none" rtlCol="0">
            <a:spAutoFit/>
          </a:bodyPr>
          <a:lstStyle/>
          <a:p>
            <a:r>
              <a:rPr kumimoji="1" lang="en-US" altLang="ja-JP" sz="7200" b="1" dirty="0">
                <a:solidFill>
                  <a:schemeClr val="accent2"/>
                </a:solidFill>
              </a:rPr>
              <a:t>3</a:t>
            </a:r>
          </a:p>
        </p:txBody>
      </p:sp>
      <p:sp>
        <p:nvSpPr>
          <p:cNvPr id="51" name="テキスト ボックス 50">
            <a:extLst>
              <a:ext uri="{FF2B5EF4-FFF2-40B4-BE49-F238E27FC236}">
                <a16:creationId xmlns:a16="http://schemas.microsoft.com/office/drawing/2014/main" id="{F3AA4F45-7DB5-AA35-286A-A7F98B6639EB}"/>
              </a:ext>
            </a:extLst>
          </p:cNvPr>
          <p:cNvSpPr txBox="1"/>
          <p:nvPr/>
        </p:nvSpPr>
        <p:spPr>
          <a:xfrm>
            <a:off x="6874748" y="3291342"/>
            <a:ext cx="809837" cy="1200329"/>
          </a:xfrm>
          <a:prstGeom prst="rect">
            <a:avLst/>
          </a:prstGeom>
          <a:noFill/>
        </p:spPr>
        <p:txBody>
          <a:bodyPr wrap="none" rtlCol="0">
            <a:spAutoFit/>
          </a:bodyPr>
          <a:lstStyle/>
          <a:p>
            <a:r>
              <a:rPr kumimoji="1" lang="en-US" altLang="ja-JP" sz="7200" b="1" dirty="0">
                <a:solidFill>
                  <a:schemeClr val="accent2"/>
                </a:solidFill>
              </a:rPr>
              <a:t>4</a:t>
            </a:r>
          </a:p>
        </p:txBody>
      </p:sp>
    </p:spTree>
    <p:extLst>
      <p:ext uri="{BB962C8B-B14F-4D97-AF65-F5344CB8AC3E}">
        <p14:creationId xmlns:p14="http://schemas.microsoft.com/office/powerpoint/2010/main" val="4013128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145EB30-BF75-EE29-0FC5-D9536921D1ED}"/>
              </a:ext>
            </a:extLst>
          </p:cNvPr>
          <p:cNvSpPr>
            <a:spLocks noGrp="1"/>
          </p:cNvSpPr>
          <p:nvPr>
            <p:ph idx="1"/>
          </p:nvPr>
        </p:nvSpPr>
        <p:spPr>
          <a:xfrm>
            <a:off x="642229" y="1382320"/>
            <a:ext cx="11244971"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This is a critical phase in the data life cycle.</a:t>
            </a:r>
          </a:p>
          <a:p>
            <a:r>
              <a:rPr lang="en-US" altLang="ja-JP" sz="2000" dirty="0"/>
              <a:t>Clearly define the intentions and motivations behind the need for the data.</a:t>
            </a:r>
          </a:p>
          <a:p>
            <a:r>
              <a:rPr lang="en-US" altLang="ja-JP" sz="2000" dirty="0"/>
              <a:t>Establish interoperability across the entire service and ensure scalability for future growth.</a:t>
            </a:r>
          </a:p>
          <a:p>
            <a:r>
              <a:rPr lang="en-US" altLang="ja-JP" sz="2000" dirty="0"/>
              <a:t>Specify the data life cycle, including acquisition methods, evaluation methods, and disposal processes.</a:t>
            </a:r>
            <a:endParaRPr lang="ja-JP" altLang="en-US" sz="2000" dirty="0"/>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p:txBody>
          <a:bodyPr/>
          <a:lstStyle/>
          <a:p>
            <a:r>
              <a:rPr lang="en-US" altLang="ja-JP" dirty="0"/>
              <a:t>1. Data Planning</a:t>
            </a:r>
            <a:endParaRPr lang="ja-JP" altLang="en-US" dirty="0"/>
          </a:p>
        </p:txBody>
      </p:sp>
      <p:graphicFrame>
        <p:nvGraphicFramePr>
          <p:cNvPr id="31" name="図表 30">
            <a:extLst>
              <a:ext uri="{FF2B5EF4-FFF2-40B4-BE49-F238E27FC236}">
                <a16:creationId xmlns:a16="http://schemas.microsoft.com/office/drawing/2014/main" id="{5074F875-5113-452B-9AC6-8D5620744D5D}"/>
              </a:ext>
            </a:extLst>
          </p:cNvPr>
          <p:cNvGraphicFramePr/>
          <p:nvPr>
            <p:extLst>
              <p:ext uri="{D42A27DB-BD31-4B8C-83A1-F6EECF244321}">
                <p14:modId xmlns:p14="http://schemas.microsoft.com/office/powerpoint/2010/main" val="681591763"/>
              </p:ext>
            </p:extLst>
          </p:nvPr>
        </p:nvGraphicFramePr>
        <p:xfrm>
          <a:off x="699858" y="3996727"/>
          <a:ext cx="10792283" cy="275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スライド番号プレースホルダー 3">
            <a:extLst>
              <a:ext uri="{FF2B5EF4-FFF2-40B4-BE49-F238E27FC236}">
                <a16:creationId xmlns:a16="http://schemas.microsoft.com/office/drawing/2014/main" id="{AA924953-B9BF-F1F9-93AC-C68BF9616A9A}"/>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42</a:t>
            </a:fld>
            <a:endParaRPr lang="ja-JP" altLang="en-US" dirty="0"/>
          </a:p>
        </p:txBody>
      </p:sp>
    </p:spTree>
    <p:extLst>
      <p:ext uri="{BB962C8B-B14F-4D97-AF65-F5344CB8AC3E}">
        <p14:creationId xmlns:p14="http://schemas.microsoft.com/office/powerpoint/2010/main" val="2772153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281D0726-E55D-253C-A5BD-5037E438B916}"/>
              </a:ext>
            </a:extLst>
          </p:cNvPr>
          <p:cNvSpPr>
            <a:spLocks noGrp="1"/>
          </p:cNvSpPr>
          <p:nvPr>
            <p:ph idx="1"/>
          </p:nvPr>
        </p:nvSpPr>
        <p:spPr>
          <a:xfrm>
            <a:off x="642229" y="1382320"/>
            <a:ext cx="10265549" cy="581607"/>
          </a:xfrm>
        </p:spPr>
        <p:txBody>
          <a:bodyPr/>
          <a:lstStyle/>
          <a:p>
            <a:r>
              <a:rPr lang="en-US" altLang="ja-JP" dirty="0"/>
              <a:t>Quality is built in three steps, from concept creation to requirements definition and design.</a:t>
            </a:r>
          </a:p>
        </p:txBody>
      </p:sp>
      <p:sp>
        <p:nvSpPr>
          <p:cNvPr id="3" name="スライド番号プレースホルダー 2">
            <a:extLst>
              <a:ext uri="{FF2B5EF4-FFF2-40B4-BE49-F238E27FC236}">
                <a16:creationId xmlns:a16="http://schemas.microsoft.com/office/drawing/2014/main" id="{41C6C99F-133F-A5ED-7DAC-23BD1E6FA82A}"/>
              </a:ext>
            </a:extLst>
          </p:cNvPr>
          <p:cNvSpPr>
            <a:spLocks noGrp="1"/>
          </p:cNvSpPr>
          <p:nvPr>
            <p:ph type="sldNum" sz="quarter" idx="12"/>
          </p:nvPr>
        </p:nvSpPr>
        <p:spPr/>
        <p:txBody>
          <a:bodyPr/>
          <a:lstStyle/>
          <a:p>
            <a:fld id="{DBFB1F43-6F2E-4538-AABB-23AEDF146290}" type="slidenum">
              <a:rPr lang="ja-JP" altLang="en-US" smtClean="0"/>
              <a:pPr/>
              <a:t>43</a:t>
            </a:fld>
            <a:endParaRPr lang="ja-JP" altLang="en-US"/>
          </a:p>
        </p:txBody>
      </p:sp>
      <p:sp>
        <p:nvSpPr>
          <p:cNvPr id="2" name="タイトル 1">
            <a:extLst>
              <a:ext uri="{FF2B5EF4-FFF2-40B4-BE49-F238E27FC236}">
                <a16:creationId xmlns:a16="http://schemas.microsoft.com/office/drawing/2014/main" id="{72932D3B-E27A-3DCF-38C1-567139F0E917}"/>
              </a:ext>
            </a:extLst>
          </p:cNvPr>
          <p:cNvSpPr>
            <a:spLocks noGrp="1"/>
          </p:cNvSpPr>
          <p:nvPr>
            <p:ph type="title"/>
          </p:nvPr>
        </p:nvSpPr>
        <p:spPr/>
        <p:txBody>
          <a:bodyPr/>
          <a:lstStyle/>
          <a:p>
            <a:r>
              <a:rPr lang="en-US" altLang="ja-JP" dirty="0"/>
              <a:t>Actions</a:t>
            </a:r>
            <a:endParaRPr kumimoji="1" lang="ja-JP" altLang="en-US" dirty="0"/>
          </a:p>
        </p:txBody>
      </p:sp>
      <p:sp>
        <p:nvSpPr>
          <p:cNvPr id="4" name="正方形/長方形 3">
            <a:extLst>
              <a:ext uri="{FF2B5EF4-FFF2-40B4-BE49-F238E27FC236}">
                <a16:creationId xmlns:a16="http://schemas.microsoft.com/office/drawing/2014/main" id="{34FB5DBB-AF9F-6421-4E4F-54762E2A1F61}"/>
              </a:ext>
            </a:extLst>
          </p:cNvPr>
          <p:cNvSpPr/>
          <p:nvPr/>
        </p:nvSpPr>
        <p:spPr>
          <a:xfrm>
            <a:off x="1349828" y="258345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Idea conception</a:t>
            </a:r>
            <a:endParaRPr kumimoji="1" lang="ja-JP" altLang="en-US" dirty="0"/>
          </a:p>
        </p:txBody>
      </p:sp>
      <p:sp>
        <p:nvSpPr>
          <p:cNvPr id="5" name="正方形/長方形 4">
            <a:extLst>
              <a:ext uri="{FF2B5EF4-FFF2-40B4-BE49-F238E27FC236}">
                <a16:creationId xmlns:a16="http://schemas.microsoft.com/office/drawing/2014/main" id="{CFAB8FEB-3574-ADC7-BD89-B0CAE4F5B65E}"/>
              </a:ext>
            </a:extLst>
          </p:cNvPr>
          <p:cNvSpPr/>
          <p:nvPr/>
        </p:nvSpPr>
        <p:spPr>
          <a:xfrm>
            <a:off x="4441370" y="258345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Business requirement</a:t>
            </a:r>
            <a:endParaRPr kumimoji="1" lang="ja-JP" altLang="en-US" dirty="0"/>
          </a:p>
        </p:txBody>
      </p:sp>
      <p:sp>
        <p:nvSpPr>
          <p:cNvPr id="6" name="正方形/長方形 5">
            <a:extLst>
              <a:ext uri="{FF2B5EF4-FFF2-40B4-BE49-F238E27FC236}">
                <a16:creationId xmlns:a16="http://schemas.microsoft.com/office/drawing/2014/main" id="{D2B92FBE-3115-C3EF-9D20-6627A161D4B4}"/>
              </a:ext>
            </a:extLst>
          </p:cNvPr>
          <p:cNvSpPr/>
          <p:nvPr/>
        </p:nvSpPr>
        <p:spPr>
          <a:xfrm>
            <a:off x="4441370" y="4043256"/>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requirement</a:t>
            </a:r>
            <a:endParaRPr kumimoji="1" lang="ja-JP" altLang="en-US" dirty="0"/>
          </a:p>
        </p:txBody>
      </p:sp>
      <p:sp>
        <p:nvSpPr>
          <p:cNvPr id="7" name="正方形/長方形 6">
            <a:extLst>
              <a:ext uri="{FF2B5EF4-FFF2-40B4-BE49-F238E27FC236}">
                <a16:creationId xmlns:a16="http://schemas.microsoft.com/office/drawing/2014/main" id="{60FE96F3-C4A6-0444-1CD5-5DE5FF571170}"/>
              </a:ext>
            </a:extLst>
          </p:cNvPr>
          <p:cNvSpPr/>
          <p:nvPr/>
        </p:nvSpPr>
        <p:spPr>
          <a:xfrm>
            <a:off x="7532912" y="258345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planning</a:t>
            </a:r>
            <a:endParaRPr kumimoji="1" lang="ja-JP" altLang="en-US" dirty="0"/>
          </a:p>
        </p:txBody>
      </p:sp>
      <p:sp>
        <p:nvSpPr>
          <p:cNvPr id="8" name="正方形/長方形 7">
            <a:extLst>
              <a:ext uri="{FF2B5EF4-FFF2-40B4-BE49-F238E27FC236}">
                <a16:creationId xmlns:a16="http://schemas.microsoft.com/office/drawing/2014/main" id="{0115985A-57E4-65A7-C19C-57D70A822154}"/>
              </a:ext>
            </a:extLst>
          </p:cNvPr>
          <p:cNvSpPr/>
          <p:nvPr/>
        </p:nvSpPr>
        <p:spPr>
          <a:xfrm>
            <a:off x="7532912" y="4043256"/>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design</a:t>
            </a:r>
            <a:endParaRPr kumimoji="1" lang="ja-JP" altLang="en-US" dirty="0"/>
          </a:p>
        </p:txBody>
      </p:sp>
      <p:cxnSp>
        <p:nvCxnSpPr>
          <p:cNvPr id="10" name="直線矢印コネクタ 9">
            <a:extLst>
              <a:ext uri="{FF2B5EF4-FFF2-40B4-BE49-F238E27FC236}">
                <a16:creationId xmlns:a16="http://schemas.microsoft.com/office/drawing/2014/main" id="{0A02EB40-10A4-14CB-93D3-8FDCD8201B5F}"/>
              </a:ext>
            </a:extLst>
          </p:cNvPr>
          <p:cNvCxnSpPr>
            <a:stCxn id="4" idx="3"/>
            <a:endCxn id="5" idx="1"/>
          </p:cNvCxnSpPr>
          <p:nvPr/>
        </p:nvCxnSpPr>
        <p:spPr>
          <a:xfrm>
            <a:off x="3004458" y="292159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1D6DB3B-D683-5CC5-C220-FF8279FEF257}"/>
              </a:ext>
            </a:extLst>
          </p:cNvPr>
          <p:cNvCxnSpPr>
            <a:stCxn id="5" idx="3"/>
            <a:endCxn id="7" idx="1"/>
          </p:cNvCxnSpPr>
          <p:nvPr/>
        </p:nvCxnSpPr>
        <p:spPr>
          <a:xfrm>
            <a:off x="6096000" y="292159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F7EC0D6-9446-2D0A-A43A-A31B55C8EFDF}"/>
              </a:ext>
            </a:extLst>
          </p:cNvPr>
          <p:cNvCxnSpPr>
            <a:stCxn id="5" idx="2"/>
            <a:endCxn id="6" idx="0"/>
          </p:cNvCxnSpPr>
          <p:nvPr/>
        </p:nvCxnSpPr>
        <p:spPr>
          <a:xfrm>
            <a:off x="5268685" y="3259730"/>
            <a:ext cx="0" cy="783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72B3B34-E318-E7EB-23E5-4EBF7ACDDCB3}"/>
              </a:ext>
            </a:extLst>
          </p:cNvPr>
          <p:cNvCxnSpPr>
            <a:stCxn id="7" idx="2"/>
            <a:endCxn id="8" idx="0"/>
          </p:cNvCxnSpPr>
          <p:nvPr/>
        </p:nvCxnSpPr>
        <p:spPr>
          <a:xfrm>
            <a:off x="8360227" y="3259730"/>
            <a:ext cx="0" cy="783526"/>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1228D02-94A2-17B8-20B7-F3D116BBC146}"/>
              </a:ext>
            </a:extLst>
          </p:cNvPr>
          <p:cNvSpPr txBox="1"/>
          <p:nvPr/>
        </p:nvSpPr>
        <p:spPr>
          <a:xfrm>
            <a:off x="4441370" y="4826763"/>
            <a:ext cx="2159727" cy="276999"/>
          </a:xfrm>
          <a:prstGeom prst="rect">
            <a:avLst/>
          </a:prstGeom>
          <a:noFill/>
        </p:spPr>
        <p:txBody>
          <a:bodyPr wrap="square" rtlCol="0">
            <a:spAutoFit/>
          </a:bodyPr>
          <a:lstStyle/>
          <a:p>
            <a:r>
              <a:rPr kumimoji="1" lang="en-US" altLang="ja-JP" sz="1200" dirty="0"/>
              <a:t>Define data quality.</a:t>
            </a:r>
            <a:endParaRPr kumimoji="1" lang="ja-JP" altLang="en-US" sz="1200" dirty="0"/>
          </a:p>
        </p:txBody>
      </p:sp>
      <p:sp>
        <p:nvSpPr>
          <p:cNvPr id="27" name="テキスト ボックス 26">
            <a:extLst>
              <a:ext uri="{FF2B5EF4-FFF2-40B4-BE49-F238E27FC236}">
                <a16:creationId xmlns:a16="http://schemas.microsoft.com/office/drawing/2014/main" id="{6B69E5F5-6D65-CE1A-C8D6-5B87D62B1AFA}"/>
              </a:ext>
            </a:extLst>
          </p:cNvPr>
          <p:cNvSpPr txBox="1"/>
          <p:nvPr/>
        </p:nvSpPr>
        <p:spPr>
          <a:xfrm>
            <a:off x="7532912" y="4826763"/>
            <a:ext cx="3735978" cy="276999"/>
          </a:xfrm>
          <a:prstGeom prst="rect">
            <a:avLst/>
          </a:prstGeom>
          <a:noFill/>
        </p:spPr>
        <p:txBody>
          <a:bodyPr wrap="square" rtlCol="0">
            <a:spAutoFit/>
          </a:bodyPr>
          <a:lstStyle/>
          <a:p>
            <a:r>
              <a:rPr kumimoji="1" lang="en-US" altLang="ja-JP" sz="1200" dirty="0"/>
              <a:t>Designing </a:t>
            </a:r>
            <a:r>
              <a:rPr lang="en-US" altLang="ja-JP" sz="1200" dirty="0"/>
              <a:t>for</a:t>
            </a:r>
            <a:r>
              <a:rPr lang="ja-JP" altLang="en-US" sz="1200" dirty="0"/>
              <a:t> </a:t>
            </a:r>
            <a:r>
              <a:rPr kumimoji="1" lang="en-US" altLang="ja-JP" sz="1200" dirty="0"/>
              <a:t>high-quality data</a:t>
            </a:r>
            <a:endParaRPr kumimoji="1" lang="ja-JP" altLang="en-US" sz="1200" dirty="0"/>
          </a:p>
        </p:txBody>
      </p:sp>
      <p:sp>
        <p:nvSpPr>
          <p:cNvPr id="31" name="テキスト ボックス 30">
            <a:extLst>
              <a:ext uri="{FF2B5EF4-FFF2-40B4-BE49-F238E27FC236}">
                <a16:creationId xmlns:a16="http://schemas.microsoft.com/office/drawing/2014/main" id="{5E3E2327-7CF9-7BE9-9F0C-518035D77822}"/>
              </a:ext>
            </a:extLst>
          </p:cNvPr>
          <p:cNvSpPr txBox="1"/>
          <p:nvPr/>
        </p:nvSpPr>
        <p:spPr>
          <a:xfrm>
            <a:off x="8360227" y="3232926"/>
            <a:ext cx="2995749" cy="276999"/>
          </a:xfrm>
          <a:prstGeom prst="rect">
            <a:avLst/>
          </a:prstGeom>
          <a:noFill/>
        </p:spPr>
        <p:txBody>
          <a:bodyPr wrap="square" rtlCol="0">
            <a:spAutoFit/>
          </a:bodyPr>
          <a:lstStyle/>
          <a:p>
            <a:r>
              <a:rPr kumimoji="1" lang="en-US" altLang="ja-JP" sz="1200" dirty="0"/>
              <a:t>Plan how to ensure data quality.</a:t>
            </a:r>
            <a:endParaRPr kumimoji="1" lang="ja-JP" altLang="en-US" sz="1200" dirty="0"/>
          </a:p>
        </p:txBody>
      </p:sp>
      <p:sp>
        <p:nvSpPr>
          <p:cNvPr id="34" name="ひし形 33">
            <a:extLst>
              <a:ext uri="{FF2B5EF4-FFF2-40B4-BE49-F238E27FC236}">
                <a16:creationId xmlns:a16="http://schemas.microsoft.com/office/drawing/2014/main" id="{B8156761-0BE1-8983-4F4C-FDBEEDDE82CA}"/>
              </a:ext>
            </a:extLst>
          </p:cNvPr>
          <p:cNvSpPr/>
          <p:nvPr/>
        </p:nvSpPr>
        <p:spPr>
          <a:xfrm>
            <a:off x="10249989" y="2778035"/>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BAE8F1C4-6605-2FD5-8A2F-E58D55A6E3D3}"/>
              </a:ext>
            </a:extLst>
          </p:cNvPr>
          <p:cNvCxnSpPr>
            <a:stCxn id="7" idx="3"/>
            <a:endCxn id="34" idx="1"/>
          </p:cNvCxnSpPr>
          <p:nvPr/>
        </p:nvCxnSpPr>
        <p:spPr>
          <a:xfrm>
            <a:off x="9187542" y="2921592"/>
            <a:ext cx="1062447"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8A2ECC9-5245-51CC-E0E6-662E1506C2ED}"/>
              </a:ext>
            </a:extLst>
          </p:cNvPr>
          <p:cNvSpPr txBox="1"/>
          <p:nvPr/>
        </p:nvSpPr>
        <p:spPr>
          <a:xfrm>
            <a:off x="10030547" y="2397538"/>
            <a:ext cx="708848" cy="369332"/>
          </a:xfrm>
          <a:prstGeom prst="rect">
            <a:avLst/>
          </a:prstGeom>
          <a:noFill/>
        </p:spPr>
        <p:txBody>
          <a:bodyPr wrap="none" rtlCol="0">
            <a:spAutoFit/>
          </a:bodyPr>
          <a:lstStyle/>
          <a:p>
            <a:r>
              <a:rPr kumimoji="1" lang="en-US" altLang="ja-JP" dirty="0"/>
              <a:t>Gate</a:t>
            </a:r>
            <a:endParaRPr kumimoji="1" lang="ja-JP" altLang="en-US" dirty="0"/>
          </a:p>
        </p:txBody>
      </p:sp>
      <p:sp>
        <p:nvSpPr>
          <p:cNvPr id="9" name="正方形/長方形 8">
            <a:extLst>
              <a:ext uri="{FF2B5EF4-FFF2-40B4-BE49-F238E27FC236}">
                <a16:creationId xmlns:a16="http://schemas.microsoft.com/office/drawing/2014/main" id="{FA12D79B-597C-1C06-448A-E9DFB7EEA781}"/>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11" name="正方形/長方形 10">
            <a:extLst>
              <a:ext uri="{FF2B5EF4-FFF2-40B4-BE49-F238E27FC236}">
                <a16:creationId xmlns:a16="http://schemas.microsoft.com/office/drawing/2014/main" id="{FA74B405-FE42-A56A-D218-2C9A1608756E}"/>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13" name="正方形/長方形 12">
            <a:extLst>
              <a:ext uri="{FF2B5EF4-FFF2-40B4-BE49-F238E27FC236}">
                <a16:creationId xmlns:a16="http://schemas.microsoft.com/office/drawing/2014/main" id="{EC8D23FC-2D88-F5E4-A79E-9720FD04BBEE}"/>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14" name="正方形/長方形 13">
            <a:extLst>
              <a:ext uri="{FF2B5EF4-FFF2-40B4-BE49-F238E27FC236}">
                <a16:creationId xmlns:a16="http://schemas.microsoft.com/office/drawing/2014/main" id="{182F94F6-D4D2-8ECE-3250-8AF91B50F7AB}"/>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16" name="テキスト ボックス 15">
            <a:extLst>
              <a:ext uri="{FF2B5EF4-FFF2-40B4-BE49-F238E27FC236}">
                <a16:creationId xmlns:a16="http://schemas.microsoft.com/office/drawing/2014/main" id="{CF4F11DF-5EBD-AE46-4271-AB75DAEF75E0}"/>
              </a:ext>
            </a:extLst>
          </p:cNvPr>
          <p:cNvSpPr txBox="1"/>
          <p:nvPr/>
        </p:nvSpPr>
        <p:spPr>
          <a:xfrm>
            <a:off x="5296988" y="3266769"/>
            <a:ext cx="2442755" cy="461665"/>
          </a:xfrm>
          <a:prstGeom prst="rect">
            <a:avLst/>
          </a:prstGeom>
          <a:noFill/>
        </p:spPr>
        <p:txBody>
          <a:bodyPr wrap="square">
            <a:spAutoFit/>
          </a:bodyPr>
          <a:lstStyle/>
          <a:p>
            <a:r>
              <a:rPr lang="ja-JP" altLang="en-US" sz="1200" dirty="0"/>
              <a:t>Define service requirements to determine data quality.</a:t>
            </a:r>
          </a:p>
        </p:txBody>
      </p:sp>
      <p:sp>
        <p:nvSpPr>
          <p:cNvPr id="20" name="テキスト ボックス 19">
            <a:extLst>
              <a:ext uri="{FF2B5EF4-FFF2-40B4-BE49-F238E27FC236}">
                <a16:creationId xmlns:a16="http://schemas.microsoft.com/office/drawing/2014/main" id="{CBACA66B-B863-1359-E993-653B2004F7F7}"/>
              </a:ext>
            </a:extLst>
          </p:cNvPr>
          <p:cNvSpPr txBox="1"/>
          <p:nvPr/>
        </p:nvSpPr>
        <p:spPr>
          <a:xfrm>
            <a:off x="3362924" y="6433290"/>
            <a:ext cx="6096000" cy="461665"/>
          </a:xfrm>
          <a:prstGeom prst="rect">
            <a:avLst/>
          </a:prstGeom>
          <a:noFill/>
        </p:spPr>
        <p:txBody>
          <a:bodyPr wrap="square">
            <a:spAutoFit/>
          </a:bodyPr>
          <a:lstStyle/>
          <a:p>
            <a:r>
              <a:rPr lang="ja-JP" altLang="en-US" sz="1200" dirty="0"/>
              <a:t>Determine methods for data validation, change management, configuration management, and risk management throughout the data </a:t>
            </a:r>
            <a:r>
              <a:rPr lang="en-US" altLang="ja-JP" sz="1200" dirty="0"/>
              <a:t>life cycle</a:t>
            </a:r>
            <a:r>
              <a:rPr lang="ja-JP" altLang="en-US" sz="1200" dirty="0"/>
              <a:t>.</a:t>
            </a:r>
          </a:p>
        </p:txBody>
      </p:sp>
      <p:sp>
        <p:nvSpPr>
          <p:cNvPr id="15" name="テキスト ボックス 14">
            <a:extLst>
              <a:ext uri="{FF2B5EF4-FFF2-40B4-BE49-F238E27FC236}">
                <a16:creationId xmlns:a16="http://schemas.microsoft.com/office/drawing/2014/main" id="{3E7F446B-9C91-2C59-2EF9-1A96845599C5}"/>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2165851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7B7CDB14-12C3-3E45-584E-AFEDC379AD7B}"/>
              </a:ext>
            </a:extLst>
          </p:cNvPr>
          <p:cNvSpPr>
            <a:spLocks noGrp="1"/>
          </p:cNvSpPr>
          <p:nvPr>
            <p:ph sz="half" idx="1"/>
          </p:nvPr>
        </p:nvSpPr>
        <p:spPr>
          <a:ln>
            <a:solidFill>
              <a:schemeClr val="accent1"/>
            </a:solidFill>
          </a:ln>
        </p:spPr>
        <p:txBody>
          <a:bodyPr/>
          <a:lstStyle/>
          <a:p>
            <a:pPr marL="0" indent="0">
              <a:buNone/>
            </a:pPr>
            <a:r>
              <a:rPr kumimoji="1" lang="en-US" altLang="ja-JP" b="1" u="sng" dirty="0"/>
              <a:t>Idea conception</a:t>
            </a:r>
          </a:p>
          <a:p>
            <a:pPr marL="342900" indent="-342900">
              <a:buFont typeface="+mj-lt"/>
              <a:buAutoNum type="arabicPeriod"/>
            </a:pPr>
            <a:r>
              <a:rPr lang="en-US" altLang="ja-JP" dirty="0"/>
              <a:t>Gather the user needs</a:t>
            </a:r>
          </a:p>
          <a:p>
            <a:pPr marL="342900" indent="-342900">
              <a:buFont typeface="+mj-lt"/>
              <a:buAutoNum type="arabicPeriod"/>
            </a:pPr>
            <a:r>
              <a:rPr lang="en-US" altLang="ja-JP" dirty="0"/>
              <a:t>Create a concept</a:t>
            </a:r>
          </a:p>
          <a:p>
            <a:pPr marL="342900" indent="-342900">
              <a:buFont typeface="+mj-lt"/>
              <a:buAutoNum type="arabicPeriod"/>
            </a:pPr>
            <a:r>
              <a:rPr lang="en-US" altLang="ja-JP" dirty="0"/>
              <a:t>Define the business and data policy</a:t>
            </a:r>
          </a:p>
          <a:p>
            <a:pPr marL="800100" lvl="1" indent="-342900">
              <a:buFont typeface="Arial" panose="020B0604020202020204" pitchFamily="34" charset="0"/>
              <a:buChar char="•"/>
            </a:pPr>
            <a:r>
              <a:rPr lang="en-US" altLang="ja-JP" sz="1400" dirty="0"/>
              <a:t>Align with the organizational policies</a:t>
            </a:r>
          </a:p>
          <a:p>
            <a:pPr marL="800100" lvl="1" indent="-342900">
              <a:buFont typeface="Arial" panose="020B0604020202020204" pitchFamily="34" charset="0"/>
              <a:buChar char="•"/>
            </a:pPr>
            <a:r>
              <a:rPr lang="en-US" altLang="ja-JP" sz="1400" dirty="0"/>
              <a:t>Check the future trend</a:t>
            </a:r>
          </a:p>
          <a:p>
            <a:pPr marL="342900" indent="-342900">
              <a:buFont typeface="+mj-lt"/>
              <a:buAutoNum type="arabicPeriod"/>
            </a:pPr>
            <a:r>
              <a:rPr lang="en-US" altLang="ja-JP" dirty="0"/>
              <a:t>List the stakeholders</a:t>
            </a:r>
          </a:p>
          <a:p>
            <a:pPr marL="342900" indent="-342900">
              <a:buFont typeface="+mj-lt"/>
              <a:buAutoNum type="arabicPeriod"/>
            </a:pPr>
            <a:r>
              <a:rPr lang="en-US" altLang="ja-JP" dirty="0"/>
              <a:t>Check the feasibility</a:t>
            </a:r>
          </a:p>
          <a:p>
            <a:endParaRPr kumimoji="1" lang="en-US" altLang="ja-JP" dirty="0"/>
          </a:p>
          <a:p>
            <a:endParaRPr lang="en-US" altLang="ja-JP" dirty="0"/>
          </a:p>
          <a:p>
            <a:endParaRPr lang="en-US" altLang="ja-JP" dirty="0"/>
          </a:p>
          <a:p>
            <a:endParaRPr kumimoji="1" lang="en-US" altLang="ja-JP" dirty="0"/>
          </a:p>
          <a:p>
            <a:pPr marL="0" indent="0">
              <a:buNone/>
            </a:pPr>
            <a:r>
              <a:rPr kumimoji="1" lang="en-US" altLang="ja-JP" b="1" u="sng" dirty="0"/>
              <a:t>Business requirement</a:t>
            </a:r>
          </a:p>
          <a:p>
            <a:pPr marL="342900" indent="-342900">
              <a:buFont typeface="+mj-lt"/>
              <a:buAutoNum type="arabicPeriod"/>
            </a:pPr>
            <a:r>
              <a:rPr lang="en-US" altLang="ja-JP" dirty="0"/>
              <a:t>Define the business objective and scope</a:t>
            </a:r>
          </a:p>
          <a:p>
            <a:pPr marL="342900" indent="-342900"/>
            <a:r>
              <a:rPr kumimoji="1" lang="en-US" altLang="ja-JP" dirty="0"/>
              <a:t>Define the value, requirement, </a:t>
            </a:r>
            <a:r>
              <a:rPr lang="en-US" altLang="ja-JP" dirty="0"/>
              <a:t>constraint,</a:t>
            </a:r>
            <a:r>
              <a:rPr kumimoji="1" lang="en-US" altLang="ja-JP" dirty="0"/>
              <a:t> and risk.</a:t>
            </a:r>
          </a:p>
          <a:p>
            <a:endParaRPr lang="ja-JP" altLang="en-US" dirty="0"/>
          </a:p>
        </p:txBody>
      </p:sp>
      <p:sp>
        <p:nvSpPr>
          <p:cNvPr id="8" name="コンテンツ プレースホルダー 7">
            <a:extLst>
              <a:ext uri="{FF2B5EF4-FFF2-40B4-BE49-F238E27FC236}">
                <a16:creationId xmlns:a16="http://schemas.microsoft.com/office/drawing/2014/main" id="{B51CA47D-6ACB-71CC-B333-05857C05C94A}"/>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Do decision-makers understand the overall system concept?</a:t>
            </a:r>
          </a:p>
          <a:p>
            <a:pPr marL="285750" indent="-285750">
              <a:buFont typeface="Wingdings" panose="05000000000000000000" pitchFamily="2" charset="2"/>
              <a:buChar char="p"/>
            </a:pPr>
            <a:r>
              <a:rPr lang="en-US" altLang="ja-JP" dirty="0"/>
              <a:t>Do decision-makers understand the benefits of high-quality data?</a:t>
            </a:r>
          </a:p>
          <a:p>
            <a:pPr marL="285750" indent="-285750">
              <a:buFont typeface="Wingdings" panose="05000000000000000000" pitchFamily="2" charset="2"/>
              <a:buChar char="p"/>
            </a:pPr>
            <a:r>
              <a:rPr lang="en-US" altLang="ja-JP" dirty="0"/>
              <a:t>Do decision-makers understand the risks posed by low data quality?</a:t>
            </a:r>
          </a:p>
          <a:p>
            <a:pPr marL="285750" indent="-285750">
              <a:buFont typeface="Wingdings" panose="05000000000000000000" pitchFamily="2" charset="2"/>
              <a:buChar char="p"/>
            </a:pPr>
            <a:r>
              <a:rPr lang="en-US" altLang="ja-JP" dirty="0"/>
              <a:t>Do decision-makers understand the costs of requiring higher data quality than necessary and the importance of balancing effectiveness and cost?</a:t>
            </a:r>
          </a:p>
          <a:p>
            <a:pPr marL="285750" indent="-285750">
              <a:buFont typeface="Wingdings" panose="05000000000000000000" pitchFamily="2" charset="2"/>
              <a:buChar char="p"/>
            </a:pPr>
            <a:r>
              <a:rPr lang="en-US" altLang="ja-JP" dirty="0"/>
              <a:t>Do you have organizational capacity and skilled personnel?</a:t>
            </a:r>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Is service quality clearly defined?</a:t>
            </a:r>
          </a:p>
          <a:p>
            <a:pPr marL="0" indent="0">
              <a:buNone/>
            </a:pPr>
            <a:r>
              <a:rPr lang="en-US" altLang="ja-JP" dirty="0"/>
              <a:t>     (speed, cost, etc.)</a:t>
            </a:r>
          </a:p>
          <a:p>
            <a:endParaRPr lang="ja-JP" altLang="en-US" dirty="0"/>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44</a:t>
            </a:fld>
            <a:endParaRPr lang="ja-JP" altLang="en-US"/>
          </a:p>
        </p:txBody>
      </p:sp>
      <p:sp>
        <p:nvSpPr>
          <p:cNvPr id="4" name="テキスト ボックス 3">
            <a:extLst>
              <a:ext uri="{FF2B5EF4-FFF2-40B4-BE49-F238E27FC236}">
                <a16:creationId xmlns:a16="http://schemas.microsoft.com/office/drawing/2014/main" id="{A66A4248-13C9-8644-CCEA-4B8257D54729}"/>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301808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7D407-5897-22C7-AC55-DB4BD53A1C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4D5EDA-E82D-7A26-C171-75662B772139}"/>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6" name="コンテンツ プレースホルダー 5">
            <a:extLst>
              <a:ext uri="{FF2B5EF4-FFF2-40B4-BE49-F238E27FC236}">
                <a16:creationId xmlns:a16="http://schemas.microsoft.com/office/drawing/2014/main" id="{C89380C3-69FA-FB92-DF99-413F348AA309}"/>
              </a:ext>
            </a:extLst>
          </p:cNvPr>
          <p:cNvSpPr>
            <a:spLocks noGrp="1"/>
          </p:cNvSpPr>
          <p:nvPr>
            <p:ph sz="half" idx="1"/>
          </p:nvPr>
        </p:nvSpPr>
        <p:spPr>
          <a:ln>
            <a:solidFill>
              <a:schemeClr val="accent1"/>
            </a:solidFill>
          </a:ln>
        </p:spPr>
        <p:txBody>
          <a:bodyPr/>
          <a:lstStyle/>
          <a:p>
            <a:pPr marL="0" indent="0">
              <a:buNone/>
            </a:pPr>
            <a:r>
              <a:rPr kumimoji="1" lang="en-US" altLang="ja-JP" b="1" u="sng" dirty="0"/>
              <a:t>Data requirement</a:t>
            </a:r>
            <a:endParaRPr lang="en-US" altLang="ja-JP" b="1" u="sng" dirty="0"/>
          </a:p>
          <a:p>
            <a:pPr marL="342900" indent="-342900"/>
            <a:r>
              <a:rPr lang="en-US" altLang="ja-JP" dirty="0"/>
              <a:t>Define</a:t>
            </a:r>
            <a:r>
              <a:rPr kumimoji="1" lang="en-US" altLang="ja-JP" dirty="0"/>
              <a:t> the </a:t>
            </a:r>
            <a:r>
              <a:rPr lang="en-US" altLang="ja-JP" dirty="0"/>
              <a:t>relevant</a:t>
            </a:r>
            <a:r>
              <a:rPr kumimoji="1" lang="en-US" altLang="ja-JP" dirty="0"/>
              <a:t> data</a:t>
            </a:r>
          </a:p>
          <a:p>
            <a:pPr marL="800100" lvl="1" indent="-342900">
              <a:buFont typeface="Arial" panose="020B0604020202020204" pitchFamily="34" charset="0"/>
              <a:buChar char="•"/>
            </a:pPr>
            <a:r>
              <a:rPr lang="en-US" altLang="ja-JP" sz="1400" dirty="0"/>
              <a:t>Input, Output, Reference</a:t>
            </a:r>
          </a:p>
          <a:p>
            <a:pPr marL="800100" lvl="1" indent="-342900">
              <a:buFont typeface="Arial" panose="020B0604020202020204" pitchFamily="34" charset="0"/>
              <a:buChar char="•"/>
            </a:pPr>
            <a:r>
              <a:rPr lang="en-US" altLang="ja-JP" sz="1400" dirty="0"/>
              <a:t>Constraint, Interface, </a:t>
            </a:r>
            <a:r>
              <a:rPr kumimoji="1" lang="en-US" altLang="ja-JP" sz="1400" dirty="0"/>
              <a:t>Statistical data</a:t>
            </a:r>
          </a:p>
          <a:p>
            <a:pPr marL="342900" indent="-342900"/>
            <a:r>
              <a:rPr lang="en-US" altLang="ja-JP" dirty="0"/>
              <a:t>Specify the data specifications</a:t>
            </a:r>
            <a:endParaRPr kumimoji="1" lang="en-US" altLang="ja-JP" dirty="0"/>
          </a:p>
          <a:p>
            <a:pPr marL="800100" lvl="1" indent="-342900">
              <a:buFont typeface="Arial" panose="020B0604020202020204" pitchFamily="34" charset="0"/>
              <a:buChar char="•"/>
            </a:pPr>
            <a:r>
              <a:rPr kumimoji="1" lang="en-US" altLang="ja-JP" sz="1400" dirty="0"/>
              <a:t>Description, Goal, Requirement, Matters to consider</a:t>
            </a:r>
          </a:p>
          <a:p>
            <a:pPr marL="800100" lvl="1" indent="-342900">
              <a:buFont typeface="Arial" panose="020B0604020202020204" pitchFamily="34" charset="0"/>
              <a:buChar char="•"/>
            </a:pPr>
            <a:r>
              <a:rPr kumimoji="1" lang="en-US" altLang="ja-JP" sz="1400" dirty="0"/>
              <a:t>Refer to ISO/IEC5259-3 for </a:t>
            </a:r>
            <a:r>
              <a:rPr lang="en-US" altLang="ja-JP" sz="1400" dirty="0"/>
              <a:t>d</a:t>
            </a:r>
            <a:r>
              <a:rPr kumimoji="1" lang="en-US" altLang="ja-JP" sz="1400" dirty="0"/>
              <a:t>ata specification</a:t>
            </a:r>
          </a:p>
          <a:p>
            <a:pPr marL="342900" indent="-342900">
              <a:buFont typeface="+mj-lt"/>
              <a:buAutoNum type="arabicPeriod"/>
            </a:pPr>
            <a:r>
              <a:rPr kumimoji="1" lang="en-US" altLang="ja-JP" dirty="0"/>
              <a:t>Define the required quality level</a:t>
            </a:r>
          </a:p>
          <a:p>
            <a:pPr marL="800100" lvl="1" indent="-342900">
              <a:buFont typeface="Arial" panose="020B0604020202020204" pitchFamily="34" charset="0"/>
              <a:buChar char="•"/>
            </a:pPr>
            <a:r>
              <a:rPr kumimoji="1" lang="en-US" altLang="ja-JP" sz="1400" dirty="0"/>
              <a:t>Accuracy, Completeness, Consistency, Credibility, Currentness</a:t>
            </a:r>
          </a:p>
          <a:p>
            <a:pPr marL="800100" lvl="1" indent="-342900">
              <a:buFont typeface="Arial" panose="020B0604020202020204" pitchFamily="34" charset="0"/>
              <a:buChar char="•"/>
            </a:pPr>
            <a:r>
              <a:rPr kumimoji="1" lang="en-US" altLang="ja-JP" sz="1400" dirty="0"/>
              <a:t>Accessibility, Compliance, Confidentiality, Efficiency, Precision, Traceability, Understandability </a:t>
            </a:r>
          </a:p>
          <a:p>
            <a:pPr marL="800100" lvl="1" indent="-342900">
              <a:buFont typeface="Arial" panose="020B0604020202020204" pitchFamily="34" charset="0"/>
              <a:buChar char="•"/>
            </a:pPr>
            <a:r>
              <a:rPr kumimoji="1" lang="en-US" altLang="ja-JP" sz="1400" dirty="0"/>
              <a:t>Availability, Portability, Recoverability</a:t>
            </a:r>
          </a:p>
          <a:p>
            <a:pPr marL="800100" lvl="1" indent="-342900">
              <a:buFont typeface="Arial" panose="020B0604020202020204" pitchFamily="34" charset="0"/>
              <a:buChar char="•"/>
            </a:pPr>
            <a:r>
              <a:rPr kumimoji="1" lang="en-US" altLang="ja-JP" sz="1400" dirty="0"/>
              <a:t>Auditability, Balance, Diversity, Effectiveness, Identifiability, Relevance,  Representativeness, Similarity, Timeliness</a:t>
            </a:r>
          </a:p>
          <a:p>
            <a:pPr marL="800100" lvl="1" indent="-342900">
              <a:buFont typeface="Arial" panose="020B0604020202020204" pitchFamily="34" charset="0"/>
              <a:buChar char="•"/>
            </a:pPr>
            <a:r>
              <a:rPr kumimoji="1" lang="en-US" altLang="ja-JP" sz="1400" dirty="0"/>
              <a:t>Refer ISO/IEC5259-2 characteristics</a:t>
            </a:r>
          </a:p>
        </p:txBody>
      </p:sp>
      <p:sp>
        <p:nvSpPr>
          <p:cNvPr id="7" name="コンテンツ プレースホルダー 6">
            <a:extLst>
              <a:ext uri="{FF2B5EF4-FFF2-40B4-BE49-F238E27FC236}">
                <a16:creationId xmlns:a16="http://schemas.microsoft.com/office/drawing/2014/main" id="{DF594968-89D8-C5C3-F337-AD941883622B}"/>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Are the data required by the business listed?</a:t>
            </a:r>
          </a:p>
          <a:p>
            <a:pPr marL="285750" indent="-285750">
              <a:buFont typeface="Wingdings" panose="05000000000000000000" pitchFamily="2" charset="2"/>
              <a:buChar char="p"/>
            </a:pPr>
            <a:r>
              <a:rPr lang="en-US" altLang="ja-JP" dirty="0"/>
              <a:t>Have quality control items been defined for each data?</a:t>
            </a:r>
          </a:p>
          <a:p>
            <a:pPr marL="285750" indent="-285750">
              <a:buFont typeface="Wingdings" panose="05000000000000000000" pitchFamily="2" charset="2"/>
              <a:buChar char="p"/>
            </a:pPr>
            <a:r>
              <a:rPr lang="en-US" altLang="ja-JP" dirty="0"/>
              <a:t>Are the data quality requirement levels for each data defined?</a:t>
            </a:r>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endParaRPr lang="ja-JP" altLang="en-US" dirty="0"/>
          </a:p>
        </p:txBody>
      </p:sp>
      <p:sp>
        <p:nvSpPr>
          <p:cNvPr id="3" name="スライド番号プレースホルダー 2">
            <a:extLst>
              <a:ext uri="{FF2B5EF4-FFF2-40B4-BE49-F238E27FC236}">
                <a16:creationId xmlns:a16="http://schemas.microsoft.com/office/drawing/2014/main" id="{1494094A-28E1-42C7-8CC8-A95D9F87BAB3}"/>
              </a:ext>
            </a:extLst>
          </p:cNvPr>
          <p:cNvSpPr>
            <a:spLocks noGrp="1"/>
          </p:cNvSpPr>
          <p:nvPr>
            <p:ph type="sldNum" sz="quarter" idx="12"/>
          </p:nvPr>
        </p:nvSpPr>
        <p:spPr/>
        <p:txBody>
          <a:bodyPr/>
          <a:lstStyle/>
          <a:p>
            <a:fld id="{DBFB1F43-6F2E-4538-AABB-23AEDF146290}" type="slidenum">
              <a:rPr lang="ja-JP" altLang="en-US" smtClean="0"/>
              <a:pPr/>
              <a:t>45</a:t>
            </a:fld>
            <a:endParaRPr lang="ja-JP" altLang="en-US"/>
          </a:p>
        </p:txBody>
      </p:sp>
      <p:sp>
        <p:nvSpPr>
          <p:cNvPr id="4" name="テキスト ボックス 3">
            <a:extLst>
              <a:ext uri="{FF2B5EF4-FFF2-40B4-BE49-F238E27FC236}">
                <a16:creationId xmlns:a16="http://schemas.microsoft.com/office/drawing/2014/main" id="{EFE0CE51-7FF4-B462-4EF9-E526D4F4B5D6}"/>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3953140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091B-C376-B6BB-0588-9C437536DCE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E08C7F-2277-F843-485E-D35F829E1F76}"/>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6" name="コンテンツ プレースホルダー 5">
            <a:extLst>
              <a:ext uri="{FF2B5EF4-FFF2-40B4-BE49-F238E27FC236}">
                <a16:creationId xmlns:a16="http://schemas.microsoft.com/office/drawing/2014/main" id="{2393422B-B2CA-70CA-C08C-AD1118437756}"/>
              </a:ext>
            </a:extLst>
          </p:cNvPr>
          <p:cNvSpPr>
            <a:spLocks noGrp="1"/>
          </p:cNvSpPr>
          <p:nvPr>
            <p:ph sz="half" idx="1"/>
          </p:nvPr>
        </p:nvSpPr>
        <p:spPr>
          <a:ln>
            <a:solidFill>
              <a:schemeClr val="accent1"/>
            </a:solidFill>
          </a:ln>
        </p:spPr>
        <p:txBody>
          <a:bodyPr/>
          <a:lstStyle/>
          <a:p>
            <a:pPr marL="0" indent="0">
              <a:buNone/>
            </a:pPr>
            <a:r>
              <a:rPr kumimoji="1" lang="en-US" altLang="ja-JP" b="1" u="sng" dirty="0"/>
              <a:t>Data planning</a:t>
            </a:r>
          </a:p>
          <a:p>
            <a:pPr marL="342900" indent="-342900">
              <a:buFont typeface="+mj-lt"/>
              <a:buAutoNum type="arabicPeriod"/>
            </a:pPr>
            <a:r>
              <a:rPr kumimoji="1" lang="en-US" altLang="ja-JP" dirty="0"/>
              <a:t>Check the existing data.</a:t>
            </a:r>
            <a:endParaRPr lang="en-US" altLang="ja-JP" dirty="0"/>
          </a:p>
          <a:p>
            <a:pPr marL="342900" indent="-342900">
              <a:buFont typeface="+mj-lt"/>
              <a:buAutoNum type="arabicPeriod"/>
            </a:pPr>
            <a:r>
              <a:rPr lang="en-US" altLang="ja-JP" dirty="0"/>
              <a:t>Gather the data needs</a:t>
            </a:r>
          </a:p>
          <a:p>
            <a:pPr marL="342900" indent="-342900">
              <a:buFont typeface="+mj-lt"/>
              <a:buAutoNum type="arabicPeriod"/>
            </a:pPr>
            <a:r>
              <a:rPr lang="en-US" altLang="ja-JP" dirty="0"/>
              <a:t>Define the master data</a:t>
            </a:r>
          </a:p>
          <a:p>
            <a:pPr marL="342900" indent="-342900">
              <a:buFont typeface="+mj-lt"/>
              <a:buAutoNum type="arabicPeriod"/>
            </a:pPr>
            <a:r>
              <a:rPr lang="en-US" altLang="ja-JP" dirty="0"/>
              <a:t>Define the data architecture</a:t>
            </a:r>
          </a:p>
          <a:p>
            <a:pPr marL="342900" indent="-342900">
              <a:buFont typeface="+mj-lt"/>
              <a:buAutoNum type="arabicPeriod"/>
            </a:pPr>
            <a:r>
              <a:rPr lang="en-US" altLang="ja-JP" dirty="0"/>
              <a:t>Define the design policy and methodology</a:t>
            </a:r>
          </a:p>
          <a:p>
            <a:pPr marL="742950" lvl="1" indent="-285750">
              <a:buFont typeface="Arial" panose="020B0604020202020204" pitchFamily="34" charset="0"/>
              <a:buChar char="•"/>
            </a:pPr>
            <a:r>
              <a:rPr lang="en-US" altLang="ja-JP" dirty="0"/>
              <a:t>Structure, Location, Modeling, Documentation</a:t>
            </a:r>
          </a:p>
          <a:p>
            <a:pPr marL="342900" indent="-342900">
              <a:buFont typeface="+mj-lt"/>
              <a:buAutoNum type="arabicPeriod"/>
            </a:pPr>
            <a:r>
              <a:rPr lang="en-US" altLang="ja-JP" dirty="0"/>
              <a:t>Define and find the data source</a:t>
            </a:r>
          </a:p>
          <a:p>
            <a:pPr marL="342900" indent="-342900"/>
            <a:r>
              <a:rPr lang="en-US" altLang="ja-JP" dirty="0"/>
              <a:t>Check whether any the data-related legislation applies.</a:t>
            </a:r>
          </a:p>
        </p:txBody>
      </p:sp>
      <p:sp>
        <p:nvSpPr>
          <p:cNvPr id="7" name="コンテンツ プレースホルダー 6">
            <a:extLst>
              <a:ext uri="{FF2B5EF4-FFF2-40B4-BE49-F238E27FC236}">
                <a16:creationId xmlns:a16="http://schemas.microsoft.com/office/drawing/2014/main" id="{DB615109-67CB-8DCF-6A4D-AE4654BCB995}"/>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Do decision-makers agree to convert existing data into the new model?</a:t>
            </a:r>
          </a:p>
          <a:p>
            <a:pPr marL="285750" indent="-285750">
              <a:buFont typeface="Wingdings" panose="05000000000000000000" pitchFamily="2" charset="2"/>
              <a:buChar char="p"/>
            </a:pPr>
            <a:r>
              <a:rPr lang="en-US" altLang="ja-JP" dirty="0"/>
              <a:t>Are the data needs of stakeholders for their operations and decision-making understood?</a:t>
            </a:r>
          </a:p>
          <a:p>
            <a:pPr marL="285750" indent="-285750">
              <a:buFont typeface="Wingdings" panose="05000000000000000000" pitchFamily="2" charset="2"/>
              <a:buChar char="p"/>
            </a:pPr>
            <a:r>
              <a:rPr lang="en-US" altLang="ja-JP" dirty="0"/>
              <a:t>Are the data architecture and design policies documented?</a:t>
            </a:r>
          </a:p>
          <a:p>
            <a:pPr marL="285750" indent="-285750">
              <a:buFont typeface="Wingdings" panose="05000000000000000000" pitchFamily="2" charset="2"/>
              <a:buChar char="p"/>
            </a:pPr>
            <a:r>
              <a:rPr lang="en-US" altLang="ja-JP" dirty="0"/>
              <a:t>Are the required data defined and available?</a:t>
            </a:r>
          </a:p>
          <a:p>
            <a:pPr marL="285750" indent="-285750">
              <a:buFont typeface="Wingdings" panose="05000000000000000000" pitchFamily="2" charset="2"/>
              <a:buChar char="p"/>
            </a:pPr>
            <a:r>
              <a:rPr lang="en-US" altLang="ja-JP" dirty="0"/>
              <a:t>Have legal constraints on the use of the data been checked?</a:t>
            </a:r>
          </a:p>
          <a:p>
            <a:pPr marL="285750" indent="-285750">
              <a:buFont typeface="Wingdings" panose="05000000000000000000" pitchFamily="2" charset="2"/>
              <a:buChar char="p"/>
            </a:pPr>
            <a:r>
              <a:rPr lang="en-US" altLang="ja-JP" dirty="0"/>
              <a:t>Does it contain any privacy and/or sensitive data?</a:t>
            </a:r>
          </a:p>
          <a:p>
            <a:pPr marL="285750" indent="-285750">
              <a:buFont typeface="Wingdings" panose="05000000000000000000" pitchFamily="2" charset="2"/>
              <a:buChar char="p"/>
            </a:pPr>
            <a:r>
              <a:rPr lang="en-US" altLang="ja-JP" dirty="0"/>
              <a:t>Does it contain any intellectual property data?</a:t>
            </a:r>
          </a:p>
          <a:p>
            <a:endParaRPr lang="ja-JP" altLang="en-US" dirty="0"/>
          </a:p>
        </p:txBody>
      </p:sp>
      <p:sp>
        <p:nvSpPr>
          <p:cNvPr id="3" name="スライド番号プレースホルダー 2">
            <a:extLst>
              <a:ext uri="{FF2B5EF4-FFF2-40B4-BE49-F238E27FC236}">
                <a16:creationId xmlns:a16="http://schemas.microsoft.com/office/drawing/2014/main" id="{2787EAC6-70F9-7103-43E2-5527DE852E2C}"/>
              </a:ext>
            </a:extLst>
          </p:cNvPr>
          <p:cNvSpPr>
            <a:spLocks noGrp="1"/>
          </p:cNvSpPr>
          <p:nvPr>
            <p:ph type="sldNum" sz="quarter" idx="12"/>
          </p:nvPr>
        </p:nvSpPr>
        <p:spPr/>
        <p:txBody>
          <a:bodyPr/>
          <a:lstStyle/>
          <a:p>
            <a:fld id="{DBFB1F43-6F2E-4538-AABB-23AEDF146290}" type="slidenum">
              <a:rPr lang="ja-JP" altLang="en-US" smtClean="0"/>
              <a:pPr/>
              <a:t>46</a:t>
            </a:fld>
            <a:endParaRPr lang="ja-JP" altLang="en-US"/>
          </a:p>
        </p:txBody>
      </p:sp>
      <p:sp>
        <p:nvSpPr>
          <p:cNvPr id="4" name="テキスト ボックス 3">
            <a:extLst>
              <a:ext uri="{FF2B5EF4-FFF2-40B4-BE49-F238E27FC236}">
                <a16:creationId xmlns:a16="http://schemas.microsoft.com/office/drawing/2014/main" id="{76C0831E-1844-31EE-4E6D-65D140575DD0}"/>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77346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2C14E-8EDF-FAF0-98EF-B37EE662DE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0F2F41-216D-CAC3-9413-81F70F13ED6B}"/>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6" name="コンテンツ プレースホルダー 5">
            <a:extLst>
              <a:ext uri="{FF2B5EF4-FFF2-40B4-BE49-F238E27FC236}">
                <a16:creationId xmlns:a16="http://schemas.microsoft.com/office/drawing/2014/main" id="{2C11F251-744B-CD0F-5E37-CFB9BA7E0DD2}"/>
              </a:ext>
            </a:extLst>
          </p:cNvPr>
          <p:cNvSpPr>
            <a:spLocks noGrp="1"/>
          </p:cNvSpPr>
          <p:nvPr>
            <p:ph sz="half" idx="1"/>
          </p:nvPr>
        </p:nvSpPr>
        <p:spPr>
          <a:ln>
            <a:solidFill>
              <a:schemeClr val="accent1"/>
            </a:solidFill>
          </a:ln>
        </p:spPr>
        <p:txBody>
          <a:bodyPr/>
          <a:lstStyle/>
          <a:p>
            <a:pPr marL="0" indent="0">
              <a:buNone/>
            </a:pPr>
            <a:r>
              <a:rPr kumimoji="1" lang="en-US" altLang="ja-JP" b="1" u="sng" dirty="0"/>
              <a:t>Data design</a:t>
            </a:r>
          </a:p>
          <a:p>
            <a:pPr marL="342900" indent="-342900">
              <a:buFont typeface="+mj-lt"/>
              <a:buAutoNum type="arabicPeriod"/>
            </a:pPr>
            <a:r>
              <a:rPr lang="en-US" altLang="ja-JP" dirty="0"/>
              <a:t>Check the reference models and taxonomy</a:t>
            </a:r>
          </a:p>
          <a:p>
            <a:pPr marL="342900" indent="-342900">
              <a:buFont typeface="+mj-lt"/>
              <a:buAutoNum type="arabicPeriod"/>
            </a:pPr>
            <a:r>
              <a:rPr lang="en-US" altLang="ja-JP" dirty="0"/>
              <a:t>Design the data models and the taxonomy</a:t>
            </a:r>
          </a:p>
          <a:p>
            <a:pPr marL="342900" indent="-342900">
              <a:buFont typeface="+mj-lt"/>
              <a:buAutoNum type="arabicPeriod"/>
            </a:pPr>
            <a:r>
              <a:rPr lang="en-US" altLang="ja-JP" dirty="0"/>
              <a:t>Design the metadata and labels</a:t>
            </a:r>
          </a:p>
          <a:p>
            <a:pPr marL="342900" indent="-342900">
              <a:buFont typeface="+mj-lt"/>
              <a:buAutoNum type="arabicPeriod"/>
            </a:pPr>
            <a:r>
              <a:rPr lang="en-US" altLang="ja-JP" dirty="0"/>
              <a:t>Design the rules</a:t>
            </a:r>
          </a:p>
          <a:p>
            <a:pPr marL="342900" indent="-342900">
              <a:buFont typeface="+mj-lt"/>
              <a:buAutoNum type="arabicPeriod"/>
            </a:pPr>
            <a:r>
              <a:rPr lang="en-US" altLang="ja-JP" dirty="0"/>
              <a:t>Check the compliance for legislation</a:t>
            </a:r>
          </a:p>
          <a:p>
            <a:pPr marL="342900" indent="-342900">
              <a:buFont typeface="+mj-lt"/>
              <a:buAutoNum type="arabicPeriod"/>
            </a:pPr>
            <a:endParaRPr lang="en-US" altLang="ja-JP" dirty="0"/>
          </a:p>
          <a:p>
            <a:pPr marL="0" indent="0">
              <a:buNone/>
            </a:pPr>
            <a:r>
              <a:rPr lang="en-US" altLang="ja-JP" dirty="0"/>
              <a:t>Note:</a:t>
            </a:r>
          </a:p>
          <a:p>
            <a:pPr marL="0" indent="0">
              <a:buNone/>
            </a:pPr>
            <a:r>
              <a:rPr lang="en-US" altLang="ja-JP" dirty="0"/>
              <a:t>In Japan, GIF (Government Interoperability Framework) provides reference models.</a:t>
            </a:r>
          </a:p>
        </p:txBody>
      </p:sp>
      <p:sp>
        <p:nvSpPr>
          <p:cNvPr id="7" name="コンテンツ プレースホルダー 6">
            <a:extLst>
              <a:ext uri="{FF2B5EF4-FFF2-40B4-BE49-F238E27FC236}">
                <a16:creationId xmlns:a16="http://schemas.microsoft.com/office/drawing/2014/main" id="{16163C17-F2DB-2EDA-9FBC-8FFB4D2FC2C3}"/>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Do you refer to a data reference model or standardized taxonomy?</a:t>
            </a:r>
          </a:p>
          <a:p>
            <a:pPr marL="285750" indent="-285750">
              <a:buFont typeface="Wingdings" panose="05000000000000000000" pitchFamily="2" charset="2"/>
              <a:buChar char="p"/>
            </a:pPr>
            <a:r>
              <a:rPr lang="en-US" altLang="ja-JP" dirty="0"/>
              <a:t>Do you use modeling tools?</a:t>
            </a:r>
          </a:p>
          <a:p>
            <a:pPr marL="285750" indent="-285750">
              <a:buFont typeface="Wingdings" panose="05000000000000000000" pitchFamily="2" charset="2"/>
              <a:buChar char="p"/>
            </a:pPr>
            <a:r>
              <a:rPr lang="en-US" altLang="ja-JP" dirty="0"/>
              <a:t>Is the metadata designed based on a DCAT basis?</a:t>
            </a:r>
          </a:p>
          <a:p>
            <a:pPr marL="285750" indent="-285750">
              <a:buFont typeface="Wingdings" panose="05000000000000000000" pitchFamily="2" charset="2"/>
              <a:buChar char="p"/>
            </a:pPr>
            <a:r>
              <a:rPr lang="en-US" altLang="ja-JP" dirty="0"/>
              <a:t>Do you refer to general rules for utilization and access?</a:t>
            </a:r>
          </a:p>
          <a:p>
            <a:pPr marL="285750" indent="-285750">
              <a:buFont typeface="Wingdings" panose="05000000000000000000" pitchFamily="2" charset="2"/>
              <a:buChar char="p"/>
            </a:pPr>
            <a:r>
              <a:rPr lang="en-US" altLang="ja-JP" dirty="0"/>
              <a:t>Are they designed to comply with legislation?</a:t>
            </a:r>
          </a:p>
        </p:txBody>
      </p:sp>
      <p:sp>
        <p:nvSpPr>
          <p:cNvPr id="3" name="スライド番号プレースホルダー 2">
            <a:extLst>
              <a:ext uri="{FF2B5EF4-FFF2-40B4-BE49-F238E27FC236}">
                <a16:creationId xmlns:a16="http://schemas.microsoft.com/office/drawing/2014/main" id="{24B24363-ED4D-228A-9101-355C2E133AE3}"/>
              </a:ext>
            </a:extLst>
          </p:cNvPr>
          <p:cNvSpPr>
            <a:spLocks noGrp="1"/>
          </p:cNvSpPr>
          <p:nvPr>
            <p:ph type="sldNum" sz="quarter" idx="12"/>
          </p:nvPr>
        </p:nvSpPr>
        <p:spPr/>
        <p:txBody>
          <a:bodyPr/>
          <a:lstStyle/>
          <a:p>
            <a:fld id="{DBFB1F43-6F2E-4538-AABB-23AEDF146290}" type="slidenum">
              <a:rPr lang="ja-JP" altLang="en-US" smtClean="0"/>
              <a:pPr/>
              <a:t>47</a:t>
            </a:fld>
            <a:endParaRPr lang="ja-JP" altLang="en-US"/>
          </a:p>
        </p:txBody>
      </p:sp>
      <p:sp>
        <p:nvSpPr>
          <p:cNvPr id="4" name="テキスト ボックス 3">
            <a:extLst>
              <a:ext uri="{FF2B5EF4-FFF2-40B4-BE49-F238E27FC236}">
                <a16:creationId xmlns:a16="http://schemas.microsoft.com/office/drawing/2014/main" id="{2C3D0C41-1B1C-64A5-31EC-500FD5D2DF18}"/>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48725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EBEF-694C-9400-2B2B-231EFEC272A1}"/>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03B119DB-0FDD-6DA3-9642-47882A61CB7A}"/>
              </a:ext>
            </a:extLst>
          </p:cNvPr>
          <p:cNvSpPr>
            <a:spLocks noGrp="1"/>
          </p:cNvSpPr>
          <p:nvPr>
            <p:ph type="title"/>
          </p:nvPr>
        </p:nvSpPr>
        <p:spPr/>
        <p:txBody>
          <a:bodyPr/>
          <a:lstStyle/>
          <a:p>
            <a:r>
              <a:rPr lang="en-US" altLang="ja-JP" dirty="0"/>
              <a:t>Column: Reference model</a:t>
            </a:r>
            <a:endParaRPr lang="ja-JP" altLang="en-US" dirty="0"/>
          </a:p>
        </p:txBody>
      </p:sp>
      <p:sp>
        <p:nvSpPr>
          <p:cNvPr id="7" name="コンテンツ プレースホルダー 6">
            <a:extLst>
              <a:ext uri="{FF2B5EF4-FFF2-40B4-BE49-F238E27FC236}">
                <a16:creationId xmlns:a16="http://schemas.microsoft.com/office/drawing/2014/main" id="{A31CAA29-1D70-5F98-917A-C9DD48E183C6}"/>
              </a:ext>
            </a:extLst>
          </p:cNvPr>
          <p:cNvSpPr>
            <a:spLocks noGrp="1"/>
          </p:cNvSpPr>
          <p:nvPr>
            <p:ph sz="half" idx="1"/>
          </p:nvPr>
        </p:nvSpPr>
        <p:spPr/>
        <p:txBody>
          <a:bodyPr/>
          <a:lstStyle/>
          <a:p>
            <a:pPr lvl="0"/>
            <a:r>
              <a:rPr lang="en-US" altLang="ja-JP" sz="1800" dirty="0"/>
              <a:t>A reference model is a conceptual framework that provides standardized structures, processes, and data frameworks for a specific industry or domain. It serves as a "template" for designing and implementing systems or processes, offering unified terminology, definitions, and methods. This enhances interoperability between organizations and systems, improving efficiency in development and operations. Due to its high level of abstraction, a reference model can be applied to a wide range of scenarios and customized to meet specific requirements.</a:t>
            </a:r>
          </a:p>
          <a:p>
            <a:pPr lvl="0"/>
            <a:endParaRPr lang="en-US" altLang="ja-JP" sz="1800" dirty="0"/>
          </a:p>
          <a:p>
            <a:pPr lvl="0"/>
            <a:r>
              <a:rPr lang="en-US" altLang="ja-JP" sz="1800" dirty="0"/>
              <a:t>How a Reference Model Improves Data Quality</a:t>
            </a:r>
          </a:p>
          <a:p>
            <a:pPr lvl="1"/>
            <a:r>
              <a:rPr lang="en-US" altLang="ja-JP" sz="1800" dirty="0"/>
              <a:t>A reference model establishes a foundation for data consistency and standardization. </a:t>
            </a:r>
          </a:p>
          <a:p>
            <a:pPr lvl="1"/>
            <a:r>
              <a:rPr lang="en-US" altLang="ja-JP" sz="1800" dirty="0"/>
              <a:t>By adopting common data definitions and naming conventions, it prevents inconsistencies across  different systems. </a:t>
            </a:r>
          </a:p>
          <a:p>
            <a:pPr lvl="1"/>
            <a:r>
              <a:rPr lang="en-US" altLang="ja-JP" sz="1800" dirty="0"/>
              <a:t>Additionally, using a reference model eliminates data duplication and redundancy, enabling the creation of an efficient and streamlined data structure. </a:t>
            </a:r>
          </a:p>
          <a:p>
            <a:pPr lvl="1"/>
            <a:r>
              <a:rPr lang="en-US" altLang="ja-JP" sz="1800" dirty="0"/>
              <a:t>By embedding governance rules and constraints aligned with business processes, it enhances the accuracy and integrity of the data. </a:t>
            </a:r>
          </a:p>
          <a:p>
            <a:r>
              <a:rPr lang="en-US" altLang="ja-JP" sz="1800" dirty="0"/>
              <a:t>Reference models play a critical role in ensuring data completeness during the design phase and reducing errors and costs of correction during the operational phase.</a:t>
            </a:r>
            <a:endParaRPr lang="ja-JP" altLang="ja-JP" sz="1800" dirty="0"/>
          </a:p>
          <a:p>
            <a:endParaRPr lang="ja-JP" altLang="en-US" dirty="0"/>
          </a:p>
        </p:txBody>
      </p:sp>
      <p:sp>
        <p:nvSpPr>
          <p:cNvPr id="5" name="スライド番号プレースホルダー 4">
            <a:extLst>
              <a:ext uri="{FF2B5EF4-FFF2-40B4-BE49-F238E27FC236}">
                <a16:creationId xmlns:a16="http://schemas.microsoft.com/office/drawing/2014/main" id="{A745DA3A-07E5-4DA0-1031-AF6CFADF21C3}"/>
              </a:ext>
            </a:extLst>
          </p:cNvPr>
          <p:cNvSpPr>
            <a:spLocks noGrp="1"/>
          </p:cNvSpPr>
          <p:nvPr>
            <p:ph type="sldNum" sz="quarter" idx="12"/>
          </p:nvPr>
        </p:nvSpPr>
        <p:spPr/>
        <p:txBody>
          <a:bodyPr/>
          <a:lstStyle/>
          <a:p>
            <a:fld id="{DBFB1F43-6F2E-4538-AABB-23AEDF146290}" type="slidenum">
              <a:rPr lang="ja-JP" altLang="en-US" smtClean="0"/>
              <a:pPr/>
              <a:t>48</a:t>
            </a:fld>
            <a:endParaRPr lang="ja-JP" altLang="en-US"/>
          </a:p>
        </p:txBody>
      </p:sp>
      <p:sp>
        <p:nvSpPr>
          <p:cNvPr id="2" name="テキスト ボックス 1">
            <a:extLst>
              <a:ext uri="{FF2B5EF4-FFF2-40B4-BE49-F238E27FC236}">
                <a16:creationId xmlns:a16="http://schemas.microsoft.com/office/drawing/2014/main" id="{C0D08691-7530-F373-CE04-D1A76EF0FF9D}"/>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1746911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3B351CF-5179-C293-DAA6-ED712274890F}"/>
              </a:ext>
            </a:extLst>
          </p:cNvPr>
          <p:cNvSpPr>
            <a:spLocks noGrp="1"/>
          </p:cNvSpPr>
          <p:nvPr>
            <p:ph type="title"/>
          </p:nvPr>
        </p:nvSpPr>
        <p:spPr/>
        <p:txBody>
          <a:bodyPr/>
          <a:lstStyle/>
          <a:p>
            <a:r>
              <a:rPr lang="en-US" altLang="ja-JP" dirty="0"/>
              <a:t>Column: Data dictionary</a:t>
            </a:r>
            <a:endParaRPr kumimoji="1" lang="ja-JP" altLang="en-US" dirty="0"/>
          </a:p>
        </p:txBody>
      </p:sp>
      <p:sp>
        <p:nvSpPr>
          <p:cNvPr id="2" name="コンテンツ プレースホルダー 1">
            <a:extLst>
              <a:ext uri="{FF2B5EF4-FFF2-40B4-BE49-F238E27FC236}">
                <a16:creationId xmlns:a16="http://schemas.microsoft.com/office/drawing/2014/main" id="{5C85A221-5673-7C72-ECFE-6FB2D0C9077C}"/>
              </a:ext>
            </a:extLst>
          </p:cNvPr>
          <p:cNvSpPr>
            <a:spLocks noGrp="1"/>
          </p:cNvSpPr>
          <p:nvPr>
            <p:ph sz="half" idx="1"/>
          </p:nvPr>
        </p:nvSpPr>
        <p:spPr/>
        <p:txBody>
          <a:bodyPr/>
          <a:lstStyle/>
          <a:p>
            <a:r>
              <a:rPr lang="en-US" altLang="ja-JP" sz="2000" dirty="0"/>
              <a:t>A Data Dictionary is a repository that systematically organizes and manages the names, definitions, formats, and relationships of data elements used in information systems and databases. It defines attribute names, data types, lengths, constraints, and business rules for each data element, providing consistent standards across the organization. </a:t>
            </a:r>
          </a:p>
          <a:p>
            <a:r>
              <a:rPr lang="en-US" altLang="ja-JP" sz="2000" dirty="0"/>
              <a:t>This shared understanding of data meaning and structure among stakeholders—such as developers and operators—helps streamline system development and operations, improving efficiency and quality. </a:t>
            </a:r>
          </a:p>
          <a:p>
            <a:r>
              <a:rPr lang="en-US" altLang="ja-JP" sz="2000" dirty="0"/>
              <a:t>Moreover, during data mapping and system integration, it enhances the accuracy of data migration and reporting between different systems, making it easier to ensure consistency. </a:t>
            </a:r>
          </a:p>
          <a:p>
            <a:r>
              <a:rPr lang="en-US" altLang="ja-JP" sz="2000" dirty="0"/>
              <a:t>In terms of data governance, a Data Dictionary serves as the foundation for security requirements, access rights, and regulatory compliance. </a:t>
            </a:r>
          </a:p>
          <a:p>
            <a:r>
              <a:rPr lang="en-US" altLang="ja-JP" sz="2000" dirty="0"/>
              <a:t>By keeping it up to date, organizations can flexibly accommodate new data requirements and swiftly adapt to changing business needs, ensuring a robust and responsive system environment.</a:t>
            </a:r>
            <a:endParaRPr kumimoji="1" lang="ja-JP" altLang="en-US" sz="2000" dirty="0"/>
          </a:p>
        </p:txBody>
      </p:sp>
      <p:sp>
        <p:nvSpPr>
          <p:cNvPr id="3" name="スライド番号プレースホルダー 2">
            <a:extLst>
              <a:ext uri="{FF2B5EF4-FFF2-40B4-BE49-F238E27FC236}">
                <a16:creationId xmlns:a16="http://schemas.microsoft.com/office/drawing/2014/main" id="{5FAB9B9A-902A-0AC6-4800-04D5E35B5274}"/>
              </a:ext>
            </a:extLst>
          </p:cNvPr>
          <p:cNvSpPr>
            <a:spLocks noGrp="1"/>
          </p:cNvSpPr>
          <p:nvPr>
            <p:ph type="sldNum" sz="quarter" idx="12"/>
          </p:nvPr>
        </p:nvSpPr>
        <p:spPr/>
        <p:txBody>
          <a:bodyPr/>
          <a:lstStyle/>
          <a:p>
            <a:fld id="{DBFB1F43-6F2E-4538-AABB-23AEDF146290}" type="slidenum">
              <a:rPr lang="ja-JP" altLang="en-US" smtClean="0"/>
              <a:pPr/>
              <a:t>49</a:t>
            </a:fld>
            <a:endParaRPr lang="ja-JP" altLang="en-US"/>
          </a:p>
        </p:txBody>
      </p:sp>
      <p:sp>
        <p:nvSpPr>
          <p:cNvPr id="5" name="テキスト ボックス 4">
            <a:extLst>
              <a:ext uri="{FF2B5EF4-FFF2-40B4-BE49-F238E27FC236}">
                <a16:creationId xmlns:a16="http://schemas.microsoft.com/office/drawing/2014/main" id="{351ABF11-728F-A648-AA20-477666D1D1E2}"/>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188566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5E9AE-1F1E-32ED-FDB6-DA6CD9346E5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1B9F38-A492-480C-7BEC-D6B54B629611}"/>
              </a:ext>
            </a:extLst>
          </p:cNvPr>
          <p:cNvSpPr>
            <a:spLocks noGrp="1"/>
          </p:cNvSpPr>
          <p:nvPr>
            <p:ph idx="1"/>
          </p:nvPr>
        </p:nvSpPr>
        <p:spPr>
          <a:xfrm>
            <a:off x="642229" y="1382320"/>
            <a:ext cx="11430435" cy="2222118"/>
          </a:xfrm>
        </p:spPr>
        <p:txBody>
          <a:bodyPr/>
          <a:lstStyle/>
          <a:p>
            <a:r>
              <a:rPr lang="en-US" altLang="ja-JP" sz="2000" dirty="0"/>
              <a:t>Data quality management cannot be completed by a single role or department; it requires collaboration across diverse functions both inside and outside the organization.</a:t>
            </a:r>
            <a:endParaRPr kumimoji="1" lang="ja-JP" altLang="en-US" sz="2000" dirty="0"/>
          </a:p>
        </p:txBody>
      </p:sp>
      <p:sp>
        <p:nvSpPr>
          <p:cNvPr id="3" name="スライド番号プレースホルダー 2">
            <a:extLst>
              <a:ext uri="{FF2B5EF4-FFF2-40B4-BE49-F238E27FC236}">
                <a16:creationId xmlns:a16="http://schemas.microsoft.com/office/drawing/2014/main" id="{44C7062B-EF92-B0F3-93E9-A612D44EAD37}"/>
              </a:ext>
            </a:extLst>
          </p:cNvPr>
          <p:cNvSpPr>
            <a:spLocks noGrp="1"/>
          </p:cNvSpPr>
          <p:nvPr>
            <p:ph type="sldNum" sz="quarter" idx="12"/>
          </p:nvPr>
        </p:nvSpPr>
        <p:spPr/>
        <p:txBody>
          <a:bodyPr/>
          <a:lstStyle/>
          <a:p>
            <a:fld id="{DBFB1F43-6F2E-4538-AABB-23AEDF146290}" type="slidenum">
              <a:rPr lang="ja-JP" altLang="en-US" smtClean="0"/>
              <a:pPr/>
              <a:t>5</a:t>
            </a:fld>
            <a:endParaRPr lang="ja-JP" altLang="en-US"/>
          </a:p>
        </p:txBody>
      </p:sp>
      <p:sp>
        <p:nvSpPr>
          <p:cNvPr id="4" name="タイトル 3">
            <a:extLst>
              <a:ext uri="{FF2B5EF4-FFF2-40B4-BE49-F238E27FC236}">
                <a16:creationId xmlns:a16="http://schemas.microsoft.com/office/drawing/2014/main" id="{58D10476-62F1-724B-B301-DA22665DD6C9}"/>
              </a:ext>
            </a:extLst>
          </p:cNvPr>
          <p:cNvSpPr>
            <a:spLocks noGrp="1"/>
          </p:cNvSpPr>
          <p:nvPr>
            <p:ph type="title"/>
          </p:nvPr>
        </p:nvSpPr>
        <p:spPr/>
        <p:txBody>
          <a:bodyPr/>
          <a:lstStyle/>
          <a:p>
            <a:r>
              <a:rPr lang="en-US" altLang="ja-JP" dirty="0"/>
              <a:t>About This Guide – Target Audience</a:t>
            </a:r>
            <a:endParaRPr kumimoji="1" lang="ja-JP" altLang="en-US" dirty="0"/>
          </a:p>
        </p:txBody>
      </p:sp>
      <p:graphicFrame>
        <p:nvGraphicFramePr>
          <p:cNvPr id="5" name="表 4">
            <a:extLst>
              <a:ext uri="{FF2B5EF4-FFF2-40B4-BE49-F238E27FC236}">
                <a16:creationId xmlns:a16="http://schemas.microsoft.com/office/drawing/2014/main" id="{135B4A39-DEAC-52FF-2D89-3FB3C5190906}"/>
              </a:ext>
            </a:extLst>
          </p:cNvPr>
          <p:cNvGraphicFramePr>
            <a:graphicFrameLocks noGrp="1"/>
          </p:cNvGraphicFramePr>
          <p:nvPr>
            <p:extLst>
              <p:ext uri="{D42A27DB-BD31-4B8C-83A1-F6EECF244321}">
                <p14:modId xmlns:p14="http://schemas.microsoft.com/office/powerpoint/2010/main" val="2800636337"/>
              </p:ext>
            </p:extLst>
          </p:nvPr>
        </p:nvGraphicFramePr>
        <p:xfrm>
          <a:off x="1095553" y="2604118"/>
          <a:ext cx="10029978" cy="3474720"/>
        </p:xfrm>
        <a:graphic>
          <a:graphicData uri="http://schemas.openxmlformats.org/drawingml/2006/table">
            <a:tbl>
              <a:tblPr/>
              <a:tblGrid>
                <a:gridCol w="3687235">
                  <a:extLst>
                    <a:ext uri="{9D8B030D-6E8A-4147-A177-3AD203B41FA5}">
                      <a16:colId xmlns:a16="http://schemas.microsoft.com/office/drawing/2014/main" val="1454823959"/>
                    </a:ext>
                  </a:extLst>
                </a:gridCol>
                <a:gridCol w="6342743">
                  <a:extLst>
                    <a:ext uri="{9D8B030D-6E8A-4147-A177-3AD203B41FA5}">
                      <a16:colId xmlns:a16="http://schemas.microsoft.com/office/drawing/2014/main" val="1562671159"/>
                    </a:ext>
                  </a:extLst>
                </a:gridCol>
              </a:tblGrid>
              <a:tr h="139292">
                <a:tc>
                  <a:txBody>
                    <a:bodyPr/>
                    <a:lstStyle/>
                    <a:p>
                      <a:r>
                        <a:rPr lang="en-US" sz="1600" b="1" dirty="0"/>
                        <a:t>Role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t>Expected Use (example)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789441"/>
                  </a:ext>
                </a:extLst>
              </a:tr>
              <a:tr h="348231">
                <a:tc>
                  <a:txBody>
                    <a:bodyPr/>
                    <a:lstStyle/>
                    <a:p>
                      <a:r>
                        <a:rPr lang="en-US" sz="1600" dirty="0"/>
                        <a:t>Executives / Policy decision-makers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Use as guidance for establishing policies and organizational structures to ensure data quality across the entire organization and society.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950929"/>
                  </a:ext>
                </a:extLst>
              </a:tr>
              <a:tr h="243761">
                <a:tc>
                  <a:txBody>
                    <a:bodyPr/>
                    <a:lstStyle/>
                    <a:p>
                      <a:r>
                        <a:rPr lang="en-US" sz="1600" dirty="0"/>
                        <a:t>Data managers / Data governance officers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Use as standards and process design references for maintaining and evaluating data quality.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043390"/>
                  </a:ext>
                </a:extLst>
              </a:tr>
              <a:tr h="348231">
                <a:tc>
                  <a:txBody>
                    <a:bodyPr/>
                    <a:lstStyle/>
                    <a:p>
                      <a:r>
                        <a:rPr lang="en-US" sz="1600" dirty="0"/>
                        <a:t>Data and AI engineers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Use as practical guidance for data quality management and validation throughout the AI development life cycle.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987356"/>
                  </a:ext>
                </a:extLst>
              </a:tr>
              <a:tr h="348231">
                <a:tc>
                  <a:txBody>
                    <a:bodyPr/>
                    <a:lstStyle/>
                    <a:p>
                      <a:r>
                        <a:rPr lang="en-US" sz="1600" dirty="0"/>
                        <a:t>Business planners / Service designers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Refer to it when defining and aligning necessary data quality requirements in service design and risk management.</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206625"/>
                  </a:ext>
                </a:extLst>
              </a:tr>
              <a:tr h="243761">
                <a:tc>
                  <a:txBody>
                    <a:bodyPr/>
                    <a:lstStyle/>
                    <a:p>
                      <a:r>
                        <a:rPr lang="en-US" sz="1600" dirty="0"/>
                        <a:t>Auditors / Researchers / Educators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Use as foundational material for evaluating, educating, and researching data quality management.</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23941"/>
                  </a:ext>
                </a:extLst>
              </a:tr>
            </a:tbl>
          </a:graphicData>
        </a:graphic>
      </p:graphicFrame>
    </p:spTree>
    <p:extLst>
      <p:ext uri="{BB962C8B-B14F-4D97-AF65-F5344CB8AC3E}">
        <p14:creationId xmlns:p14="http://schemas.microsoft.com/office/powerpoint/2010/main" val="347788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18828-F09C-D49D-C4F8-8CF4BB4FC14A}"/>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CEECB83D-A707-BBDE-0A24-FBD57598AEEE}"/>
              </a:ext>
            </a:extLst>
          </p:cNvPr>
          <p:cNvSpPr>
            <a:spLocks noGrp="1"/>
          </p:cNvSpPr>
          <p:nvPr>
            <p:ph type="title"/>
          </p:nvPr>
        </p:nvSpPr>
        <p:spPr/>
        <p:txBody>
          <a:bodyPr/>
          <a:lstStyle/>
          <a:p>
            <a:r>
              <a:rPr lang="en-US" altLang="ja-JP" dirty="0"/>
              <a:t>Column: </a:t>
            </a:r>
            <a:r>
              <a:rPr lang="en-US" altLang="ja-JP"/>
              <a:t>Data modeling</a:t>
            </a:r>
            <a:endParaRPr lang="ja-JP" altLang="en-US" dirty="0"/>
          </a:p>
        </p:txBody>
      </p:sp>
      <p:sp>
        <p:nvSpPr>
          <p:cNvPr id="7" name="コンテンツ プレースホルダー 6">
            <a:extLst>
              <a:ext uri="{FF2B5EF4-FFF2-40B4-BE49-F238E27FC236}">
                <a16:creationId xmlns:a16="http://schemas.microsoft.com/office/drawing/2014/main" id="{C5F4563D-73F7-9242-9EBF-8709EC9363D4}"/>
              </a:ext>
            </a:extLst>
          </p:cNvPr>
          <p:cNvSpPr>
            <a:spLocks noGrp="1"/>
          </p:cNvSpPr>
          <p:nvPr>
            <p:ph sz="half" idx="1"/>
          </p:nvPr>
        </p:nvSpPr>
        <p:spPr/>
        <p:txBody>
          <a:bodyPr/>
          <a:lstStyle/>
          <a:p>
            <a:r>
              <a:rPr lang="en-US" altLang="ja-JP" sz="2000" dirty="0"/>
              <a:t>Data modeling is the process of visually and logically organizing the data used in information systems and databases, representing the structure and relationships of the data in the form of a model. It involves defining entities (data objects), attributes (data elements), and relationships (connections between data). Data modeling typically includes three levels: conceptual data models (representing data from a business perspective), logical data models (defining detailed structures from a technical perspective), and physical data models (defining the database structure concretely).</a:t>
            </a:r>
          </a:p>
          <a:p>
            <a:r>
              <a:rPr lang="en-US" altLang="ja-JP" sz="2000" dirty="0"/>
              <a:t>Data Modeling Contributes to Improved Data Quality.</a:t>
            </a:r>
          </a:p>
          <a:p>
            <a:pPr marL="914398" lvl="1" indent="-457200">
              <a:buFont typeface="+mj-lt"/>
              <a:buAutoNum type="arabicPeriod"/>
            </a:pPr>
            <a:r>
              <a:rPr lang="en-US" altLang="ja-JP" sz="2000" dirty="0"/>
              <a:t>Ensures Consistency and Standardization</a:t>
            </a:r>
          </a:p>
          <a:p>
            <a:pPr marL="914398" lvl="1" indent="-457200">
              <a:buFont typeface="+mj-lt"/>
              <a:buAutoNum type="arabicPeriod"/>
            </a:pPr>
            <a:r>
              <a:rPr lang="en-US" altLang="ja-JP" sz="2000" dirty="0"/>
              <a:t>Eliminates Duplication and Redundancy</a:t>
            </a:r>
          </a:p>
          <a:p>
            <a:pPr marL="914398" lvl="1" indent="-457200">
              <a:buFont typeface="+mj-lt"/>
              <a:buAutoNum type="arabicPeriod"/>
            </a:pPr>
            <a:r>
              <a:rPr lang="en-US" altLang="ja-JP" sz="2000" dirty="0"/>
              <a:t>Ensures Data Integrity and Consistency</a:t>
            </a:r>
          </a:p>
          <a:p>
            <a:pPr marL="914398" lvl="1" indent="-457200">
              <a:buFont typeface="+mj-lt"/>
              <a:buAutoNum type="arabicPeriod"/>
            </a:pPr>
            <a:r>
              <a:rPr lang="en-US" altLang="ja-JP" sz="2000" dirty="0"/>
              <a:t>Enhances Data Reusability</a:t>
            </a:r>
          </a:p>
          <a:p>
            <a:pPr marL="914398" lvl="1" indent="-457200">
              <a:buFont typeface="+mj-lt"/>
              <a:buAutoNum type="arabicPeriod"/>
            </a:pPr>
            <a:r>
              <a:rPr lang="en-US" altLang="ja-JP" sz="2000" dirty="0"/>
              <a:t>Improves Data Driven Decision Making</a:t>
            </a:r>
          </a:p>
          <a:p>
            <a:r>
              <a:rPr lang="en-US" altLang="ja-JP" sz="2000" dirty="0"/>
              <a:t>Data modeling is not just a technical process; it is a critical activity that underpins data quality management and data governance.</a:t>
            </a:r>
          </a:p>
        </p:txBody>
      </p:sp>
      <p:sp>
        <p:nvSpPr>
          <p:cNvPr id="5" name="スライド番号プレースホルダー 4">
            <a:extLst>
              <a:ext uri="{FF2B5EF4-FFF2-40B4-BE49-F238E27FC236}">
                <a16:creationId xmlns:a16="http://schemas.microsoft.com/office/drawing/2014/main" id="{3543B237-7E7A-A990-6087-BBA9AD954112}"/>
              </a:ext>
            </a:extLst>
          </p:cNvPr>
          <p:cNvSpPr>
            <a:spLocks noGrp="1"/>
          </p:cNvSpPr>
          <p:nvPr>
            <p:ph type="sldNum" sz="quarter" idx="12"/>
          </p:nvPr>
        </p:nvSpPr>
        <p:spPr/>
        <p:txBody>
          <a:bodyPr/>
          <a:lstStyle/>
          <a:p>
            <a:fld id="{DBFB1F43-6F2E-4538-AABB-23AEDF146290}" type="slidenum">
              <a:rPr lang="ja-JP" altLang="en-US" smtClean="0"/>
              <a:pPr/>
              <a:t>50</a:t>
            </a:fld>
            <a:endParaRPr lang="ja-JP" altLang="en-US"/>
          </a:p>
        </p:txBody>
      </p:sp>
      <p:sp>
        <p:nvSpPr>
          <p:cNvPr id="3" name="テキスト ボックス 2">
            <a:extLst>
              <a:ext uri="{FF2B5EF4-FFF2-40B4-BE49-F238E27FC236}">
                <a16:creationId xmlns:a16="http://schemas.microsoft.com/office/drawing/2014/main" id="{47691D64-A419-19F1-D52E-C8190897B400}"/>
              </a:ext>
            </a:extLst>
          </p:cNvPr>
          <p:cNvSpPr txBox="1"/>
          <p:nvPr/>
        </p:nvSpPr>
        <p:spPr>
          <a:xfrm>
            <a:off x="4487873" y="6454032"/>
            <a:ext cx="7704127" cy="276999"/>
          </a:xfrm>
          <a:prstGeom prst="rect">
            <a:avLst/>
          </a:prstGeom>
          <a:noFill/>
        </p:spPr>
        <p:txBody>
          <a:bodyPr wrap="square">
            <a:spAutoFit/>
          </a:bodyPr>
          <a:lstStyle/>
          <a:p>
            <a:r>
              <a:rPr lang="en-US" altLang="ja-JP" sz="1200" dirty="0"/>
              <a:t>* Apart from data modeling, there is AI modeling; AI modeling refers to AI training data.</a:t>
            </a:r>
          </a:p>
        </p:txBody>
      </p:sp>
      <p:sp>
        <p:nvSpPr>
          <p:cNvPr id="2" name="テキスト ボックス 1">
            <a:extLst>
              <a:ext uri="{FF2B5EF4-FFF2-40B4-BE49-F238E27FC236}">
                <a16:creationId xmlns:a16="http://schemas.microsoft.com/office/drawing/2014/main" id="{E4E8EF1B-960D-D554-A265-1FB4B4496728}"/>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2276868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5E444-0799-876B-325D-3D2BB43533C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6383BE9A-A963-8D2F-812A-FAAA7A2B9D38}"/>
              </a:ext>
            </a:extLst>
          </p:cNvPr>
          <p:cNvSpPr>
            <a:spLocks noGrp="1"/>
          </p:cNvSpPr>
          <p:nvPr>
            <p:ph type="title"/>
          </p:nvPr>
        </p:nvSpPr>
        <p:spPr/>
        <p:txBody>
          <a:bodyPr/>
          <a:lstStyle/>
          <a:p>
            <a:r>
              <a:rPr lang="en-US" altLang="ja-JP" dirty="0"/>
              <a:t>Column: DCAT</a:t>
            </a:r>
            <a:endParaRPr lang="ja-JP" altLang="en-US" dirty="0"/>
          </a:p>
        </p:txBody>
      </p:sp>
      <p:sp>
        <p:nvSpPr>
          <p:cNvPr id="7" name="コンテンツ プレースホルダー 6">
            <a:extLst>
              <a:ext uri="{FF2B5EF4-FFF2-40B4-BE49-F238E27FC236}">
                <a16:creationId xmlns:a16="http://schemas.microsoft.com/office/drawing/2014/main" id="{6D953D6C-DE39-2763-B1E3-EE5D4882F3EA}"/>
              </a:ext>
            </a:extLst>
          </p:cNvPr>
          <p:cNvSpPr>
            <a:spLocks noGrp="1"/>
          </p:cNvSpPr>
          <p:nvPr>
            <p:ph sz="half" idx="1"/>
          </p:nvPr>
        </p:nvSpPr>
        <p:spPr/>
        <p:txBody>
          <a:bodyPr/>
          <a:lstStyle/>
          <a:p>
            <a:r>
              <a:rPr lang="en-US" altLang="ja-JP" sz="2000" dirty="0"/>
              <a:t>DCAT (Data Catalog Vocabulary) is a W3C standard vocabulary designed to facilitate interoperability between data catalogs published on the internet. </a:t>
            </a:r>
          </a:p>
          <a:p>
            <a:endParaRPr lang="en-US" altLang="ja-JP" sz="2000" dirty="0"/>
          </a:p>
          <a:p>
            <a:r>
              <a:rPr lang="en-US" altLang="ja-JP" sz="2000" dirty="0"/>
              <a:t>It enables publishers to describe datasets and data catalogs in a standardized way, making them easier to find, share, and reuse across platforms. </a:t>
            </a:r>
          </a:p>
          <a:p>
            <a:r>
              <a:rPr lang="en-US" altLang="ja-JP" sz="2000" dirty="0"/>
              <a:t>DCAT supports metadata such as titles, descriptions, URLs, and licensing. </a:t>
            </a:r>
          </a:p>
          <a:p>
            <a:r>
              <a:rPr lang="en-US" altLang="ja-JP" sz="2000" dirty="0"/>
              <a:t>By promoting consistent metadata, DCAT improves the discoverability of datasets and supports data integration and open data initiatives. </a:t>
            </a:r>
          </a:p>
          <a:p>
            <a:r>
              <a:rPr lang="en-US" altLang="ja-JP" sz="2000" dirty="0"/>
              <a:t>The current version, DCAT v3, extends support for data services, versions, and provenance, aligning with FAIR data principles.</a:t>
            </a:r>
          </a:p>
          <a:p>
            <a:pPr lvl="1"/>
            <a:r>
              <a:rPr lang="en-US" altLang="ja-JP" sz="2000" dirty="0"/>
              <a:t>FAIR: Findable, Accessible, Interoperable, Re-usable</a:t>
            </a:r>
          </a:p>
          <a:p>
            <a:endParaRPr lang="en-US" altLang="ja-JP" sz="2000" dirty="0"/>
          </a:p>
          <a:p>
            <a:pPr marL="0" indent="0">
              <a:buNone/>
            </a:pPr>
            <a:r>
              <a:rPr lang="en-US" altLang="ja-JP" sz="2000" dirty="0">
                <a:hlinkClick r:id="rId2"/>
              </a:rPr>
              <a:t>https://www.w3.org/TR/vocab-dcat-3/</a:t>
            </a:r>
            <a:endParaRPr lang="en-US" altLang="ja-JP" sz="2000" dirty="0"/>
          </a:p>
          <a:p>
            <a:endParaRPr lang="en-US" altLang="ja-JP" sz="2000" dirty="0"/>
          </a:p>
        </p:txBody>
      </p:sp>
      <p:sp>
        <p:nvSpPr>
          <p:cNvPr id="5" name="スライド番号プレースホルダー 4">
            <a:extLst>
              <a:ext uri="{FF2B5EF4-FFF2-40B4-BE49-F238E27FC236}">
                <a16:creationId xmlns:a16="http://schemas.microsoft.com/office/drawing/2014/main" id="{D7F4FCF6-EF28-74F2-CC6E-8EBBB5BDB36E}"/>
              </a:ext>
            </a:extLst>
          </p:cNvPr>
          <p:cNvSpPr>
            <a:spLocks noGrp="1"/>
          </p:cNvSpPr>
          <p:nvPr>
            <p:ph type="sldNum" sz="quarter" idx="12"/>
          </p:nvPr>
        </p:nvSpPr>
        <p:spPr/>
        <p:txBody>
          <a:bodyPr/>
          <a:lstStyle/>
          <a:p>
            <a:fld id="{DBFB1F43-6F2E-4538-AABB-23AEDF146290}" type="slidenum">
              <a:rPr lang="ja-JP" altLang="en-US" smtClean="0"/>
              <a:pPr/>
              <a:t>51</a:t>
            </a:fld>
            <a:endParaRPr lang="ja-JP" altLang="en-US"/>
          </a:p>
        </p:txBody>
      </p:sp>
      <p:sp>
        <p:nvSpPr>
          <p:cNvPr id="2" name="テキスト ボックス 1">
            <a:extLst>
              <a:ext uri="{FF2B5EF4-FFF2-40B4-BE49-F238E27FC236}">
                <a16:creationId xmlns:a16="http://schemas.microsoft.com/office/drawing/2014/main" id="{F960D81E-3676-D4E5-6245-CA0CC73AFE74}"/>
              </a:ext>
            </a:extLst>
          </p:cNvPr>
          <p:cNvSpPr txBox="1"/>
          <p:nvPr/>
        </p:nvSpPr>
        <p:spPr>
          <a:xfrm>
            <a:off x="638957" y="129087"/>
            <a:ext cx="2485243" cy="369332"/>
          </a:xfrm>
          <a:prstGeom prst="rect">
            <a:avLst/>
          </a:prstGeom>
          <a:noFill/>
        </p:spPr>
        <p:txBody>
          <a:bodyPr wrap="square">
            <a:spAutoFit/>
          </a:bodyPr>
          <a:lstStyle/>
          <a:p>
            <a:r>
              <a:rPr lang="en-US" altLang="ja-JP" dirty="0"/>
              <a:t>1. Data Planning</a:t>
            </a:r>
            <a:endParaRPr lang="ja-JP" altLang="en-US" dirty="0"/>
          </a:p>
        </p:txBody>
      </p:sp>
    </p:spTree>
    <p:extLst>
      <p:ext uri="{BB962C8B-B14F-4D97-AF65-F5344CB8AC3E}">
        <p14:creationId xmlns:p14="http://schemas.microsoft.com/office/powerpoint/2010/main" val="2740466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5F0522-2EED-C32C-899D-5662C8F972C8}"/>
              </a:ext>
            </a:extLst>
          </p:cNvPr>
          <p:cNvSpPr>
            <a:spLocks noGrp="1"/>
          </p:cNvSpPr>
          <p:nvPr>
            <p:ph idx="1"/>
          </p:nvPr>
        </p:nvSpPr>
        <p:spPr>
          <a:xfrm>
            <a:off x="642229" y="1382320"/>
            <a:ext cx="11308766"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This step involves generating, collecting, and sourcing data from external systems or entities.</a:t>
            </a:r>
          </a:p>
          <a:p>
            <a:r>
              <a:rPr lang="en-US" altLang="ja-JP" sz="2000" dirty="0"/>
              <a:t>Prevent errors during data acquisition, whether from sensors or manual data input.</a:t>
            </a:r>
          </a:p>
          <a:p>
            <a:r>
              <a:rPr lang="en-US" altLang="ja-JP" sz="2000" dirty="0"/>
              <a:t>Ensure that low-quality data is excluded when obtaining data from external sources.</a:t>
            </a:r>
          </a:p>
          <a:p>
            <a:r>
              <a:rPr lang="en-US" altLang="ja-JP" sz="2000" dirty="0"/>
              <a:t>When supplementing data with synthetic data, clearly document the process and prevent the inclusion of inappropriate synthetic content.</a:t>
            </a:r>
          </a:p>
          <a:p>
            <a:r>
              <a:rPr lang="en-US" altLang="ja-JP" sz="2000" dirty="0"/>
              <a:t>Add metadata, such as data profiles and provenance information, to ensure traceability and quality of data.</a:t>
            </a:r>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p:txBody>
          <a:bodyPr/>
          <a:lstStyle/>
          <a:p>
            <a:r>
              <a:rPr lang="en-US" altLang="ja-JP" dirty="0"/>
              <a:t>2. Data Acquisition</a:t>
            </a:r>
            <a:endParaRPr lang="ja-JP" altLang="en-US" dirty="0"/>
          </a:p>
        </p:txBody>
      </p:sp>
      <p:graphicFrame>
        <p:nvGraphicFramePr>
          <p:cNvPr id="31" name="図表 30">
            <a:extLst>
              <a:ext uri="{FF2B5EF4-FFF2-40B4-BE49-F238E27FC236}">
                <a16:creationId xmlns:a16="http://schemas.microsoft.com/office/drawing/2014/main" id="{5074F875-5113-452B-9AC6-8D5620744D5D}"/>
              </a:ext>
            </a:extLst>
          </p:cNvPr>
          <p:cNvGraphicFramePr/>
          <p:nvPr>
            <p:extLst>
              <p:ext uri="{D42A27DB-BD31-4B8C-83A1-F6EECF244321}">
                <p14:modId xmlns:p14="http://schemas.microsoft.com/office/powerpoint/2010/main" val="1262418983"/>
              </p:ext>
            </p:extLst>
          </p:nvPr>
        </p:nvGraphicFramePr>
        <p:xfrm>
          <a:off x="641213" y="4561454"/>
          <a:ext cx="10792283" cy="229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スライド番号プレースホルダー 3">
            <a:extLst>
              <a:ext uri="{FF2B5EF4-FFF2-40B4-BE49-F238E27FC236}">
                <a16:creationId xmlns:a16="http://schemas.microsoft.com/office/drawing/2014/main" id="{0CCAECDE-7000-4F93-EF7D-A92BBDBEC9A2}"/>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52</a:t>
            </a:fld>
            <a:endParaRPr lang="ja-JP" altLang="en-US" dirty="0"/>
          </a:p>
        </p:txBody>
      </p:sp>
    </p:spTree>
    <p:extLst>
      <p:ext uri="{BB962C8B-B14F-4D97-AF65-F5344CB8AC3E}">
        <p14:creationId xmlns:p14="http://schemas.microsoft.com/office/powerpoint/2010/main" val="656772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4C3E-EA8B-2D47-9CCF-AA99ADF98639}"/>
            </a:ext>
          </a:extLst>
        </p:cNvPr>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AE0FDA59-304C-E44A-87AE-6BBFEDABB62C}"/>
              </a:ext>
            </a:extLst>
          </p:cNvPr>
          <p:cNvSpPr>
            <a:spLocks noGrp="1"/>
          </p:cNvSpPr>
          <p:nvPr>
            <p:ph idx="1"/>
          </p:nvPr>
        </p:nvSpPr>
        <p:spPr>
          <a:xfrm>
            <a:off x="642229" y="1382320"/>
            <a:ext cx="11549771" cy="581607"/>
          </a:xfrm>
        </p:spPr>
        <p:txBody>
          <a:bodyPr/>
          <a:lstStyle/>
          <a:p>
            <a:r>
              <a:rPr lang="en-US" altLang="ja-JP" dirty="0"/>
              <a:t>Generate and collect the data required to achieve the objective, and if the data is not available within the organization, acquire it from external sources.</a:t>
            </a:r>
          </a:p>
        </p:txBody>
      </p:sp>
      <p:sp>
        <p:nvSpPr>
          <p:cNvPr id="3" name="スライド番号プレースホルダー 2">
            <a:extLst>
              <a:ext uri="{FF2B5EF4-FFF2-40B4-BE49-F238E27FC236}">
                <a16:creationId xmlns:a16="http://schemas.microsoft.com/office/drawing/2014/main" id="{E00A3F3E-473C-4054-3AC9-CC572D56B838}"/>
              </a:ext>
            </a:extLst>
          </p:cNvPr>
          <p:cNvSpPr>
            <a:spLocks noGrp="1"/>
          </p:cNvSpPr>
          <p:nvPr>
            <p:ph type="sldNum" sz="quarter" idx="12"/>
          </p:nvPr>
        </p:nvSpPr>
        <p:spPr/>
        <p:txBody>
          <a:bodyPr/>
          <a:lstStyle/>
          <a:p>
            <a:fld id="{DBFB1F43-6F2E-4538-AABB-23AEDF146290}" type="slidenum">
              <a:rPr lang="ja-JP" altLang="en-US" smtClean="0"/>
              <a:pPr/>
              <a:t>53</a:t>
            </a:fld>
            <a:endParaRPr lang="ja-JP" altLang="en-US"/>
          </a:p>
        </p:txBody>
      </p:sp>
      <p:sp>
        <p:nvSpPr>
          <p:cNvPr id="2" name="タイトル 1">
            <a:extLst>
              <a:ext uri="{FF2B5EF4-FFF2-40B4-BE49-F238E27FC236}">
                <a16:creationId xmlns:a16="http://schemas.microsoft.com/office/drawing/2014/main" id="{8FCC1765-3749-950B-A46B-81F217716E8B}"/>
              </a:ext>
            </a:extLst>
          </p:cNvPr>
          <p:cNvSpPr>
            <a:spLocks noGrp="1"/>
          </p:cNvSpPr>
          <p:nvPr>
            <p:ph type="title"/>
          </p:nvPr>
        </p:nvSpPr>
        <p:spPr/>
        <p:txBody>
          <a:bodyPr/>
          <a:lstStyle/>
          <a:p>
            <a:r>
              <a:rPr lang="en-US" altLang="ja-JP" dirty="0"/>
              <a:t>Actions</a:t>
            </a:r>
            <a:endParaRPr kumimoji="1" lang="ja-JP" altLang="en-US" dirty="0"/>
          </a:p>
        </p:txBody>
      </p:sp>
      <p:sp>
        <p:nvSpPr>
          <p:cNvPr id="7" name="正方形/長方形 6">
            <a:extLst>
              <a:ext uri="{FF2B5EF4-FFF2-40B4-BE49-F238E27FC236}">
                <a16:creationId xmlns:a16="http://schemas.microsoft.com/office/drawing/2014/main" id="{88FD790E-AEF5-8C30-20E0-CDE297EC8E5C}"/>
              </a:ext>
            </a:extLst>
          </p:cNvPr>
          <p:cNvSpPr/>
          <p:nvPr/>
        </p:nvSpPr>
        <p:spPr>
          <a:xfrm>
            <a:off x="2843953" y="274674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acquisition</a:t>
            </a:r>
            <a:endParaRPr kumimoji="1" lang="ja-JP" altLang="en-US" dirty="0"/>
          </a:p>
        </p:txBody>
      </p:sp>
      <p:sp>
        <p:nvSpPr>
          <p:cNvPr id="8" name="正方形/長方形 7">
            <a:extLst>
              <a:ext uri="{FF2B5EF4-FFF2-40B4-BE49-F238E27FC236}">
                <a16:creationId xmlns:a16="http://schemas.microsoft.com/office/drawing/2014/main" id="{E619BD48-E19C-47BE-FD2B-50AEE08865B4}"/>
              </a:ext>
            </a:extLst>
          </p:cNvPr>
          <p:cNvSpPr/>
          <p:nvPr/>
        </p:nvSpPr>
        <p:spPr>
          <a:xfrm>
            <a:off x="2843953" y="4043259"/>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collection</a:t>
            </a:r>
            <a:endParaRPr kumimoji="1" lang="ja-JP" altLang="en-US" dirty="0"/>
          </a:p>
        </p:txBody>
      </p:sp>
      <p:cxnSp>
        <p:nvCxnSpPr>
          <p:cNvPr id="12" name="直線矢印コネクタ 11">
            <a:extLst>
              <a:ext uri="{FF2B5EF4-FFF2-40B4-BE49-F238E27FC236}">
                <a16:creationId xmlns:a16="http://schemas.microsoft.com/office/drawing/2014/main" id="{B658D028-917D-4739-1803-F66DD33A4521}"/>
              </a:ext>
            </a:extLst>
          </p:cNvPr>
          <p:cNvCxnSpPr>
            <a:cxnSpLocks/>
            <a:endCxn id="7" idx="1"/>
          </p:cNvCxnSpPr>
          <p:nvPr/>
        </p:nvCxnSpPr>
        <p:spPr>
          <a:xfrm>
            <a:off x="1407041" y="308488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962E779-CE42-AAF6-4B7B-B0FC6E93FE71}"/>
              </a:ext>
            </a:extLst>
          </p:cNvPr>
          <p:cNvCxnSpPr>
            <a:stCxn id="7" idx="2"/>
            <a:endCxn id="8" idx="0"/>
          </p:cNvCxnSpPr>
          <p:nvPr/>
        </p:nvCxnSpPr>
        <p:spPr>
          <a:xfrm>
            <a:off x="3671268" y="3423020"/>
            <a:ext cx="0" cy="620239"/>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0E7CA417-52E5-DE79-D8F7-8FEA208392BA}"/>
              </a:ext>
            </a:extLst>
          </p:cNvPr>
          <p:cNvSpPr txBox="1"/>
          <p:nvPr/>
        </p:nvSpPr>
        <p:spPr>
          <a:xfrm>
            <a:off x="2442574" y="4799347"/>
            <a:ext cx="2457387" cy="646331"/>
          </a:xfrm>
          <a:prstGeom prst="rect">
            <a:avLst/>
          </a:prstGeom>
          <a:noFill/>
        </p:spPr>
        <p:txBody>
          <a:bodyPr wrap="square" rtlCol="0">
            <a:spAutoFit/>
          </a:bodyPr>
          <a:lstStyle/>
          <a:p>
            <a:r>
              <a:rPr kumimoji="1" lang="en-US" altLang="ja-JP" sz="1200" dirty="0"/>
              <a:t>Ensure high-quality data during generation and collection.</a:t>
            </a:r>
            <a:endParaRPr kumimoji="1" lang="ja-JP" altLang="en-US" sz="1200" dirty="0"/>
          </a:p>
        </p:txBody>
      </p:sp>
      <p:sp>
        <p:nvSpPr>
          <p:cNvPr id="31" name="テキスト ボックス 30">
            <a:extLst>
              <a:ext uri="{FF2B5EF4-FFF2-40B4-BE49-F238E27FC236}">
                <a16:creationId xmlns:a16="http://schemas.microsoft.com/office/drawing/2014/main" id="{66715F9D-2825-1BBD-C876-F340DDDEFDAE}"/>
              </a:ext>
            </a:extLst>
          </p:cNvPr>
          <p:cNvSpPr txBox="1"/>
          <p:nvPr/>
        </p:nvSpPr>
        <p:spPr>
          <a:xfrm>
            <a:off x="4552561" y="3133906"/>
            <a:ext cx="4152519" cy="461665"/>
          </a:xfrm>
          <a:prstGeom prst="rect">
            <a:avLst/>
          </a:prstGeom>
          <a:noFill/>
        </p:spPr>
        <p:txBody>
          <a:bodyPr wrap="square" rtlCol="0">
            <a:spAutoFit/>
          </a:bodyPr>
          <a:lstStyle/>
          <a:p>
            <a:r>
              <a:rPr kumimoji="1" lang="en-US" altLang="ja-JP" sz="1200" dirty="0"/>
              <a:t>Find the data needed to achieve your objectives.</a:t>
            </a:r>
          </a:p>
          <a:p>
            <a:r>
              <a:rPr kumimoji="1" lang="en-US" altLang="ja-JP" sz="1200" dirty="0"/>
              <a:t>Collect raw materials for data processing</a:t>
            </a:r>
            <a:endParaRPr kumimoji="1" lang="ja-JP" altLang="en-US" sz="1200" dirty="0"/>
          </a:p>
        </p:txBody>
      </p:sp>
      <p:sp>
        <p:nvSpPr>
          <p:cNvPr id="34" name="ひし形 33">
            <a:extLst>
              <a:ext uri="{FF2B5EF4-FFF2-40B4-BE49-F238E27FC236}">
                <a16:creationId xmlns:a16="http://schemas.microsoft.com/office/drawing/2014/main" id="{C67FA0A9-65C6-B313-6879-73B0B3EA3FE9}"/>
              </a:ext>
            </a:extLst>
          </p:cNvPr>
          <p:cNvSpPr/>
          <p:nvPr/>
        </p:nvSpPr>
        <p:spPr>
          <a:xfrm>
            <a:off x="10649976" y="2941325"/>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B6F02520-EA28-4F60-4052-7986B93C0FDA}"/>
              </a:ext>
            </a:extLst>
          </p:cNvPr>
          <p:cNvCxnSpPr>
            <a:stCxn id="7" idx="3"/>
            <a:endCxn id="34" idx="1"/>
          </p:cNvCxnSpPr>
          <p:nvPr/>
        </p:nvCxnSpPr>
        <p:spPr>
          <a:xfrm>
            <a:off x="4498583" y="3084882"/>
            <a:ext cx="6151393"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9B0D3C0-8EEA-85EB-8DF5-88C5806DE48B}"/>
              </a:ext>
            </a:extLst>
          </p:cNvPr>
          <p:cNvSpPr txBox="1"/>
          <p:nvPr/>
        </p:nvSpPr>
        <p:spPr>
          <a:xfrm>
            <a:off x="10430534" y="2560828"/>
            <a:ext cx="708848" cy="369332"/>
          </a:xfrm>
          <a:prstGeom prst="rect">
            <a:avLst/>
          </a:prstGeom>
          <a:noFill/>
        </p:spPr>
        <p:txBody>
          <a:bodyPr wrap="none" rtlCol="0">
            <a:spAutoFit/>
          </a:bodyPr>
          <a:lstStyle/>
          <a:p>
            <a:r>
              <a:rPr kumimoji="1" lang="en-US" altLang="ja-JP" dirty="0"/>
              <a:t>Gate</a:t>
            </a:r>
            <a:endParaRPr kumimoji="1" lang="ja-JP" altLang="en-US" dirty="0"/>
          </a:p>
        </p:txBody>
      </p:sp>
      <p:sp>
        <p:nvSpPr>
          <p:cNvPr id="9" name="正方形/長方形 8">
            <a:extLst>
              <a:ext uri="{FF2B5EF4-FFF2-40B4-BE49-F238E27FC236}">
                <a16:creationId xmlns:a16="http://schemas.microsoft.com/office/drawing/2014/main" id="{61141571-4684-4B8D-7916-8A2E21AF2121}"/>
              </a:ext>
            </a:extLst>
          </p:cNvPr>
          <p:cNvSpPr/>
          <p:nvPr/>
        </p:nvSpPr>
        <p:spPr>
          <a:xfrm>
            <a:off x="5223121" y="4043259"/>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72000" rIns="72000" rtlCol="0" anchor="ctr"/>
          <a:lstStyle/>
          <a:p>
            <a:pPr algn="ctr"/>
            <a:r>
              <a:rPr kumimoji="1" lang="en-US" altLang="ja-JP" dirty="0"/>
              <a:t>External data acquisition</a:t>
            </a:r>
            <a:endParaRPr kumimoji="1" lang="ja-JP" altLang="en-US" dirty="0"/>
          </a:p>
        </p:txBody>
      </p:sp>
      <p:cxnSp>
        <p:nvCxnSpPr>
          <p:cNvPr id="14" name="コネクタ: カギ線 13">
            <a:extLst>
              <a:ext uri="{FF2B5EF4-FFF2-40B4-BE49-F238E27FC236}">
                <a16:creationId xmlns:a16="http://schemas.microsoft.com/office/drawing/2014/main" id="{44060A95-7E12-9F50-BB0C-F484716B941D}"/>
              </a:ext>
            </a:extLst>
          </p:cNvPr>
          <p:cNvCxnSpPr>
            <a:stCxn id="7" idx="2"/>
            <a:endCxn id="9" idx="0"/>
          </p:cNvCxnSpPr>
          <p:nvPr/>
        </p:nvCxnSpPr>
        <p:spPr>
          <a:xfrm rot="16200000" flipH="1">
            <a:off x="4550733" y="2543555"/>
            <a:ext cx="620239" cy="237916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円柱 19">
            <a:extLst>
              <a:ext uri="{FF2B5EF4-FFF2-40B4-BE49-F238E27FC236}">
                <a16:creationId xmlns:a16="http://schemas.microsoft.com/office/drawing/2014/main" id="{78CB0651-5A50-EDD1-7758-61FD29FF86A2}"/>
              </a:ext>
            </a:extLst>
          </p:cNvPr>
          <p:cNvSpPr/>
          <p:nvPr/>
        </p:nvSpPr>
        <p:spPr>
          <a:xfrm>
            <a:off x="5223121" y="5120034"/>
            <a:ext cx="1654630" cy="537730"/>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t>External</a:t>
            </a:r>
            <a:r>
              <a:rPr kumimoji="1" lang="en-US" altLang="ja-JP" sz="1400" dirty="0"/>
              <a:t> data</a:t>
            </a:r>
            <a:endParaRPr kumimoji="1" lang="ja-JP" altLang="en-US" sz="1400" dirty="0"/>
          </a:p>
        </p:txBody>
      </p:sp>
      <p:cxnSp>
        <p:nvCxnSpPr>
          <p:cNvPr id="30" name="直線コネクタ 29">
            <a:extLst>
              <a:ext uri="{FF2B5EF4-FFF2-40B4-BE49-F238E27FC236}">
                <a16:creationId xmlns:a16="http://schemas.microsoft.com/office/drawing/2014/main" id="{F4B5E3C8-2C81-A3C7-0C75-CE6097AF15CF}"/>
              </a:ext>
            </a:extLst>
          </p:cNvPr>
          <p:cNvCxnSpPr>
            <a:cxnSpLocks/>
            <a:stCxn id="9" idx="2"/>
            <a:endCxn id="20" idx="1"/>
          </p:cNvCxnSpPr>
          <p:nvPr/>
        </p:nvCxnSpPr>
        <p:spPr>
          <a:xfrm>
            <a:off x="6050436" y="4719535"/>
            <a:ext cx="0" cy="40049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9E88AA3-3E24-8BDA-F383-87E0E0A6AD40}"/>
              </a:ext>
            </a:extLst>
          </p:cNvPr>
          <p:cNvSpPr txBox="1"/>
          <p:nvPr/>
        </p:nvSpPr>
        <p:spPr>
          <a:xfrm>
            <a:off x="6156511" y="4769065"/>
            <a:ext cx="2748003" cy="276999"/>
          </a:xfrm>
          <a:prstGeom prst="rect">
            <a:avLst/>
          </a:prstGeom>
          <a:noFill/>
        </p:spPr>
        <p:txBody>
          <a:bodyPr wrap="square">
            <a:spAutoFit/>
          </a:bodyPr>
          <a:lstStyle/>
          <a:p>
            <a:r>
              <a:rPr lang="ja-JP" altLang="en-US" sz="1200" dirty="0"/>
              <a:t>Acquire </a:t>
            </a:r>
            <a:r>
              <a:rPr lang="en-US" altLang="ja-JP" sz="1200" dirty="0"/>
              <a:t>high-</a:t>
            </a:r>
            <a:r>
              <a:rPr lang="ja-JP" altLang="en-US" sz="1200" dirty="0"/>
              <a:t>quality external data.</a:t>
            </a:r>
          </a:p>
        </p:txBody>
      </p:sp>
      <p:sp>
        <p:nvSpPr>
          <p:cNvPr id="53" name="正方形/長方形 52">
            <a:extLst>
              <a:ext uri="{FF2B5EF4-FFF2-40B4-BE49-F238E27FC236}">
                <a16:creationId xmlns:a16="http://schemas.microsoft.com/office/drawing/2014/main" id="{491AF98A-7D34-CFE7-DF15-0685C87069FD}"/>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54" name="正方形/長方形 53">
            <a:extLst>
              <a:ext uri="{FF2B5EF4-FFF2-40B4-BE49-F238E27FC236}">
                <a16:creationId xmlns:a16="http://schemas.microsoft.com/office/drawing/2014/main" id="{22121160-AFD9-2D81-37A4-52557A5A95CB}"/>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55" name="正方形/長方形 54">
            <a:extLst>
              <a:ext uri="{FF2B5EF4-FFF2-40B4-BE49-F238E27FC236}">
                <a16:creationId xmlns:a16="http://schemas.microsoft.com/office/drawing/2014/main" id="{00752B42-B4E8-DB63-BABF-C49C247C86C9}"/>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56" name="正方形/長方形 55">
            <a:extLst>
              <a:ext uri="{FF2B5EF4-FFF2-40B4-BE49-F238E27FC236}">
                <a16:creationId xmlns:a16="http://schemas.microsoft.com/office/drawing/2014/main" id="{4F3C5D54-90B3-A8F3-DEAB-8A471B58CC55}"/>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57" name="テキスト ボックス 56">
            <a:extLst>
              <a:ext uri="{FF2B5EF4-FFF2-40B4-BE49-F238E27FC236}">
                <a16:creationId xmlns:a16="http://schemas.microsoft.com/office/drawing/2014/main" id="{A137D429-56E0-58F8-89E8-9ED344D92BBC}"/>
              </a:ext>
            </a:extLst>
          </p:cNvPr>
          <p:cNvSpPr txBox="1"/>
          <p:nvPr/>
        </p:nvSpPr>
        <p:spPr>
          <a:xfrm>
            <a:off x="3362924" y="6433290"/>
            <a:ext cx="6096000" cy="461665"/>
          </a:xfrm>
          <a:prstGeom prst="rect">
            <a:avLst/>
          </a:prstGeom>
          <a:noFill/>
        </p:spPr>
        <p:txBody>
          <a:bodyPr wrap="square">
            <a:spAutoFit/>
          </a:bodyPr>
          <a:lstStyle/>
          <a:p>
            <a:r>
              <a:rPr lang="en-US" altLang="ja-JP" sz="1200" dirty="0"/>
              <a:t>Validation is an important process, and change management and configuration management are carried out on a continuous basis.</a:t>
            </a:r>
            <a:endParaRPr lang="ja-JP" altLang="en-US" sz="1200" dirty="0"/>
          </a:p>
        </p:txBody>
      </p:sp>
      <p:sp>
        <p:nvSpPr>
          <p:cNvPr id="4" name="テキスト ボックス 3">
            <a:extLst>
              <a:ext uri="{FF2B5EF4-FFF2-40B4-BE49-F238E27FC236}">
                <a16:creationId xmlns:a16="http://schemas.microsoft.com/office/drawing/2014/main" id="{2DC4D583-0AFD-AC78-EC08-93CB42AB31E4}"/>
              </a:ext>
            </a:extLst>
          </p:cNvPr>
          <p:cNvSpPr txBox="1"/>
          <p:nvPr/>
        </p:nvSpPr>
        <p:spPr>
          <a:xfrm>
            <a:off x="638957" y="129087"/>
            <a:ext cx="4110843" cy="369332"/>
          </a:xfrm>
          <a:prstGeom prst="rect">
            <a:avLst/>
          </a:prstGeom>
          <a:noFill/>
        </p:spPr>
        <p:txBody>
          <a:bodyPr wrap="square">
            <a:spAutoFit/>
          </a:bodyPr>
          <a:lstStyle/>
          <a:p>
            <a:r>
              <a:rPr lang="en-US" altLang="ja-JP" dirty="0"/>
              <a:t>2. Data Acquisition</a:t>
            </a:r>
            <a:endParaRPr lang="ja-JP" altLang="en-US" dirty="0"/>
          </a:p>
        </p:txBody>
      </p:sp>
    </p:spTree>
    <p:extLst>
      <p:ext uri="{BB962C8B-B14F-4D97-AF65-F5344CB8AC3E}">
        <p14:creationId xmlns:p14="http://schemas.microsoft.com/office/powerpoint/2010/main" val="2847419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10" name="コンテンツ プレースホルダー 9">
            <a:extLst>
              <a:ext uri="{FF2B5EF4-FFF2-40B4-BE49-F238E27FC236}">
                <a16:creationId xmlns:a16="http://schemas.microsoft.com/office/drawing/2014/main" id="{3D805E2F-E2F0-8046-C7B4-10369BCC4FD0}"/>
              </a:ext>
            </a:extLst>
          </p:cNvPr>
          <p:cNvSpPr>
            <a:spLocks noGrp="1"/>
          </p:cNvSpPr>
          <p:nvPr>
            <p:ph sz="half" idx="1"/>
          </p:nvPr>
        </p:nvSpPr>
        <p:spPr>
          <a:ln>
            <a:solidFill>
              <a:schemeClr val="accent1"/>
            </a:solidFill>
          </a:ln>
        </p:spPr>
        <p:txBody>
          <a:bodyPr/>
          <a:lstStyle/>
          <a:p>
            <a:pPr marL="0" indent="0">
              <a:buNone/>
            </a:pPr>
            <a:r>
              <a:rPr kumimoji="1" lang="en-US" altLang="ja-JP" b="1" u="sng" dirty="0"/>
              <a:t>Data acquisition</a:t>
            </a:r>
          </a:p>
          <a:p>
            <a:pPr marL="342900" indent="-342900"/>
            <a:r>
              <a:rPr lang="en-US" altLang="ja-JP" dirty="0"/>
              <a:t>Identify and locate necessary data</a:t>
            </a:r>
          </a:p>
          <a:p>
            <a:pPr marL="342900" indent="-342900">
              <a:buFont typeface="+mj-lt"/>
              <a:buAutoNum type="arabicPeriod"/>
            </a:pPr>
            <a:r>
              <a:rPr kumimoji="1" lang="en-US" altLang="ja-JP" dirty="0"/>
              <a:t>Check the provenance information</a:t>
            </a:r>
          </a:p>
          <a:p>
            <a:pPr marL="342900" indent="-342900">
              <a:buFont typeface="+mj-lt"/>
              <a:buAutoNum type="arabicPeriod"/>
            </a:pPr>
            <a:r>
              <a:rPr kumimoji="1" lang="en-US" altLang="ja-JP" dirty="0"/>
              <a:t>Check the condition</a:t>
            </a:r>
            <a:r>
              <a:rPr lang="en-US" altLang="ja-JP" dirty="0"/>
              <a:t> for use</a:t>
            </a:r>
            <a:endParaRPr kumimoji="1" lang="en-US" altLang="ja-JP" dirty="0"/>
          </a:p>
          <a:p>
            <a:endParaRPr lang="en-US" altLang="ja-JP" sz="1200" dirty="0"/>
          </a:p>
          <a:p>
            <a:pPr marL="0" indent="0">
              <a:buNone/>
            </a:pPr>
            <a:r>
              <a:rPr lang="en-US" altLang="ja-JP" b="1" u="sng" dirty="0"/>
              <a:t>Data collection</a:t>
            </a:r>
          </a:p>
          <a:p>
            <a:pPr marL="342900" indent="-342900">
              <a:buFont typeface="+mj-lt"/>
              <a:buAutoNum type="arabicPeriod"/>
            </a:pPr>
            <a:r>
              <a:rPr kumimoji="1" lang="en-US" altLang="ja-JP" dirty="0"/>
              <a:t>Check the device</a:t>
            </a:r>
            <a:r>
              <a:rPr kumimoji="1" lang="ja-JP" altLang="en-US" dirty="0"/>
              <a:t>　</a:t>
            </a:r>
            <a:r>
              <a:rPr kumimoji="1" lang="en-US" altLang="ja-JP" dirty="0"/>
              <a:t>(Sensor)</a:t>
            </a:r>
          </a:p>
          <a:p>
            <a:pPr marL="342900" indent="-342900">
              <a:buFont typeface="+mj-lt"/>
              <a:buAutoNum type="arabicPeriod"/>
            </a:pPr>
            <a:r>
              <a:rPr kumimoji="1" lang="en-US" altLang="ja-JP" dirty="0"/>
              <a:t>Collect or input the data</a:t>
            </a:r>
          </a:p>
          <a:p>
            <a:pPr lvl="1"/>
            <a:r>
              <a:rPr kumimoji="1" lang="en-US" altLang="ja-JP" sz="1400" dirty="0"/>
              <a:t>Prevent errors by using the web forms</a:t>
            </a:r>
            <a:r>
              <a:rPr kumimoji="1" lang="ja-JP" altLang="en-US" sz="1400" dirty="0"/>
              <a:t> </a:t>
            </a:r>
            <a:r>
              <a:rPr kumimoji="1" lang="en-US" altLang="ja-JP" sz="1400" dirty="0"/>
              <a:t>and</a:t>
            </a:r>
            <a:r>
              <a:rPr kumimoji="1" lang="ja-JP" altLang="en-US" sz="1400" dirty="0"/>
              <a:t> </a:t>
            </a:r>
            <a:r>
              <a:rPr lang="en-US" altLang="ja-JP" sz="1400" dirty="0"/>
              <a:t>APIs</a:t>
            </a:r>
            <a:endParaRPr kumimoji="1" lang="en-US" altLang="ja-JP" sz="1400" dirty="0"/>
          </a:p>
          <a:p>
            <a:pPr marL="342900" indent="-342900">
              <a:buFont typeface="+mj-lt"/>
              <a:buAutoNum type="arabicPeriod"/>
            </a:pPr>
            <a:r>
              <a:rPr lang="en-US" altLang="ja-JP" dirty="0"/>
              <a:t>Verify the data</a:t>
            </a:r>
          </a:p>
          <a:p>
            <a:pPr lvl="1"/>
            <a:r>
              <a:rPr lang="en-US" altLang="ja-JP" sz="1400" dirty="0"/>
              <a:t>Removal out-of-range and inappropriate data</a:t>
            </a:r>
          </a:p>
          <a:p>
            <a:pPr lvl="1"/>
            <a:r>
              <a:rPr lang="en-US" altLang="ja-JP" sz="1400" dirty="0"/>
              <a:t>Correct inconsistent data</a:t>
            </a:r>
          </a:p>
          <a:p>
            <a:r>
              <a:rPr lang="en-US" altLang="ja-JP" dirty="0"/>
              <a:t>Anonymize and mask</a:t>
            </a:r>
          </a:p>
          <a:p>
            <a:pPr marL="342900" indent="-342900">
              <a:buFont typeface="+mj-lt"/>
              <a:buAutoNum type="arabicPeriod"/>
            </a:pPr>
            <a:r>
              <a:rPr lang="en-US" altLang="ja-JP" dirty="0"/>
              <a:t>Create metadata</a:t>
            </a:r>
            <a:endParaRPr kumimoji="1" lang="en-US" altLang="ja-JP" dirty="0"/>
          </a:p>
          <a:p>
            <a:pPr lvl="1"/>
            <a:r>
              <a:rPr lang="en-US" altLang="ja-JP" sz="1400" dirty="0"/>
              <a:t>General information</a:t>
            </a:r>
          </a:p>
          <a:p>
            <a:pPr lvl="1"/>
            <a:r>
              <a:rPr kumimoji="1" lang="en-US" altLang="ja-JP" sz="1400" dirty="0"/>
              <a:t>Quality information</a:t>
            </a:r>
          </a:p>
          <a:p>
            <a:pPr lvl="1"/>
            <a:r>
              <a:rPr kumimoji="1" lang="en-US" altLang="ja-JP" sz="1400" dirty="0"/>
              <a:t>Method of measuring or gathering data</a:t>
            </a:r>
          </a:p>
          <a:p>
            <a:endParaRPr lang="ja-JP" altLang="en-US" dirty="0"/>
          </a:p>
        </p:txBody>
      </p:sp>
      <p:sp>
        <p:nvSpPr>
          <p:cNvPr id="11" name="コンテンツ プレースホルダー 10">
            <a:extLst>
              <a:ext uri="{FF2B5EF4-FFF2-40B4-BE49-F238E27FC236}">
                <a16:creationId xmlns:a16="http://schemas.microsoft.com/office/drawing/2014/main" id="{A368BC06-1F72-71E1-D57C-FA36EC9FD546}"/>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kumimoji="1" lang="en-US" altLang="ja-JP" dirty="0"/>
          </a:p>
          <a:p>
            <a:pPr marL="285750" indent="-285750">
              <a:buFont typeface="Wingdings" panose="05000000000000000000" pitchFamily="2" charset="2"/>
              <a:buChar char="p"/>
            </a:pPr>
            <a:r>
              <a:rPr kumimoji="1" lang="en-US" altLang="ja-JP" dirty="0"/>
              <a:t>Is data obtained from reliable sources?</a:t>
            </a:r>
          </a:p>
          <a:p>
            <a:pPr marL="285750" indent="-285750">
              <a:buFont typeface="Wingdings" panose="05000000000000000000" pitchFamily="2" charset="2"/>
              <a:buChar char="p"/>
            </a:pPr>
            <a:r>
              <a:rPr kumimoji="1" lang="en-US" altLang="ja-JP" dirty="0"/>
              <a:t>Are there any problems with the data's provenance information?</a:t>
            </a:r>
          </a:p>
          <a:p>
            <a:pPr marL="285750" indent="-285750"/>
            <a:r>
              <a:rPr lang="en-US" altLang="ja-JP" dirty="0"/>
              <a:t>Are there any restrictions on how the data can be used?</a:t>
            </a:r>
          </a:p>
          <a:p>
            <a:pPr marL="285750" indent="-285750"/>
            <a:endParaRPr lang="en-US" altLang="ja-JP" dirty="0"/>
          </a:p>
          <a:p>
            <a:pPr marL="285750" indent="-285750">
              <a:buFont typeface="Wingdings" panose="05000000000000000000" pitchFamily="2" charset="2"/>
              <a:buChar char="p"/>
            </a:pPr>
            <a:r>
              <a:rPr kumimoji="1" lang="en-US" altLang="ja-JP" dirty="0"/>
              <a:t>Are you taking steps to prevent inappropriate data?</a:t>
            </a:r>
          </a:p>
          <a:p>
            <a:pPr marL="285750" indent="-285750">
              <a:buFont typeface="Wingdings" panose="05000000000000000000" pitchFamily="2" charset="2"/>
              <a:buChar char="p"/>
            </a:pPr>
            <a:r>
              <a:rPr kumimoji="1" lang="en-US" altLang="ja-JP" dirty="0"/>
              <a:t>Do you ensure that out-of-range data is not entered?</a:t>
            </a:r>
          </a:p>
          <a:p>
            <a:pPr marL="285750" indent="-285750">
              <a:buFont typeface="Wingdings" panose="05000000000000000000" pitchFamily="2" charset="2"/>
              <a:buChar char="p"/>
            </a:pPr>
            <a:r>
              <a:rPr kumimoji="1" lang="en-US" altLang="ja-JP" dirty="0"/>
              <a:t>In the case of sensor data, is it calibrated?</a:t>
            </a:r>
          </a:p>
          <a:p>
            <a:pPr marL="285750" indent="-285750">
              <a:buFont typeface="Wingdings" panose="05000000000000000000" pitchFamily="2" charset="2"/>
              <a:buChar char="p"/>
            </a:pPr>
            <a:r>
              <a:rPr kumimoji="1" lang="en-US" altLang="ja-JP" dirty="0"/>
              <a:t>Do you check that the data is consistent?</a:t>
            </a:r>
          </a:p>
          <a:p>
            <a:pPr marL="285750" indent="-285750">
              <a:buFont typeface="Wingdings" panose="05000000000000000000" pitchFamily="2" charset="2"/>
              <a:buChar char="p"/>
            </a:pPr>
            <a:r>
              <a:rPr kumimoji="1" lang="en-US" altLang="ja-JP" dirty="0"/>
              <a:t>Do you </a:t>
            </a:r>
            <a:r>
              <a:rPr lang="en-US" altLang="ja-JP" dirty="0"/>
              <a:t>refer to</a:t>
            </a:r>
            <a:r>
              <a:rPr kumimoji="1" lang="en-US" altLang="ja-JP" dirty="0"/>
              <a:t> DCAT for metadata?</a:t>
            </a:r>
          </a:p>
          <a:p>
            <a:pPr marL="285750" indent="-285750">
              <a:buFont typeface="Wingdings" panose="05000000000000000000" pitchFamily="2" charset="2"/>
              <a:buChar char="p"/>
            </a:pPr>
            <a:r>
              <a:rPr kumimoji="1" lang="en-US" altLang="ja-JP" dirty="0"/>
              <a:t>Do you describe the method of measurement and collection of data?</a:t>
            </a:r>
            <a:endParaRPr kumimoji="1" lang="ja-JP" altLang="en-US" dirty="0"/>
          </a:p>
          <a:p>
            <a:endParaRPr lang="ja-JP" altLang="en-US" dirty="0"/>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54</a:t>
            </a:fld>
            <a:endParaRPr lang="ja-JP" altLang="en-US"/>
          </a:p>
        </p:txBody>
      </p:sp>
      <p:sp>
        <p:nvSpPr>
          <p:cNvPr id="4" name="テキスト ボックス 3">
            <a:extLst>
              <a:ext uri="{FF2B5EF4-FFF2-40B4-BE49-F238E27FC236}">
                <a16:creationId xmlns:a16="http://schemas.microsoft.com/office/drawing/2014/main" id="{D8AA0C67-C6C1-BBF5-321E-31D40FAACAC5}"/>
              </a:ext>
            </a:extLst>
          </p:cNvPr>
          <p:cNvSpPr txBox="1"/>
          <p:nvPr/>
        </p:nvSpPr>
        <p:spPr>
          <a:xfrm>
            <a:off x="638957" y="129087"/>
            <a:ext cx="4110843" cy="369332"/>
          </a:xfrm>
          <a:prstGeom prst="rect">
            <a:avLst/>
          </a:prstGeom>
          <a:noFill/>
        </p:spPr>
        <p:txBody>
          <a:bodyPr wrap="square">
            <a:spAutoFit/>
          </a:bodyPr>
          <a:lstStyle/>
          <a:p>
            <a:r>
              <a:rPr lang="en-US" altLang="ja-JP" dirty="0"/>
              <a:t>2. Data Acquisition</a:t>
            </a:r>
            <a:endParaRPr lang="ja-JP" altLang="en-US" dirty="0"/>
          </a:p>
        </p:txBody>
      </p:sp>
    </p:spTree>
    <p:extLst>
      <p:ext uri="{BB962C8B-B14F-4D97-AF65-F5344CB8AC3E}">
        <p14:creationId xmlns:p14="http://schemas.microsoft.com/office/powerpoint/2010/main" val="54890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FAA7C-691E-E162-05D2-95B0C4CB03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2F6902-ADA8-E660-1ACF-29B937056816}"/>
              </a:ext>
            </a:extLst>
          </p:cNvPr>
          <p:cNvSpPr>
            <a:spLocks noGrp="1"/>
          </p:cNvSpPr>
          <p:nvPr>
            <p:ph type="title"/>
          </p:nvPr>
        </p:nvSpPr>
        <p:spPr>
          <a:xfrm>
            <a:off x="641213" y="313754"/>
            <a:ext cx="8063871" cy="676276"/>
          </a:xfrm>
        </p:spPr>
        <p:txBody>
          <a:bodyPr/>
          <a:lstStyle/>
          <a:p>
            <a:r>
              <a:rPr lang="en-US" altLang="ja-JP" dirty="0"/>
              <a:t>Procedure and checkpoint</a:t>
            </a:r>
            <a:endParaRPr lang="ja-JP" altLang="en-US" dirty="0"/>
          </a:p>
        </p:txBody>
      </p:sp>
      <p:sp>
        <p:nvSpPr>
          <p:cNvPr id="8" name="コンテンツ プレースホルダー 7">
            <a:extLst>
              <a:ext uri="{FF2B5EF4-FFF2-40B4-BE49-F238E27FC236}">
                <a16:creationId xmlns:a16="http://schemas.microsoft.com/office/drawing/2014/main" id="{54415B2A-811B-DB9F-971A-0970BB35A9C3}"/>
              </a:ext>
            </a:extLst>
          </p:cNvPr>
          <p:cNvSpPr>
            <a:spLocks noGrp="1"/>
          </p:cNvSpPr>
          <p:nvPr>
            <p:ph sz="half" idx="1"/>
          </p:nvPr>
        </p:nvSpPr>
        <p:spPr>
          <a:xfrm>
            <a:off x="638958" y="1412878"/>
            <a:ext cx="5457042" cy="5275002"/>
          </a:xfrm>
          <a:ln>
            <a:solidFill>
              <a:schemeClr val="accent1"/>
            </a:solidFill>
          </a:ln>
        </p:spPr>
        <p:txBody>
          <a:bodyPr/>
          <a:lstStyle/>
          <a:p>
            <a:pPr marL="0" indent="0">
              <a:buNone/>
            </a:pPr>
            <a:r>
              <a:rPr lang="en-US" altLang="ja-JP" b="1" u="sng" dirty="0"/>
              <a:t>External data acquisition</a:t>
            </a:r>
          </a:p>
          <a:p>
            <a:r>
              <a:rPr lang="en-US" altLang="ja-JP" dirty="0"/>
              <a:t>Verify the metadata and provenance information</a:t>
            </a:r>
          </a:p>
          <a:p>
            <a:r>
              <a:rPr lang="en-US" altLang="ja-JP" dirty="0"/>
              <a:t>Verify the data</a:t>
            </a:r>
          </a:p>
          <a:p>
            <a:pPr lvl="1"/>
            <a:r>
              <a:rPr lang="en-US" altLang="ja-JP" sz="1400" dirty="0"/>
              <a:t>Checking quality characteristics</a:t>
            </a:r>
          </a:p>
          <a:p>
            <a:pPr lvl="1"/>
            <a:r>
              <a:rPr lang="en-US" altLang="ja-JP" sz="1400" dirty="0"/>
              <a:t>Finding inappropriate content (including synthetic data)</a:t>
            </a:r>
          </a:p>
          <a:p>
            <a:r>
              <a:rPr lang="en-US" altLang="ja-JP" dirty="0"/>
              <a:t>Add metadata and provenance information</a:t>
            </a:r>
          </a:p>
          <a:p>
            <a:endParaRPr lang="en-US" altLang="ja-JP" dirty="0"/>
          </a:p>
          <a:p>
            <a:endParaRPr lang="en-US" altLang="ja-JP" dirty="0"/>
          </a:p>
          <a:p>
            <a:endParaRPr lang="en-US" altLang="ja-JP" dirty="0"/>
          </a:p>
          <a:p>
            <a:endParaRPr lang="en-US" altLang="ja-JP" dirty="0"/>
          </a:p>
          <a:p>
            <a:pPr marL="0" indent="0">
              <a:buNone/>
            </a:pPr>
            <a:endParaRPr lang="ja-JP" altLang="en-US" dirty="0"/>
          </a:p>
        </p:txBody>
      </p:sp>
      <p:sp>
        <p:nvSpPr>
          <p:cNvPr id="14" name="コンテンツ プレースホルダー 13">
            <a:extLst>
              <a:ext uri="{FF2B5EF4-FFF2-40B4-BE49-F238E27FC236}">
                <a16:creationId xmlns:a16="http://schemas.microsoft.com/office/drawing/2014/main" id="{0D41F6C6-7AB4-3397-01DA-754300E1CA5E}"/>
              </a:ext>
            </a:extLst>
          </p:cNvPr>
          <p:cNvSpPr>
            <a:spLocks noGrp="1"/>
          </p:cNvSpPr>
          <p:nvPr>
            <p:ph sz="half" idx="2"/>
          </p:nvPr>
        </p:nvSpPr>
        <p:spPr>
          <a:ln>
            <a:solidFill>
              <a:schemeClr val="accent1"/>
            </a:solidFill>
          </a:ln>
        </p:spPr>
        <p:txBody>
          <a:bodyPr/>
          <a:lstStyle/>
          <a:p>
            <a:endParaRPr lang="en-US" altLang="ja-JP" dirty="0"/>
          </a:p>
          <a:p>
            <a:r>
              <a:rPr lang="en-US" altLang="ja-JP" dirty="0"/>
              <a:t>Is the source of the data reliable?</a:t>
            </a:r>
          </a:p>
          <a:p>
            <a:r>
              <a:rPr lang="en-US" altLang="ja-JP" dirty="0"/>
              <a:t>Is the data clear about provenance information?</a:t>
            </a:r>
          </a:p>
          <a:p>
            <a:r>
              <a:rPr lang="en-US" altLang="ja-JP" dirty="0"/>
              <a:t>Does the quality of the data meet the specifications?</a:t>
            </a:r>
          </a:p>
          <a:p>
            <a:r>
              <a:rPr lang="en-US" altLang="ja-JP" dirty="0"/>
              <a:t>Does the data meet the requirements for "Portable Data," allowing for effective exchange and transfer with the target system without loss of content or meaning?</a:t>
            </a:r>
          </a:p>
          <a:p>
            <a:r>
              <a:rPr lang="en-US" altLang="ja-JP" dirty="0"/>
              <a:t>Does it contain data inappropriate to the system's objectives?</a:t>
            </a:r>
          </a:p>
          <a:p>
            <a:r>
              <a:rPr lang="en-US" altLang="ja-JP" dirty="0"/>
              <a:t>Does the data contain important information other than the data items to be imported(such as PII)?</a:t>
            </a:r>
          </a:p>
          <a:p>
            <a:r>
              <a:rPr lang="en-US" altLang="ja-JP" dirty="0"/>
              <a:t>Does it contain synthetic data that is not clearly identified as synthetic data?</a:t>
            </a:r>
            <a:endParaRPr lang="ja-JP" altLang="en-US" dirty="0"/>
          </a:p>
        </p:txBody>
      </p:sp>
      <p:sp>
        <p:nvSpPr>
          <p:cNvPr id="3" name="スライド番号プレースホルダー 2">
            <a:extLst>
              <a:ext uri="{FF2B5EF4-FFF2-40B4-BE49-F238E27FC236}">
                <a16:creationId xmlns:a16="http://schemas.microsoft.com/office/drawing/2014/main" id="{8A5CDE61-EB3A-208F-019D-4E30696FA0B0}"/>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55</a:t>
            </a:fld>
            <a:endParaRPr lang="ja-JP" altLang="en-US"/>
          </a:p>
        </p:txBody>
      </p:sp>
      <p:sp>
        <p:nvSpPr>
          <p:cNvPr id="4" name="テキスト ボックス 3">
            <a:extLst>
              <a:ext uri="{FF2B5EF4-FFF2-40B4-BE49-F238E27FC236}">
                <a16:creationId xmlns:a16="http://schemas.microsoft.com/office/drawing/2014/main" id="{986323E6-A4F6-0AD2-C9F7-E74593C0AE5B}"/>
              </a:ext>
            </a:extLst>
          </p:cNvPr>
          <p:cNvSpPr txBox="1"/>
          <p:nvPr/>
        </p:nvSpPr>
        <p:spPr>
          <a:xfrm>
            <a:off x="638957" y="129087"/>
            <a:ext cx="4110843" cy="369332"/>
          </a:xfrm>
          <a:prstGeom prst="rect">
            <a:avLst/>
          </a:prstGeom>
          <a:noFill/>
        </p:spPr>
        <p:txBody>
          <a:bodyPr wrap="square">
            <a:spAutoFit/>
          </a:bodyPr>
          <a:lstStyle/>
          <a:p>
            <a:r>
              <a:rPr lang="en-US" altLang="ja-JP" dirty="0"/>
              <a:t>2. Data Acquisition</a:t>
            </a:r>
            <a:endParaRPr lang="ja-JP" altLang="en-US" dirty="0"/>
          </a:p>
        </p:txBody>
      </p:sp>
    </p:spTree>
    <p:extLst>
      <p:ext uri="{BB962C8B-B14F-4D97-AF65-F5344CB8AC3E}">
        <p14:creationId xmlns:p14="http://schemas.microsoft.com/office/powerpoint/2010/main" val="46572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2A35A24-F318-6F87-777E-C8BD42D2D7EF}"/>
              </a:ext>
            </a:extLst>
          </p:cNvPr>
          <p:cNvSpPr>
            <a:spLocks noGrp="1"/>
          </p:cNvSpPr>
          <p:nvPr>
            <p:ph type="title"/>
          </p:nvPr>
        </p:nvSpPr>
        <p:spPr/>
        <p:txBody>
          <a:bodyPr/>
          <a:lstStyle/>
          <a:p>
            <a:r>
              <a:rPr lang="en-US" altLang="ja-JP" dirty="0"/>
              <a:t>Column: </a:t>
            </a:r>
            <a:r>
              <a:rPr lang="en-US" altLang="ja-JP" sz="3600" dirty="0"/>
              <a:t>Improvement of input method</a:t>
            </a:r>
            <a:endParaRPr lang="ja-JP" altLang="en-US" dirty="0"/>
          </a:p>
        </p:txBody>
      </p:sp>
      <p:sp>
        <p:nvSpPr>
          <p:cNvPr id="7" name="コンテンツ プレースホルダー 6">
            <a:extLst>
              <a:ext uri="{FF2B5EF4-FFF2-40B4-BE49-F238E27FC236}">
                <a16:creationId xmlns:a16="http://schemas.microsoft.com/office/drawing/2014/main" id="{ABA4942E-4A50-8C6C-667B-274E9FBF5778}"/>
              </a:ext>
            </a:extLst>
          </p:cNvPr>
          <p:cNvSpPr>
            <a:spLocks noGrp="1"/>
          </p:cNvSpPr>
          <p:nvPr>
            <p:ph sz="half" idx="1"/>
          </p:nvPr>
        </p:nvSpPr>
        <p:spPr/>
        <p:txBody>
          <a:bodyPr/>
          <a:lstStyle/>
          <a:p>
            <a:r>
              <a:rPr lang="en-US" altLang="ja-JP" sz="2400" dirty="0"/>
              <a:t>By linking data via an interface between systems, we can prevent input errors by users.</a:t>
            </a:r>
          </a:p>
          <a:p>
            <a:endParaRPr lang="en-US" altLang="ja-JP" sz="2400" dirty="0"/>
          </a:p>
          <a:p>
            <a:endParaRPr lang="en-US" altLang="ja-JP" sz="2400" dirty="0"/>
          </a:p>
          <a:p>
            <a:endParaRPr lang="en-US" altLang="ja-JP" sz="2400" dirty="0"/>
          </a:p>
          <a:p>
            <a:endParaRPr lang="en-US" altLang="ja-JP" sz="2400" dirty="0"/>
          </a:p>
          <a:p>
            <a:endParaRPr lang="en-US" altLang="ja-JP" sz="2400" dirty="0"/>
          </a:p>
          <a:p>
            <a:r>
              <a:rPr lang="en-US" altLang="ja-JP" sz="2400" dirty="0"/>
              <a:t>When a person is entering data, using an input form allows the user to correct or adjust the data as they enter it.</a:t>
            </a:r>
            <a:endParaRPr lang="ja-JP" altLang="en-US" sz="2400" dirty="0"/>
          </a:p>
        </p:txBody>
      </p:sp>
      <p:pic>
        <p:nvPicPr>
          <p:cNvPr id="11" name="グラフィックス 10" descr="モニター 単色塗りつぶし">
            <a:extLst>
              <a:ext uri="{FF2B5EF4-FFF2-40B4-BE49-F238E27FC236}">
                <a16:creationId xmlns:a16="http://schemas.microsoft.com/office/drawing/2014/main" id="{C15E9150-99E5-9420-4AB0-EF078355B5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6170" y="5193793"/>
            <a:ext cx="1274120" cy="1274120"/>
          </a:xfrm>
          <a:prstGeom prst="rect">
            <a:avLst/>
          </a:prstGeom>
        </p:spPr>
      </p:pic>
      <p:pic>
        <p:nvPicPr>
          <p:cNvPr id="14" name="グラフィックス 13" descr="ユーザー 単色塗りつぶし">
            <a:extLst>
              <a:ext uri="{FF2B5EF4-FFF2-40B4-BE49-F238E27FC236}">
                <a16:creationId xmlns:a16="http://schemas.microsoft.com/office/drawing/2014/main" id="{DA761347-3191-50D1-6E2A-6777861C35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4254" y="5737458"/>
            <a:ext cx="687895" cy="687895"/>
          </a:xfrm>
          <a:prstGeom prst="rect">
            <a:avLst/>
          </a:prstGeom>
        </p:spPr>
      </p:pic>
      <p:pic>
        <p:nvPicPr>
          <p:cNvPr id="21" name="グラフィックス 20" descr="速度計: 低速 単色塗りつぶし">
            <a:extLst>
              <a:ext uri="{FF2B5EF4-FFF2-40B4-BE49-F238E27FC236}">
                <a16:creationId xmlns:a16="http://schemas.microsoft.com/office/drawing/2014/main" id="{CA9F356E-2E56-51BF-768D-B60C3E2C12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9926" y="2558392"/>
            <a:ext cx="574159" cy="574159"/>
          </a:xfrm>
          <a:prstGeom prst="rect">
            <a:avLst/>
          </a:prstGeom>
        </p:spPr>
      </p:pic>
      <p:cxnSp>
        <p:nvCxnSpPr>
          <p:cNvPr id="23" name="直線コネクタ 22">
            <a:extLst>
              <a:ext uri="{FF2B5EF4-FFF2-40B4-BE49-F238E27FC236}">
                <a16:creationId xmlns:a16="http://schemas.microsoft.com/office/drawing/2014/main" id="{5F75DAF9-72C3-EA10-75CE-87608DFF27AB}"/>
              </a:ext>
            </a:extLst>
          </p:cNvPr>
          <p:cNvCxnSpPr/>
          <p:nvPr/>
        </p:nvCxnSpPr>
        <p:spPr>
          <a:xfrm>
            <a:off x="3870251" y="2845476"/>
            <a:ext cx="928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グラフィックス 25" descr="コンピューター 単色塗りつぶし">
            <a:extLst>
              <a:ext uri="{FF2B5EF4-FFF2-40B4-BE49-F238E27FC236}">
                <a16:creationId xmlns:a16="http://schemas.microsoft.com/office/drawing/2014/main" id="{CAC90ABF-D7E9-693C-8C50-B9BC18C89C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6752" y="2388276"/>
            <a:ext cx="914400" cy="914400"/>
          </a:xfrm>
          <a:prstGeom prst="rect">
            <a:avLst/>
          </a:prstGeom>
        </p:spPr>
      </p:pic>
      <p:cxnSp>
        <p:nvCxnSpPr>
          <p:cNvPr id="27" name="直線コネクタ 26">
            <a:extLst>
              <a:ext uri="{FF2B5EF4-FFF2-40B4-BE49-F238E27FC236}">
                <a16:creationId xmlns:a16="http://schemas.microsoft.com/office/drawing/2014/main" id="{2691B11E-48AE-8009-9F76-00A743613961}"/>
              </a:ext>
            </a:extLst>
          </p:cNvPr>
          <p:cNvCxnSpPr>
            <a:cxnSpLocks/>
            <a:endCxn id="26" idx="1"/>
          </p:cNvCxnSpPr>
          <p:nvPr/>
        </p:nvCxnSpPr>
        <p:spPr>
          <a:xfrm>
            <a:off x="5712659" y="2845476"/>
            <a:ext cx="1184093"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グラフィックス 18" descr="ノート PC 単色塗りつぶし">
            <a:extLst>
              <a:ext uri="{FF2B5EF4-FFF2-40B4-BE49-F238E27FC236}">
                <a16:creationId xmlns:a16="http://schemas.microsoft.com/office/drawing/2014/main" id="{1218B5D9-BD67-C582-2744-BBBD6C5382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98259" y="2398909"/>
            <a:ext cx="914400" cy="914400"/>
          </a:xfrm>
          <a:prstGeom prst="rect">
            <a:avLst/>
          </a:prstGeom>
        </p:spPr>
      </p:pic>
      <p:sp>
        <p:nvSpPr>
          <p:cNvPr id="36" name="正方形/長方形 35">
            <a:extLst>
              <a:ext uri="{FF2B5EF4-FFF2-40B4-BE49-F238E27FC236}">
                <a16:creationId xmlns:a16="http://schemas.microsoft.com/office/drawing/2014/main" id="{F95BDE0D-7336-9E81-E91A-AE994F419DB7}"/>
              </a:ext>
            </a:extLst>
          </p:cNvPr>
          <p:cNvSpPr/>
          <p:nvPr/>
        </p:nvSpPr>
        <p:spPr>
          <a:xfrm>
            <a:off x="5007935" y="5538158"/>
            <a:ext cx="255181" cy="7583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4EC875D-39C5-AAAE-1979-71C714011BA6}"/>
              </a:ext>
            </a:extLst>
          </p:cNvPr>
          <p:cNvSpPr/>
          <p:nvPr/>
        </p:nvSpPr>
        <p:spPr>
          <a:xfrm>
            <a:off x="5007935" y="5661625"/>
            <a:ext cx="255181" cy="7583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D39273BF-9006-699A-7CF7-61D90F2A1395}"/>
              </a:ext>
            </a:extLst>
          </p:cNvPr>
          <p:cNvSpPr/>
          <p:nvPr/>
        </p:nvSpPr>
        <p:spPr>
          <a:xfrm>
            <a:off x="5007935" y="5796310"/>
            <a:ext cx="527515" cy="7583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0AF5A95-0C56-8A78-B112-910729435CCE}"/>
              </a:ext>
            </a:extLst>
          </p:cNvPr>
          <p:cNvSpPr txBox="1"/>
          <p:nvPr/>
        </p:nvSpPr>
        <p:spPr>
          <a:xfrm>
            <a:off x="4221957" y="3161829"/>
            <a:ext cx="2981404" cy="646331"/>
          </a:xfrm>
          <a:prstGeom prst="rect">
            <a:avLst/>
          </a:prstGeom>
          <a:noFill/>
        </p:spPr>
        <p:txBody>
          <a:bodyPr wrap="square">
            <a:spAutoFit/>
          </a:bodyPr>
          <a:lstStyle/>
          <a:p>
            <a:r>
              <a:rPr lang="ja-JP" altLang="en-US" dirty="0"/>
              <a:t>Accurate and quick</a:t>
            </a:r>
            <a:endParaRPr lang="en-US" altLang="ja-JP" dirty="0"/>
          </a:p>
          <a:p>
            <a:r>
              <a:rPr lang="ja-JP" altLang="en-US" dirty="0"/>
              <a:t>No delivery errors</a:t>
            </a:r>
          </a:p>
        </p:txBody>
      </p:sp>
      <p:sp>
        <p:nvSpPr>
          <p:cNvPr id="42" name="テキスト ボックス 41">
            <a:extLst>
              <a:ext uri="{FF2B5EF4-FFF2-40B4-BE49-F238E27FC236}">
                <a16:creationId xmlns:a16="http://schemas.microsoft.com/office/drawing/2014/main" id="{1B4B8A3F-7A16-9EED-3E43-1997D2F9F1D1}"/>
              </a:ext>
            </a:extLst>
          </p:cNvPr>
          <p:cNvSpPr txBox="1"/>
          <p:nvPr/>
        </p:nvSpPr>
        <p:spPr>
          <a:xfrm>
            <a:off x="6117442" y="5193793"/>
            <a:ext cx="5135913" cy="1200329"/>
          </a:xfrm>
          <a:prstGeom prst="rect">
            <a:avLst/>
          </a:prstGeom>
          <a:noFill/>
        </p:spPr>
        <p:txBody>
          <a:bodyPr wrap="square">
            <a:spAutoFit/>
          </a:bodyPr>
          <a:lstStyle/>
          <a:p>
            <a:pPr marL="285750" indent="-285750">
              <a:buFont typeface="Arial" panose="020B0604020202020204" pitchFamily="34" charset="0"/>
              <a:buChar char="•"/>
            </a:pPr>
            <a:r>
              <a:rPr lang="ja-JP" altLang="en-US" dirty="0"/>
              <a:t>Checking the data format</a:t>
            </a:r>
            <a:r>
              <a:rPr lang="en-US" altLang="ja-JP" dirty="0"/>
              <a:t>s</a:t>
            </a:r>
          </a:p>
          <a:p>
            <a:pPr marL="285750" indent="-285750">
              <a:buFont typeface="Arial" panose="020B0604020202020204" pitchFamily="34" charset="0"/>
              <a:buChar char="•"/>
            </a:pPr>
            <a:r>
              <a:rPr lang="ja-JP" altLang="en-US" dirty="0"/>
              <a:t>Checking the accuracy of the data</a:t>
            </a:r>
            <a:endParaRPr lang="en-US" altLang="ja-JP" dirty="0"/>
          </a:p>
          <a:p>
            <a:pPr marL="285750" indent="-285750">
              <a:buFont typeface="Arial" panose="020B0604020202020204" pitchFamily="34" charset="0"/>
              <a:buChar char="•"/>
            </a:pPr>
            <a:r>
              <a:rPr lang="ja-JP" altLang="en-US" dirty="0"/>
              <a:t>Preventing input </a:t>
            </a:r>
            <a:r>
              <a:rPr lang="en-US" altLang="ja-JP" dirty="0"/>
              <a:t>variations</a:t>
            </a:r>
            <a:endParaRPr lang="ja-JP" altLang="en-US" dirty="0"/>
          </a:p>
          <a:p>
            <a:pPr marL="285750" indent="-285750">
              <a:buFont typeface="Arial" panose="020B0604020202020204" pitchFamily="34" charset="0"/>
              <a:buChar char="•"/>
            </a:pPr>
            <a:r>
              <a:rPr lang="ja-JP" altLang="en-US" dirty="0"/>
              <a:t>Using controlled vocabulary</a:t>
            </a:r>
            <a:endParaRPr lang="en-US" altLang="ja-JP" dirty="0"/>
          </a:p>
        </p:txBody>
      </p:sp>
      <p:sp>
        <p:nvSpPr>
          <p:cNvPr id="3" name="スライド番号プレースホルダー 2">
            <a:extLst>
              <a:ext uri="{FF2B5EF4-FFF2-40B4-BE49-F238E27FC236}">
                <a16:creationId xmlns:a16="http://schemas.microsoft.com/office/drawing/2014/main" id="{808C580A-C4A1-1516-61E2-F7C26204BD47}"/>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rgbClr val="FF0000"/>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56</a:t>
            </a:fld>
            <a:endParaRPr lang="ja-JP" altLang="en-US"/>
          </a:p>
        </p:txBody>
      </p:sp>
      <p:sp>
        <p:nvSpPr>
          <p:cNvPr id="2" name="テキスト ボックス 1">
            <a:extLst>
              <a:ext uri="{FF2B5EF4-FFF2-40B4-BE49-F238E27FC236}">
                <a16:creationId xmlns:a16="http://schemas.microsoft.com/office/drawing/2014/main" id="{963D05F3-5439-3479-E18E-2FF6F23F7518}"/>
              </a:ext>
            </a:extLst>
          </p:cNvPr>
          <p:cNvSpPr txBox="1"/>
          <p:nvPr/>
        </p:nvSpPr>
        <p:spPr>
          <a:xfrm>
            <a:off x="638957" y="129087"/>
            <a:ext cx="4110843" cy="369332"/>
          </a:xfrm>
          <a:prstGeom prst="rect">
            <a:avLst/>
          </a:prstGeom>
          <a:noFill/>
        </p:spPr>
        <p:txBody>
          <a:bodyPr wrap="square">
            <a:spAutoFit/>
          </a:bodyPr>
          <a:lstStyle/>
          <a:p>
            <a:r>
              <a:rPr lang="en-US" altLang="ja-JP" dirty="0"/>
              <a:t>2. Data Acquisition</a:t>
            </a:r>
            <a:endParaRPr lang="ja-JP" altLang="en-US" dirty="0"/>
          </a:p>
        </p:txBody>
      </p:sp>
    </p:spTree>
    <p:extLst>
      <p:ext uri="{BB962C8B-B14F-4D97-AF65-F5344CB8AC3E}">
        <p14:creationId xmlns:p14="http://schemas.microsoft.com/office/powerpoint/2010/main" val="1566069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0EB9401-DC64-5157-EF86-25A9DFFEFFDB}"/>
              </a:ext>
            </a:extLst>
          </p:cNvPr>
          <p:cNvSpPr>
            <a:spLocks noGrp="1"/>
          </p:cNvSpPr>
          <p:nvPr>
            <p:ph type="title"/>
          </p:nvPr>
        </p:nvSpPr>
        <p:spPr/>
        <p:txBody>
          <a:bodyPr/>
          <a:lstStyle/>
          <a:p>
            <a:r>
              <a:rPr kumimoji="1" lang="en-US" altLang="ja-JP" dirty="0"/>
              <a:t>Column: Provenance data</a:t>
            </a:r>
            <a:endParaRPr kumimoji="1" lang="ja-JP" altLang="en-US" dirty="0"/>
          </a:p>
        </p:txBody>
      </p:sp>
      <p:sp>
        <p:nvSpPr>
          <p:cNvPr id="2" name="コンテンツ プレースホルダー 1">
            <a:extLst>
              <a:ext uri="{FF2B5EF4-FFF2-40B4-BE49-F238E27FC236}">
                <a16:creationId xmlns:a16="http://schemas.microsoft.com/office/drawing/2014/main" id="{9EFF0C5C-6FA8-0F0B-83E8-19F84E65EF90}"/>
              </a:ext>
            </a:extLst>
          </p:cNvPr>
          <p:cNvSpPr>
            <a:spLocks noGrp="1"/>
          </p:cNvSpPr>
          <p:nvPr>
            <p:ph sz="half" idx="1"/>
          </p:nvPr>
        </p:nvSpPr>
        <p:spPr>
          <a:ln>
            <a:solidFill>
              <a:schemeClr val="accent1"/>
            </a:solidFill>
          </a:ln>
        </p:spPr>
        <p:txBody>
          <a:bodyPr/>
          <a:lstStyle/>
          <a:p>
            <a:r>
              <a:rPr kumimoji="1" lang="en-US" altLang="ja-JP" sz="2000" dirty="0"/>
              <a:t>Provenance data refers to information that records the history and origin of data, including its creation, transformation, movement, and usage. It tracks who created, modified, or used the data, as well as when and how these actions occurred. Provenance data serves as metadata to enhance transparency in data processing, making it particularly valuable in fields such as healthcare, finance, and scientific research where data reliability and integrity are critical. This information typically includes the data's source, processing history, applied business rules or algorithms, and associated systems or users.</a:t>
            </a:r>
            <a:endParaRPr kumimoji="1" lang="en-US" altLang="ja-JP" sz="1100" dirty="0"/>
          </a:p>
          <a:p>
            <a:r>
              <a:rPr kumimoji="1" lang="en-US" altLang="ja-JP" sz="2000" dirty="0"/>
              <a:t>How Provenance Data Improves Data Quality</a:t>
            </a:r>
          </a:p>
          <a:p>
            <a:pPr lvl="1"/>
            <a:r>
              <a:rPr kumimoji="1" lang="en-US" altLang="ja-JP" sz="1800" dirty="0"/>
              <a:t>Provenance data ensures data reliability by making its history transparent. </a:t>
            </a:r>
          </a:p>
          <a:p>
            <a:pPr lvl="1"/>
            <a:r>
              <a:rPr kumimoji="1" lang="en-US" altLang="ja-JP" sz="1800" dirty="0"/>
              <a:t>By clarifying the origins and life cycle of the data, it becomes easier to validate its accuracy and appropriateness, and to identify errors or tampering. </a:t>
            </a:r>
          </a:p>
          <a:p>
            <a:pPr lvl="1"/>
            <a:r>
              <a:rPr kumimoji="1" lang="en-US" altLang="ja-JP" sz="1800" dirty="0"/>
              <a:t>It also provides insights into data creation and updates, enabling the correction of inconsistencies or incomplete records. </a:t>
            </a:r>
          </a:p>
          <a:p>
            <a:pPr lvl="1"/>
            <a:r>
              <a:rPr kumimoji="1" lang="en-US" altLang="ja-JP" sz="1800" dirty="0"/>
              <a:t>Additionally, in audits and compliance processes, provenance data serves as evidence that the data has been handled appropriately, boosting confidence in its reliability. </a:t>
            </a:r>
          </a:p>
          <a:p>
            <a:r>
              <a:rPr kumimoji="1" lang="en-US" altLang="ja-JP" sz="2000" dirty="0"/>
              <a:t>This enhances the accuracy and effectiveness of data analysis and decision-making, while also mitigating potential risks and strengthening data governance.</a:t>
            </a:r>
            <a:endParaRPr kumimoji="1" lang="ja-JP" altLang="en-US" sz="2000" dirty="0"/>
          </a:p>
        </p:txBody>
      </p:sp>
      <p:sp>
        <p:nvSpPr>
          <p:cNvPr id="3" name="スライド番号プレースホルダー 2">
            <a:extLst>
              <a:ext uri="{FF2B5EF4-FFF2-40B4-BE49-F238E27FC236}">
                <a16:creationId xmlns:a16="http://schemas.microsoft.com/office/drawing/2014/main" id="{E905A140-43BD-D6FE-8518-41A0E50A5D26}"/>
              </a:ext>
            </a:extLst>
          </p:cNvPr>
          <p:cNvSpPr>
            <a:spLocks noGrp="1"/>
          </p:cNvSpPr>
          <p:nvPr>
            <p:ph type="sldNum" sz="quarter" idx="12"/>
          </p:nvPr>
        </p:nvSpPr>
        <p:spPr/>
        <p:txBody>
          <a:bodyPr/>
          <a:lstStyle/>
          <a:p>
            <a:fld id="{DBFB1F43-6F2E-4538-AABB-23AEDF146290}" type="slidenum">
              <a:rPr lang="ja-JP" altLang="en-US" smtClean="0"/>
              <a:pPr/>
              <a:t>57</a:t>
            </a:fld>
            <a:endParaRPr lang="ja-JP" altLang="en-US"/>
          </a:p>
        </p:txBody>
      </p:sp>
      <p:sp>
        <p:nvSpPr>
          <p:cNvPr id="5" name="テキスト ボックス 4">
            <a:extLst>
              <a:ext uri="{FF2B5EF4-FFF2-40B4-BE49-F238E27FC236}">
                <a16:creationId xmlns:a16="http://schemas.microsoft.com/office/drawing/2014/main" id="{7B08AB7E-5C9D-1FA8-A11B-8CC6847DBBD5}"/>
              </a:ext>
            </a:extLst>
          </p:cNvPr>
          <p:cNvSpPr txBox="1"/>
          <p:nvPr/>
        </p:nvSpPr>
        <p:spPr>
          <a:xfrm>
            <a:off x="638957" y="129087"/>
            <a:ext cx="4110843" cy="369332"/>
          </a:xfrm>
          <a:prstGeom prst="rect">
            <a:avLst/>
          </a:prstGeom>
          <a:noFill/>
        </p:spPr>
        <p:txBody>
          <a:bodyPr wrap="square">
            <a:spAutoFit/>
          </a:bodyPr>
          <a:lstStyle/>
          <a:p>
            <a:r>
              <a:rPr lang="en-US" altLang="ja-JP" dirty="0"/>
              <a:t>2. Data Acquisition</a:t>
            </a:r>
            <a:endParaRPr lang="ja-JP" altLang="en-US" dirty="0"/>
          </a:p>
        </p:txBody>
      </p:sp>
    </p:spTree>
    <p:extLst>
      <p:ext uri="{BB962C8B-B14F-4D97-AF65-F5344CB8AC3E}">
        <p14:creationId xmlns:p14="http://schemas.microsoft.com/office/powerpoint/2010/main" val="720909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1FC8FA-2242-6A11-648E-FEC7F33697E1}"/>
              </a:ext>
            </a:extLst>
          </p:cNvPr>
          <p:cNvSpPr>
            <a:spLocks noGrp="1"/>
          </p:cNvSpPr>
          <p:nvPr>
            <p:ph idx="1"/>
          </p:nvPr>
        </p:nvSpPr>
        <p:spPr>
          <a:xfrm>
            <a:off x="642229" y="1382320"/>
            <a:ext cx="11468255"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It is the final stage of providing quality data.</a:t>
            </a:r>
          </a:p>
          <a:p>
            <a:r>
              <a:rPr lang="en-US" altLang="ja-JP" sz="2000" dirty="0"/>
              <a:t>Clean the prepared data: Remove any erroneous or out-of-range data and adjust taxonomy conversions, semantics, and granularity.</a:t>
            </a:r>
          </a:p>
          <a:p>
            <a:r>
              <a:rPr lang="en-US" altLang="ja-JP" sz="2000" dirty="0"/>
              <a:t>Supplement lacking data as necessary.</a:t>
            </a:r>
          </a:p>
          <a:p>
            <a:r>
              <a:rPr lang="en-US" altLang="ja-JP" sz="2000" dirty="0"/>
              <a:t>Integrate the cleaned data into a unified dataset.</a:t>
            </a:r>
          </a:p>
          <a:p>
            <a:r>
              <a:rPr lang="en-US" altLang="ja-JP" sz="2000" dirty="0"/>
              <a:t>Add watermarks to the data, when necessary, to ensure data authenticity and integrity.</a:t>
            </a:r>
          </a:p>
          <a:p>
            <a:r>
              <a:rPr lang="en-US" altLang="ja-JP" sz="2000" dirty="0"/>
              <a:t>Create additional data for data augmentation using machine learning techniques.</a:t>
            </a:r>
            <a:endParaRPr lang="ja-JP" altLang="en-US" sz="2000" dirty="0"/>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a:xfrm>
            <a:off x="641213" y="313754"/>
            <a:ext cx="8885964" cy="676276"/>
          </a:xfrm>
        </p:spPr>
        <p:txBody>
          <a:bodyPr/>
          <a:lstStyle/>
          <a:p>
            <a:r>
              <a:rPr lang="en-US" altLang="ja-JP" dirty="0"/>
              <a:t>3. Data Preparation</a:t>
            </a:r>
            <a:endParaRPr lang="ja-JP" altLang="en-US" dirty="0"/>
          </a:p>
        </p:txBody>
      </p:sp>
      <p:graphicFrame>
        <p:nvGraphicFramePr>
          <p:cNvPr id="31" name="図表 30">
            <a:extLst>
              <a:ext uri="{FF2B5EF4-FFF2-40B4-BE49-F238E27FC236}">
                <a16:creationId xmlns:a16="http://schemas.microsoft.com/office/drawing/2014/main" id="{5074F875-5113-452B-9AC6-8D5620744D5D}"/>
              </a:ext>
            </a:extLst>
          </p:cNvPr>
          <p:cNvGraphicFramePr/>
          <p:nvPr>
            <p:extLst>
              <p:ext uri="{D42A27DB-BD31-4B8C-83A1-F6EECF244321}">
                <p14:modId xmlns:p14="http://schemas.microsoft.com/office/powerpoint/2010/main" val="2080148729"/>
              </p:ext>
            </p:extLst>
          </p:nvPr>
        </p:nvGraphicFramePr>
        <p:xfrm>
          <a:off x="816816" y="4310743"/>
          <a:ext cx="10792283" cy="2547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925E321F-1D67-B58A-C8C2-DB4CCAEC0AF4}"/>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58</a:t>
            </a:fld>
            <a:endParaRPr lang="ja-JP" altLang="en-US" dirty="0"/>
          </a:p>
        </p:txBody>
      </p:sp>
    </p:spTree>
    <p:extLst>
      <p:ext uri="{BB962C8B-B14F-4D97-AF65-F5344CB8AC3E}">
        <p14:creationId xmlns:p14="http://schemas.microsoft.com/office/powerpoint/2010/main" val="3304809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29862-204C-0DA4-6BF4-78A138772FE0}"/>
            </a:ext>
          </a:extLst>
        </p:cNvPr>
        <p:cNvGrpSpPr/>
        <p:nvPr/>
      </p:nvGrpSpPr>
      <p:grpSpPr>
        <a:xfrm>
          <a:off x="0" y="0"/>
          <a:ext cx="0" cy="0"/>
          <a:chOff x="0" y="0"/>
          <a:chExt cx="0" cy="0"/>
        </a:xfrm>
      </p:grpSpPr>
      <p:sp>
        <p:nvSpPr>
          <p:cNvPr id="11" name="円柱 10">
            <a:extLst>
              <a:ext uri="{FF2B5EF4-FFF2-40B4-BE49-F238E27FC236}">
                <a16:creationId xmlns:a16="http://schemas.microsoft.com/office/drawing/2014/main" id="{5DF78501-76F5-F62B-1D9A-D3695A639032}"/>
              </a:ext>
            </a:extLst>
          </p:cNvPr>
          <p:cNvSpPr/>
          <p:nvPr/>
        </p:nvSpPr>
        <p:spPr>
          <a:xfrm>
            <a:off x="5299565" y="4881461"/>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Input data</a:t>
            </a:r>
            <a:endParaRPr kumimoji="1" lang="ja-JP" altLang="en-US" sz="1400" dirty="0"/>
          </a:p>
        </p:txBody>
      </p:sp>
      <p:sp>
        <p:nvSpPr>
          <p:cNvPr id="38" name="コンテンツ プレースホルダー 37">
            <a:extLst>
              <a:ext uri="{FF2B5EF4-FFF2-40B4-BE49-F238E27FC236}">
                <a16:creationId xmlns:a16="http://schemas.microsoft.com/office/drawing/2014/main" id="{50C7BAA1-E055-E0B7-5536-874F4D936EED}"/>
              </a:ext>
            </a:extLst>
          </p:cNvPr>
          <p:cNvSpPr>
            <a:spLocks noGrp="1"/>
          </p:cNvSpPr>
          <p:nvPr>
            <p:ph idx="1"/>
          </p:nvPr>
        </p:nvSpPr>
        <p:spPr>
          <a:xfrm>
            <a:off x="642229" y="1382320"/>
            <a:ext cx="11016371" cy="581607"/>
          </a:xfrm>
        </p:spPr>
        <p:txBody>
          <a:bodyPr/>
          <a:lstStyle/>
          <a:p>
            <a:r>
              <a:rPr lang="en-US" altLang="ja-JP" dirty="0"/>
              <a:t>Various datasets are integrated to create input data, which is used for training AI models or further processing.</a:t>
            </a:r>
          </a:p>
        </p:txBody>
      </p:sp>
      <p:sp>
        <p:nvSpPr>
          <p:cNvPr id="3" name="スライド番号プレースホルダー 2">
            <a:extLst>
              <a:ext uri="{FF2B5EF4-FFF2-40B4-BE49-F238E27FC236}">
                <a16:creationId xmlns:a16="http://schemas.microsoft.com/office/drawing/2014/main" id="{9E70DFCD-B412-0D6F-4EEE-B71C071A466F}"/>
              </a:ext>
            </a:extLst>
          </p:cNvPr>
          <p:cNvSpPr>
            <a:spLocks noGrp="1"/>
          </p:cNvSpPr>
          <p:nvPr>
            <p:ph type="sldNum" sz="quarter" idx="12"/>
          </p:nvPr>
        </p:nvSpPr>
        <p:spPr/>
        <p:txBody>
          <a:bodyPr/>
          <a:lstStyle/>
          <a:p>
            <a:fld id="{DBFB1F43-6F2E-4538-AABB-23AEDF146290}" type="slidenum">
              <a:rPr lang="ja-JP" altLang="en-US" smtClean="0"/>
              <a:pPr/>
              <a:t>59</a:t>
            </a:fld>
            <a:endParaRPr lang="ja-JP" altLang="en-US"/>
          </a:p>
        </p:txBody>
      </p:sp>
      <p:sp>
        <p:nvSpPr>
          <p:cNvPr id="2" name="タイトル 1">
            <a:extLst>
              <a:ext uri="{FF2B5EF4-FFF2-40B4-BE49-F238E27FC236}">
                <a16:creationId xmlns:a16="http://schemas.microsoft.com/office/drawing/2014/main" id="{85C471CE-4C0F-A4D6-4D55-6487705F1A81}"/>
              </a:ext>
            </a:extLst>
          </p:cNvPr>
          <p:cNvSpPr>
            <a:spLocks noGrp="1"/>
          </p:cNvSpPr>
          <p:nvPr>
            <p:ph type="title"/>
          </p:nvPr>
        </p:nvSpPr>
        <p:spPr/>
        <p:txBody>
          <a:bodyPr/>
          <a:lstStyle/>
          <a:p>
            <a:r>
              <a:rPr lang="en-US" altLang="ja-JP" dirty="0"/>
              <a:t>Actions</a:t>
            </a:r>
            <a:endParaRPr kumimoji="1" lang="ja-JP" altLang="en-US" dirty="0"/>
          </a:p>
        </p:txBody>
      </p:sp>
      <p:sp>
        <p:nvSpPr>
          <p:cNvPr id="5" name="正方形/長方形 4">
            <a:extLst>
              <a:ext uri="{FF2B5EF4-FFF2-40B4-BE49-F238E27FC236}">
                <a16:creationId xmlns:a16="http://schemas.microsoft.com/office/drawing/2014/main" id="{45760CB2-B4EC-9851-56AD-EB380AF2E7FD}"/>
              </a:ext>
            </a:extLst>
          </p:cNvPr>
          <p:cNvSpPr/>
          <p:nvPr/>
        </p:nvSpPr>
        <p:spPr>
          <a:xfrm>
            <a:off x="2208023" y="354140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preparation</a:t>
            </a:r>
            <a:endParaRPr kumimoji="1" lang="ja-JP" altLang="en-US" dirty="0"/>
          </a:p>
        </p:txBody>
      </p:sp>
      <p:sp>
        <p:nvSpPr>
          <p:cNvPr id="6" name="正方形/長方形 5">
            <a:extLst>
              <a:ext uri="{FF2B5EF4-FFF2-40B4-BE49-F238E27FC236}">
                <a16:creationId xmlns:a16="http://schemas.microsoft.com/office/drawing/2014/main" id="{EF6AE947-9777-599F-A480-CEC2CB5ECC7E}"/>
              </a:ext>
            </a:extLst>
          </p:cNvPr>
          <p:cNvSpPr/>
          <p:nvPr/>
        </p:nvSpPr>
        <p:spPr>
          <a:xfrm>
            <a:off x="2208023" y="4881461"/>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integration</a:t>
            </a:r>
            <a:endParaRPr kumimoji="1" lang="ja-JP" altLang="en-US" dirty="0"/>
          </a:p>
        </p:txBody>
      </p:sp>
      <p:sp>
        <p:nvSpPr>
          <p:cNvPr id="7" name="正方形/長方形 6">
            <a:extLst>
              <a:ext uri="{FF2B5EF4-FFF2-40B4-BE49-F238E27FC236}">
                <a16:creationId xmlns:a16="http://schemas.microsoft.com/office/drawing/2014/main" id="{A924154E-F7F8-04B2-2405-D11F48D8579E}"/>
              </a:ext>
            </a:extLst>
          </p:cNvPr>
          <p:cNvSpPr/>
          <p:nvPr/>
        </p:nvSpPr>
        <p:spPr>
          <a:xfrm>
            <a:off x="5299565" y="354140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provisioning</a:t>
            </a:r>
            <a:endParaRPr kumimoji="1" lang="ja-JP" altLang="en-US" dirty="0"/>
          </a:p>
        </p:txBody>
      </p:sp>
      <p:cxnSp>
        <p:nvCxnSpPr>
          <p:cNvPr id="10" name="直線矢印コネクタ 9">
            <a:extLst>
              <a:ext uri="{FF2B5EF4-FFF2-40B4-BE49-F238E27FC236}">
                <a16:creationId xmlns:a16="http://schemas.microsoft.com/office/drawing/2014/main" id="{3FF4AE12-326B-0A1B-A41C-9BBBD61D7A52}"/>
              </a:ext>
            </a:extLst>
          </p:cNvPr>
          <p:cNvCxnSpPr>
            <a:cxnSpLocks/>
            <a:endCxn id="5" idx="1"/>
          </p:cNvCxnSpPr>
          <p:nvPr/>
        </p:nvCxnSpPr>
        <p:spPr>
          <a:xfrm>
            <a:off x="771111" y="387954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A19E329-CB4C-3023-DA8D-C3018F7DB5E5}"/>
              </a:ext>
            </a:extLst>
          </p:cNvPr>
          <p:cNvCxnSpPr>
            <a:stCxn id="5" idx="3"/>
            <a:endCxn id="7" idx="1"/>
          </p:cNvCxnSpPr>
          <p:nvPr/>
        </p:nvCxnSpPr>
        <p:spPr>
          <a:xfrm>
            <a:off x="3862653" y="387954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8921C32-62F1-11C2-D901-5D85AAC694BA}"/>
              </a:ext>
            </a:extLst>
          </p:cNvPr>
          <p:cNvCxnSpPr>
            <a:stCxn id="5" idx="2"/>
            <a:endCxn id="6" idx="0"/>
          </p:cNvCxnSpPr>
          <p:nvPr/>
        </p:nvCxnSpPr>
        <p:spPr>
          <a:xfrm>
            <a:off x="3035338" y="4217680"/>
            <a:ext cx="0" cy="663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5E789F5-CE35-3D2C-7024-54DC5E39FFC6}"/>
              </a:ext>
            </a:extLst>
          </p:cNvPr>
          <p:cNvCxnSpPr>
            <a:cxnSpLocks/>
            <a:stCxn id="7" idx="2"/>
            <a:endCxn id="11" idx="1"/>
          </p:cNvCxnSpPr>
          <p:nvPr/>
        </p:nvCxnSpPr>
        <p:spPr>
          <a:xfrm>
            <a:off x="6126880" y="4217680"/>
            <a:ext cx="0" cy="66378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10C39446-7336-C111-AA1B-91401F128A60}"/>
              </a:ext>
            </a:extLst>
          </p:cNvPr>
          <p:cNvSpPr txBox="1"/>
          <p:nvPr/>
        </p:nvSpPr>
        <p:spPr>
          <a:xfrm>
            <a:off x="76580" y="3172398"/>
            <a:ext cx="2159727" cy="830997"/>
          </a:xfrm>
          <a:prstGeom prst="rect">
            <a:avLst/>
          </a:prstGeom>
          <a:noFill/>
        </p:spPr>
        <p:txBody>
          <a:bodyPr wrap="square" rtlCol="0">
            <a:spAutoFit/>
          </a:bodyPr>
          <a:lstStyle/>
          <a:p>
            <a:r>
              <a:rPr kumimoji="1" lang="en-US" altLang="ja-JP" sz="1200" dirty="0"/>
              <a:t>Supplement missing or insufficient data (including data augmentation to mitigate bias)</a:t>
            </a:r>
            <a:endParaRPr kumimoji="1" lang="ja-JP" altLang="en-US" sz="1200" dirty="0"/>
          </a:p>
        </p:txBody>
      </p:sp>
      <p:sp>
        <p:nvSpPr>
          <p:cNvPr id="27" name="テキスト ボックス 26">
            <a:extLst>
              <a:ext uri="{FF2B5EF4-FFF2-40B4-BE49-F238E27FC236}">
                <a16:creationId xmlns:a16="http://schemas.microsoft.com/office/drawing/2014/main" id="{46578D87-38FF-2C29-DFD3-DB8A36FE8410}"/>
              </a:ext>
            </a:extLst>
          </p:cNvPr>
          <p:cNvSpPr txBox="1"/>
          <p:nvPr/>
        </p:nvSpPr>
        <p:spPr>
          <a:xfrm>
            <a:off x="64426" y="5264939"/>
            <a:ext cx="2309549" cy="461665"/>
          </a:xfrm>
          <a:prstGeom prst="rect">
            <a:avLst/>
          </a:prstGeom>
          <a:noFill/>
        </p:spPr>
        <p:txBody>
          <a:bodyPr wrap="square" rtlCol="0">
            <a:spAutoFit/>
          </a:bodyPr>
          <a:lstStyle/>
          <a:p>
            <a:r>
              <a:rPr kumimoji="1" lang="en-US" altLang="ja-JP" sz="1200" dirty="0"/>
              <a:t>Integrating data of various formats and data quality</a:t>
            </a:r>
            <a:endParaRPr kumimoji="1" lang="ja-JP" altLang="en-US" sz="1200" dirty="0"/>
          </a:p>
        </p:txBody>
      </p:sp>
      <p:sp>
        <p:nvSpPr>
          <p:cNvPr id="31" name="テキスト ボックス 30">
            <a:extLst>
              <a:ext uri="{FF2B5EF4-FFF2-40B4-BE49-F238E27FC236}">
                <a16:creationId xmlns:a16="http://schemas.microsoft.com/office/drawing/2014/main" id="{4593A31F-48CF-F664-62CB-C642C9C1FA57}"/>
              </a:ext>
            </a:extLst>
          </p:cNvPr>
          <p:cNvSpPr txBox="1"/>
          <p:nvPr/>
        </p:nvSpPr>
        <p:spPr>
          <a:xfrm>
            <a:off x="6126880" y="4190876"/>
            <a:ext cx="5442006" cy="646331"/>
          </a:xfrm>
          <a:prstGeom prst="rect">
            <a:avLst/>
          </a:prstGeom>
          <a:noFill/>
        </p:spPr>
        <p:txBody>
          <a:bodyPr wrap="square" rtlCol="0">
            <a:spAutoFit/>
          </a:bodyPr>
          <a:lstStyle/>
          <a:p>
            <a:r>
              <a:rPr kumimoji="1" lang="en-US" altLang="ja-JP" sz="1200" dirty="0"/>
              <a:t>Provide appropriate input data for the system</a:t>
            </a:r>
          </a:p>
          <a:p>
            <a:r>
              <a:rPr kumimoji="1" lang="en-US" altLang="ja-JP" sz="1200" dirty="0"/>
              <a:t>Provide the information necessary for data utilization, </a:t>
            </a:r>
            <a:r>
              <a:rPr lang="en-US" altLang="ja-JP" sz="1200" dirty="0"/>
              <a:t>s</a:t>
            </a:r>
            <a:r>
              <a:rPr kumimoji="1" lang="en-US" altLang="ja-JP" sz="1200" dirty="0"/>
              <a:t>uch as metadata and watermarks required for ensuring reliability.</a:t>
            </a:r>
            <a:endParaRPr kumimoji="1" lang="ja-JP" altLang="en-US" sz="1200" dirty="0"/>
          </a:p>
        </p:txBody>
      </p:sp>
      <p:sp>
        <p:nvSpPr>
          <p:cNvPr id="34" name="ひし形 33">
            <a:extLst>
              <a:ext uri="{FF2B5EF4-FFF2-40B4-BE49-F238E27FC236}">
                <a16:creationId xmlns:a16="http://schemas.microsoft.com/office/drawing/2014/main" id="{052B870B-D05A-32DC-4F05-45959E9EAA03}"/>
              </a:ext>
            </a:extLst>
          </p:cNvPr>
          <p:cNvSpPr/>
          <p:nvPr/>
        </p:nvSpPr>
        <p:spPr>
          <a:xfrm>
            <a:off x="11079480" y="3735985"/>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AC38DB6B-2155-C337-46EA-001C64747289}"/>
              </a:ext>
            </a:extLst>
          </p:cNvPr>
          <p:cNvCxnSpPr>
            <a:stCxn id="7" idx="3"/>
            <a:endCxn id="34" idx="1"/>
          </p:cNvCxnSpPr>
          <p:nvPr/>
        </p:nvCxnSpPr>
        <p:spPr>
          <a:xfrm>
            <a:off x="6954195" y="3879542"/>
            <a:ext cx="4125285"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D0EB15F-6332-4B80-8E7F-87D3134E5ECD}"/>
              </a:ext>
            </a:extLst>
          </p:cNvPr>
          <p:cNvSpPr txBox="1"/>
          <p:nvPr/>
        </p:nvSpPr>
        <p:spPr>
          <a:xfrm>
            <a:off x="10860038" y="3355488"/>
            <a:ext cx="708848" cy="369332"/>
          </a:xfrm>
          <a:prstGeom prst="rect">
            <a:avLst/>
          </a:prstGeom>
          <a:noFill/>
        </p:spPr>
        <p:txBody>
          <a:bodyPr wrap="none" rtlCol="0">
            <a:spAutoFit/>
          </a:bodyPr>
          <a:lstStyle/>
          <a:p>
            <a:r>
              <a:rPr kumimoji="1" lang="en-US" altLang="ja-JP" dirty="0"/>
              <a:t>Gate</a:t>
            </a:r>
            <a:endParaRPr kumimoji="1" lang="ja-JP" altLang="en-US" dirty="0"/>
          </a:p>
        </p:txBody>
      </p:sp>
      <p:cxnSp>
        <p:nvCxnSpPr>
          <p:cNvPr id="9" name="直線矢印コネクタ 8">
            <a:extLst>
              <a:ext uri="{FF2B5EF4-FFF2-40B4-BE49-F238E27FC236}">
                <a16:creationId xmlns:a16="http://schemas.microsoft.com/office/drawing/2014/main" id="{7602B314-DF08-8882-8D7C-3B7887CCE042}"/>
              </a:ext>
            </a:extLst>
          </p:cNvPr>
          <p:cNvCxnSpPr>
            <a:cxnSpLocks/>
          </p:cNvCxnSpPr>
          <p:nvPr/>
        </p:nvCxnSpPr>
        <p:spPr>
          <a:xfrm>
            <a:off x="771111" y="522000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790C839-38CD-D0DF-273B-8BC6A5F6F285}"/>
              </a:ext>
            </a:extLst>
          </p:cNvPr>
          <p:cNvSpPr/>
          <p:nvPr/>
        </p:nvSpPr>
        <p:spPr>
          <a:xfrm>
            <a:off x="1243209" y="2548727"/>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Data </a:t>
            </a:r>
            <a:r>
              <a:rPr lang="en-US" altLang="ja-JP" dirty="0"/>
              <a:t>completion</a:t>
            </a:r>
            <a:endParaRPr kumimoji="1" lang="ja-JP" altLang="en-US" dirty="0"/>
          </a:p>
        </p:txBody>
      </p:sp>
      <p:sp>
        <p:nvSpPr>
          <p:cNvPr id="23" name="円柱 22">
            <a:extLst>
              <a:ext uri="{FF2B5EF4-FFF2-40B4-BE49-F238E27FC236}">
                <a16:creationId xmlns:a16="http://schemas.microsoft.com/office/drawing/2014/main" id="{C6CA7B4E-0460-6602-1D18-B5039C331BB6}"/>
              </a:ext>
            </a:extLst>
          </p:cNvPr>
          <p:cNvSpPr/>
          <p:nvPr/>
        </p:nvSpPr>
        <p:spPr>
          <a:xfrm>
            <a:off x="3058125" y="2610624"/>
            <a:ext cx="1654630" cy="537730"/>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t>Synthetic</a:t>
            </a:r>
            <a:r>
              <a:rPr kumimoji="1" lang="en-US" altLang="ja-JP" sz="1400" dirty="0"/>
              <a:t> data</a:t>
            </a:r>
            <a:endParaRPr kumimoji="1" lang="ja-JP" altLang="en-US" sz="1400" dirty="0"/>
          </a:p>
        </p:txBody>
      </p:sp>
      <p:cxnSp>
        <p:nvCxnSpPr>
          <p:cNvPr id="24" name="直線コネクタ 23">
            <a:extLst>
              <a:ext uri="{FF2B5EF4-FFF2-40B4-BE49-F238E27FC236}">
                <a16:creationId xmlns:a16="http://schemas.microsoft.com/office/drawing/2014/main" id="{77B5B2C3-E8D2-6832-4435-D8492468453F}"/>
              </a:ext>
            </a:extLst>
          </p:cNvPr>
          <p:cNvCxnSpPr>
            <a:cxnSpLocks/>
            <a:stCxn id="5" idx="0"/>
          </p:cNvCxnSpPr>
          <p:nvPr/>
        </p:nvCxnSpPr>
        <p:spPr>
          <a:xfrm flipV="1">
            <a:off x="3035338" y="3120492"/>
            <a:ext cx="279943" cy="42091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FD5AB159-1BD4-157B-B568-6A9144E110E4}"/>
              </a:ext>
            </a:extLst>
          </p:cNvPr>
          <p:cNvCxnSpPr>
            <a:cxnSpLocks/>
          </p:cNvCxnSpPr>
          <p:nvPr/>
        </p:nvCxnSpPr>
        <p:spPr>
          <a:xfrm rot="10800000" flipV="1">
            <a:off x="3546967" y="3374832"/>
            <a:ext cx="5371039" cy="1665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円柱 24">
            <a:extLst>
              <a:ext uri="{FF2B5EF4-FFF2-40B4-BE49-F238E27FC236}">
                <a16:creationId xmlns:a16="http://schemas.microsoft.com/office/drawing/2014/main" id="{D716E7C6-F5DE-4BE3-0C5B-70437FF1EF39}"/>
              </a:ext>
            </a:extLst>
          </p:cNvPr>
          <p:cNvSpPr/>
          <p:nvPr/>
        </p:nvSpPr>
        <p:spPr>
          <a:xfrm>
            <a:off x="8406377" y="3105967"/>
            <a:ext cx="1654630" cy="537730"/>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Output data</a:t>
            </a:r>
            <a:endParaRPr kumimoji="1" lang="ja-JP" altLang="en-US" sz="1400" dirty="0"/>
          </a:p>
        </p:txBody>
      </p:sp>
      <p:cxnSp>
        <p:nvCxnSpPr>
          <p:cNvPr id="40" name="直線コネクタ 39">
            <a:extLst>
              <a:ext uri="{FF2B5EF4-FFF2-40B4-BE49-F238E27FC236}">
                <a16:creationId xmlns:a16="http://schemas.microsoft.com/office/drawing/2014/main" id="{4C678590-4CEC-8EF2-029D-9F2320863C96}"/>
              </a:ext>
            </a:extLst>
          </p:cNvPr>
          <p:cNvCxnSpPr/>
          <p:nvPr/>
        </p:nvCxnSpPr>
        <p:spPr>
          <a:xfrm>
            <a:off x="2656114" y="3225003"/>
            <a:ext cx="0" cy="3164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4EA5ADEB-554D-018A-D485-D0DA33CF6F02}"/>
              </a:ext>
            </a:extLst>
          </p:cNvPr>
          <p:cNvSpPr txBox="1"/>
          <p:nvPr/>
        </p:nvSpPr>
        <p:spPr>
          <a:xfrm>
            <a:off x="3015694" y="4190876"/>
            <a:ext cx="1806675" cy="461665"/>
          </a:xfrm>
          <a:prstGeom prst="rect">
            <a:avLst/>
          </a:prstGeom>
          <a:noFill/>
        </p:spPr>
        <p:txBody>
          <a:bodyPr wrap="square" rtlCol="0">
            <a:spAutoFit/>
          </a:bodyPr>
          <a:lstStyle/>
          <a:p>
            <a:r>
              <a:rPr lang="en-US" altLang="ja-JP" sz="1200" dirty="0"/>
              <a:t>Prepare data for its intended purpose.</a:t>
            </a:r>
            <a:endParaRPr kumimoji="1" lang="ja-JP" altLang="en-US" sz="1200" dirty="0"/>
          </a:p>
        </p:txBody>
      </p:sp>
      <p:sp>
        <p:nvSpPr>
          <p:cNvPr id="44" name="正方形/長方形 43">
            <a:extLst>
              <a:ext uri="{FF2B5EF4-FFF2-40B4-BE49-F238E27FC236}">
                <a16:creationId xmlns:a16="http://schemas.microsoft.com/office/drawing/2014/main" id="{F2B93734-339D-F12C-4BBB-177EE5E1613F}"/>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45" name="正方形/長方形 44">
            <a:extLst>
              <a:ext uri="{FF2B5EF4-FFF2-40B4-BE49-F238E27FC236}">
                <a16:creationId xmlns:a16="http://schemas.microsoft.com/office/drawing/2014/main" id="{E4B722B7-F15F-A384-29FF-F170D08B946C}"/>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46" name="正方形/長方形 45">
            <a:extLst>
              <a:ext uri="{FF2B5EF4-FFF2-40B4-BE49-F238E27FC236}">
                <a16:creationId xmlns:a16="http://schemas.microsoft.com/office/drawing/2014/main" id="{4B95343F-CF9C-D01C-632A-83D6827B9797}"/>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47" name="正方形/長方形 46">
            <a:extLst>
              <a:ext uri="{FF2B5EF4-FFF2-40B4-BE49-F238E27FC236}">
                <a16:creationId xmlns:a16="http://schemas.microsoft.com/office/drawing/2014/main" id="{F68489A4-176D-EDC4-BF4B-008AE7E26147}"/>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48" name="テキスト ボックス 47">
            <a:extLst>
              <a:ext uri="{FF2B5EF4-FFF2-40B4-BE49-F238E27FC236}">
                <a16:creationId xmlns:a16="http://schemas.microsoft.com/office/drawing/2014/main" id="{09714A1A-9E03-6630-F832-71550A96610F}"/>
              </a:ext>
            </a:extLst>
          </p:cNvPr>
          <p:cNvSpPr txBox="1"/>
          <p:nvPr/>
        </p:nvSpPr>
        <p:spPr>
          <a:xfrm>
            <a:off x="3036351" y="6433290"/>
            <a:ext cx="6698083" cy="461665"/>
          </a:xfrm>
          <a:prstGeom prst="rect">
            <a:avLst/>
          </a:prstGeom>
          <a:noFill/>
        </p:spPr>
        <p:txBody>
          <a:bodyPr wrap="square">
            <a:spAutoFit/>
          </a:bodyPr>
          <a:lstStyle/>
          <a:p>
            <a:r>
              <a:rPr lang="en-US" altLang="ja-JP" sz="1200" dirty="0"/>
              <a:t>Change management and configuration management become important. In particular, sensor data is real-time data, so consideration is needed for its management.</a:t>
            </a:r>
            <a:endParaRPr lang="ja-JP" altLang="en-US" sz="1200" dirty="0"/>
          </a:p>
        </p:txBody>
      </p:sp>
      <p:sp>
        <p:nvSpPr>
          <p:cNvPr id="49" name="テキスト ボックス 48">
            <a:extLst>
              <a:ext uri="{FF2B5EF4-FFF2-40B4-BE49-F238E27FC236}">
                <a16:creationId xmlns:a16="http://schemas.microsoft.com/office/drawing/2014/main" id="{268604E2-B1B2-FB9B-6783-5C66ABBBB5D5}"/>
              </a:ext>
            </a:extLst>
          </p:cNvPr>
          <p:cNvSpPr txBox="1"/>
          <p:nvPr/>
        </p:nvSpPr>
        <p:spPr>
          <a:xfrm>
            <a:off x="4784786" y="2708923"/>
            <a:ext cx="2169409" cy="276999"/>
          </a:xfrm>
          <a:prstGeom prst="rect">
            <a:avLst/>
          </a:prstGeom>
          <a:noFill/>
        </p:spPr>
        <p:txBody>
          <a:bodyPr wrap="square" rtlCol="0">
            <a:spAutoFit/>
          </a:bodyPr>
          <a:lstStyle/>
          <a:p>
            <a:r>
              <a:rPr kumimoji="1" lang="en-US" altLang="ja-JP" sz="1200"/>
              <a:t>Complement lacking data</a:t>
            </a:r>
            <a:endParaRPr kumimoji="1" lang="ja-JP" altLang="en-US" sz="1200" dirty="0"/>
          </a:p>
        </p:txBody>
      </p:sp>
      <p:sp>
        <p:nvSpPr>
          <p:cNvPr id="52" name="テキスト ボックス 51">
            <a:extLst>
              <a:ext uri="{FF2B5EF4-FFF2-40B4-BE49-F238E27FC236}">
                <a16:creationId xmlns:a16="http://schemas.microsoft.com/office/drawing/2014/main" id="{BE33E653-2831-3364-0C5D-4D2FE8CD4C99}"/>
              </a:ext>
            </a:extLst>
          </p:cNvPr>
          <p:cNvSpPr txBox="1"/>
          <p:nvPr/>
        </p:nvSpPr>
        <p:spPr>
          <a:xfrm>
            <a:off x="8869220" y="2569087"/>
            <a:ext cx="2345242" cy="461665"/>
          </a:xfrm>
          <a:prstGeom prst="rect">
            <a:avLst/>
          </a:prstGeom>
          <a:noFill/>
        </p:spPr>
        <p:txBody>
          <a:bodyPr wrap="square">
            <a:spAutoFit/>
          </a:bodyPr>
          <a:lstStyle/>
          <a:p>
            <a:r>
              <a:rPr lang="ja-JP" altLang="en-US" sz="1200" dirty="0"/>
              <a:t>The output of the process may be processed again.</a:t>
            </a:r>
          </a:p>
        </p:txBody>
      </p:sp>
      <p:sp>
        <p:nvSpPr>
          <p:cNvPr id="4" name="テキスト ボックス 3">
            <a:extLst>
              <a:ext uri="{FF2B5EF4-FFF2-40B4-BE49-F238E27FC236}">
                <a16:creationId xmlns:a16="http://schemas.microsoft.com/office/drawing/2014/main" id="{362072A1-C35B-BDE6-0A9C-379CCDECCB71}"/>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401185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D4AB4-D9DB-D8C8-BAC1-F1CCDF8B16B9}"/>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C80E359-F0FB-D2A7-A72D-C9CB4AAF7B9E}"/>
              </a:ext>
            </a:extLst>
          </p:cNvPr>
          <p:cNvSpPr>
            <a:spLocks noGrp="1"/>
          </p:cNvSpPr>
          <p:nvPr>
            <p:ph type="sldNum" sz="quarter" idx="12"/>
          </p:nvPr>
        </p:nvSpPr>
        <p:spPr/>
        <p:txBody>
          <a:bodyPr/>
          <a:lstStyle/>
          <a:p>
            <a:fld id="{DBFB1F43-6F2E-4538-AABB-23AEDF146290}" type="slidenum">
              <a:rPr lang="ja-JP" altLang="en-US" smtClean="0"/>
              <a:pPr/>
              <a:t>6</a:t>
            </a:fld>
            <a:endParaRPr lang="ja-JP" altLang="en-US"/>
          </a:p>
        </p:txBody>
      </p:sp>
      <p:graphicFrame>
        <p:nvGraphicFramePr>
          <p:cNvPr id="14" name="表 13">
            <a:extLst>
              <a:ext uri="{FF2B5EF4-FFF2-40B4-BE49-F238E27FC236}">
                <a16:creationId xmlns:a16="http://schemas.microsoft.com/office/drawing/2014/main" id="{9B2866ED-C077-6F7A-36FD-948CDDA8DBBB}"/>
              </a:ext>
            </a:extLst>
          </p:cNvPr>
          <p:cNvGraphicFramePr>
            <a:graphicFrameLocks noGrp="1"/>
          </p:cNvGraphicFramePr>
          <p:nvPr>
            <p:extLst>
              <p:ext uri="{D42A27DB-BD31-4B8C-83A1-F6EECF244321}">
                <p14:modId xmlns:p14="http://schemas.microsoft.com/office/powerpoint/2010/main" val="2053456446"/>
              </p:ext>
            </p:extLst>
          </p:nvPr>
        </p:nvGraphicFramePr>
        <p:xfrm>
          <a:off x="842631" y="279056"/>
          <a:ext cx="5507369" cy="4617720"/>
        </p:xfrm>
        <a:graphic>
          <a:graphicData uri="http://schemas.openxmlformats.org/drawingml/2006/table">
            <a:tbl>
              <a:tblPr>
                <a:tableStyleId>{5C22544A-7EE6-4342-B048-85BDC9FD1C3A}</a:tableStyleId>
              </a:tblPr>
              <a:tblGrid>
                <a:gridCol w="4283246">
                  <a:extLst>
                    <a:ext uri="{9D8B030D-6E8A-4147-A177-3AD203B41FA5}">
                      <a16:colId xmlns:a16="http://schemas.microsoft.com/office/drawing/2014/main" val="3607252938"/>
                    </a:ext>
                  </a:extLst>
                </a:gridCol>
                <a:gridCol w="1224123">
                  <a:extLst>
                    <a:ext uri="{9D8B030D-6E8A-4147-A177-3AD203B41FA5}">
                      <a16:colId xmlns:a16="http://schemas.microsoft.com/office/drawing/2014/main" val="2390199372"/>
                    </a:ext>
                  </a:extLst>
                </a:gridCol>
              </a:tblGrid>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 Background and Summary    </a:t>
                      </a:r>
                    </a:p>
                  </a:txBody>
                  <a:tcPr marL="9525" marR="9525" marT="9525" marB="0" anchor="ctr">
                    <a:solidFill>
                      <a:schemeClr val="bg1"/>
                    </a:solidFill>
                  </a:tcPr>
                </a:tc>
                <a:tc>
                  <a:txBody>
                    <a:bodyPr/>
                    <a:lstStyle/>
                    <a:p>
                      <a:pPr algn="l" fontAlgn="ctr"/>
                      <a:r>
                        <a:rPr lang="en-US" sz="1200" u="none" strike="noStrike">
                          <a:solidFill>
                            <a:schemeClr val="tx2"/>
                          </a:solidFill>
                          <a:effectLst/>
                        </a:rPr>
                        <a:t>p. 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25164713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① Background  </a:t>
                      </a:r>
                    </a:p>
                  </a:txBody>
                  <a:tcPr marL="9525" marR="9525" marT="9525" marB="0" anchor="ctr">
                    <a:solidFill>
                      <a:schemeClr val="bg1"/>
                    </a:solidFill>
                  </a:tcPr>
                </a:tc>
                <a:tc>
                  <a:txBody>
                    <a:bodyPr/>
                    <a:lstStyle/>
                    <a:p>
                      <a:pPr algn="l" fontAlgn="ctr"/>
                      <a:r>
                        <a:rPr lang="en-US" sz="1200" u="none" strike="noStrike">
                          <a:solidFill>
                            <a:schemeClr val="tx2"/>
                          </a:solidFill>
                          <a:effectLst/>
                        </a:rPr>
                        <a:t>p. 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1206554"/>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② Data Quality and Trust in Society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59918593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③ AI System and Data Quality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003215158"/>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④ AI Safety and Data Quality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836846105"/>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⑤ Benefits from High-quality Data  </a:t>
                      </a:r>
                    </a:p>
                  </a:txBody>
                  <a:tcPr marL="9525" marR="9525" marT="9525" marB="0" anchor="ctr">
                    <a:solidFill>
                      <a:schemeClr val="bg1"/>
                    </a:solidFill>
                  </a:tcPr>
                </a:tc>
                <a:tc>
                  <a:txBody>
                    <a:bodyPr/>
                    <a:lstStyle/>
                    <a:p>
                      <a:pPr algn="l" fontAlgn="ctr"/>
                      <a:r>
                        <a:rPr lang="en-US" sz="1200" u="none" strike="noStrike">
                          <a:solidFill>
                            <a:schemeClr val="tx2"/>
                          </a:solidFill>
                          <a:effectLst/>
                        </a:rPr>
                        <a:t>p. 13</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357431195"/>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⑥ Risks from Low–quality Data  </a:t>
                      </a:r>
                    </a:p>
                  </a:txBody>
                  <a:tcPr marL="9525" marR="9525" marT="9525" marB="0" anchor="ctr">
                    <a:solidFill>
                      <a:schemeClr val="bg1"/>
                    </a:solidFill>
                  </a:tcPr>
                </a:tc>
                <a:tc>
                  <a:txBody>
                    <a:bodyPr/>
                    <a:lstStyle/>
                    <a:p>
                      <a:pPr algn="l" fontAlgn="ctr"/>
                      <a:r>
                        <a:rPr lang="en-US" sz="1200" u="none" strike="noStrike">
                          <a:solidFill>
                            <a:schemeClr val="tx2"/>
                          </a:solidFill>
                          <a:effectLst/>
                        </a:rPr>
                        <a:t>p. 14</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74014700"/>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➆ Causes of Low-quality data  </a:t>
                      </a:r>
                    </a:p>
                  </a:txBody>
                  <a:tcPr marL="9525" marR="9525" marT="9525" marB="0" anchor="ctr">
                    <a:solidFill>
                      <a:schemeClr val="bg1"/>
                    </a:solidFill>
                  </a:tcPr>
                </a:tc>
                <a:tc>
                  <a:txBody>
                    <a:bodyPr/>
                    <a:lstStyle/>
                    <a:p>
                      <a:pPr algn="l" fontAlgn="ctr"/>
                      <a:r>
                        <a:rPr lang="en-US" sz="1200" u="none" strike="noStrike">
                          <a:solidFill>
                            <a:schemeClr val="tx2"/>
                          </a:solidFill>
                          <a:effectLst/>
                        </a:rPr>
                        <a:t>p. 15</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2457387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⑧ Objectives and Goals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384589598"/>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⑨ Principles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17</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832032746"/>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⑩ Scope  </a:t>
                      </a:r>
                    </a:p>
                  </a:txBody>
                  <a:tcPr marL="9525" marR="9525" marT="9525" marB="0" anchor="ctr">
                    <a:solidFill>
                      <a:schemeClr val="bg1"/>
                    </a:solidFill>
                  </a:tcPr>
                </a:tc>
                <a:tc>
                  <a:txBody>
                    <a:bodyPr/>
                    <a:lstStyle/>
                    <a:p>
                      <a:pPr algn="l" fontAlgn="ctr"/>
                      <a:r>
                        <a:rPr lang="en-US" sz="1200" u="none" strike="noStrike">
                          <a:solidFill>
                            <a:schemeClr val="tx2"/>
                          </a:solidFill>
                          <a:effectLst/>
                        </a:rPr>
                        <a:t>p. 19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674571782"/>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⑪ Stakeholders in Data and AI  </a:t>
                      </a:r>
                    </a:p>
                  </a:txBody>
                  <a:tcPr marL="9525" marR="9525" marT="9525" marB="0" anchor="ctr">
                    <a:solidFill>
                      <a:schemeClr val="bg1"/>
                    </a:solidFill>
                  </a:tcPr>
                </a:tc>
                <a:tc>
                  <a:txBody>
                    <a:bodyPr/>
                    <a:lstStyle/>
                    <a:p>
                      <a:pPr algn="l" fontAlgn="ctr"/>
                      <a:r>
                        <a:rPr lang="en-US" sz="1200" u="none" strike="noStrike">
                          <a:solidFill>
                            <a:schemeClr val="tx2"/>
                          </a:solidFill>
                          <a:effectLst/>
                        </a:rPr>
                        <a:t>p. 20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74870889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⑫ Methods to Ensure Quality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21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820875303"/>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⑬ Relationship between ISO Standards and Framework  </a:t>
                      </a:r>
                    </a:p>
                  </a:txBody>
                  <a:tcPr marL="9525" marR="9525" marT="9525" marB="0" anchor="ctr">
                    <a:solidFill>
                      <a:schemeClr val="bg1"/>
                    </a:solidFill>
                  </a:tcPr>
                </a:tc>
                <a:tc>
                  <a:txBody>
                    <a:bodyPr/>
                    <a:lstStyle/>
                    <a:p>
                      <a:pPr algn="l" fontAlgn="ctr"/>
                      <a:r>
                        <a:rPr lang="en-US" sz="1200" u="none" strike="noStrike">
                          <a:solidFill>
                            <a:schemeClr val="tx2"/>
                          </a:solidFill>
                          <a:effectLst/>
                        </a:rPr>
                        <a:t>p. 22</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3446230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⑭ Quality-related Guidelines in Japan  </a:t>
                      </a:r>
                    </a:p>
                  </a:txBody>
                  <a:tcPr marL="9525" marR="9525" marT="9525" marB="0" anchor="ctr">
                    <a:solidFill>
                      <a:schemeClr val="bg1"/>
                    </a:solidFill>
                  </a:tcPr>
                </a:tc>
                <a:tc>
                  <a:txBody>
                    <a:bodyPr/>
                    <a:lstStyle/>
                    <a:p>
                      <a:pPr algn="l" fontAlgn="ctr"/>
                      <a:r>
                        <a:rPr lang="en-US" sz="1200" u="none" strike="noStrike">
                          <a:solidFill>
                            <a:schemeClr val="tx2"/>
                          </a:solidFill>
                          <a:effectLst/>
                        </a:rPr>
                        <a:t>p. 23</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1043068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Service Quality in Japan</a:t>
                      </a:r>
                    </a:p>
                  </a:txBody>
                  <a:tcPr marL="9525" marR="9525" marT="9525" marB="0" anchor="ctr">
                    <a:solidFill>
                      <a:schemeClr val="bg1"/>
                    </a:solidFill>
                  </a:tcPr>
                </a:tc>
                <a:tc>
                  <a:txBody>
                    <a:bodyPr/>
                    <a:lstStyle/>
                    <a:p>
                      <a:pPr algn="l" fontAlgn="ctr"/>
                      <a:r>
                        <a:rPr lang="en-US" sz="1200" u="none" strike="noStrike">
                          <a:solidFill>
                            <a:schemeClr val="tx2"/>
                          </a:solidFill>
                          <a:effectLst/>
                        </a:rPr>
                        <a:t>p. 25</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0872407"/>
                  </a:ext>
                </a:extLst>
              </a:tr>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II. Concept of Data Quality Management Framework    </a:t>
                      </a:r>
                    </a:p>
                  </a:txBody>
                  <a:tcPr marL="9525" marR="9525" marT="9525" marB="0" anchor="ctr">
                    <a:solidFill>
                      <a:schemeClr val="bg1"/>
                    </a:solidFill>
                  </a:tcPr>
                </a:tc>
                <a:tc>
                  <a:txBody>
                    <a:bodyPr/>
                    <a:lstStyle/>
                    <a:p>
                      <a:pPr algn="l" fontAlgn="ctr"/>
                      <a:r>
                        <a:rPr lang="en-US" sz="1200" u="none" strike="noStrike">
                          <a:solidFill>
                            <a:schemeClr val="tx2"/>
                          </a:solidFill>
                          <a:effectLst/>
                        </a:rPr>
                        <a:t>p. 26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460125990"/>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① Management, Governance and Maturity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27</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24225168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② Framework Overview  </a:t>
                      </a:r>
                    </a:p>
                  </a:txBody>
                  <a:tcPr marL="9525" marR="9525" marT="9525" marB="0" anchor="ctr">
                    <a:solidFill>
                      <a:schemeClr val="bg1"/>
                    </a:solidFill>
                  </a:tcPr>
                </a:tc>
                <a:tc>
                  <a:txBody>
                    <a:bodyPr/>
                    <a:lstStyle/>
                    <a:p>
                      <a:pPr algn="l" fontAlgn="ctr"/>
                      <a:r>
                        <a:rPr lang="en-US" sz="1200" u="none" strike="noStrike">
                          <a:solidFill>
                            <a:schemeClr val="tx2"/>
                          </a:solidFill>
                          <a:effectLst/>
                        </a:rPr>
                        <a:t>p. 28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706674071"/>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③ Three Views of the Framework  </a:t>
                      </a:r>
                    </a:p>
                  </a:txBody>
                  <a:tcPr marL="9525" marR="9525" marT="9525" marB="0" anchor="ctr">
                    <a:solidFill>
                      <a:schemeClr val="bg1"/>
                    </a:solidFill>
                  </a:tcPr>
                </a:tc>
                <a:tc>
                  <a:txBody>
                    <a:bodyPr/>
                    <a:lstStyle/>
                    <a:p>
                      <a:pPr algn="l" fontAlgn="ctr"/>
                      <a:r>
                        <a:rPr lang="en-US" sz="1200" u="none" strike="noStrike">
                          <a:solidFill>
                            <a:schemeClr val="tx2"/>
                          </a:solidFill>
                          <a:effectLst/>
                        </a:rPr>
                        <a:t>p. 29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22656181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④ Characteristics  </a:t>
                      </a:r>
                    </a:p>
                  </a:txBody>
                  <a:tcPr marL="9525" marR="9525" marT="9525" marB="0" anchor="ctr">
                    <a:solidFill>
                      <a:schemeClr val="bg1"/>
                    </a:solidFill>
                  </a:tcPr>
                </a:tc>
                <a:tc>
                  <a:txBody>
                    <a:bodyPr/>
                    <a:lstStyle/>
                    <a:p>
                      <a:pPr algn="l" fontAlgn="ctr"/>
                      <a:r>
                        <a:rPr lang="en-US" sz="1200" u="none" strike="noStrike">
                          <a:solidFill>
                            <a:schemeClr val="tx2"/>
                          </a:solidFill>
                          <a:effectLst/>
                        </a:rPr>
                        <a:t>p. 30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736895251"/>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⑤ Process  </a:t>
                      </a:r>
                    </a:p>
                  </a:txBody>
                  <a:tcPr marL="9525" marR="9525" marT="9525" marB="0" anchor="ctr">
                    <a:solidFill>
                      <a:schemeClr val="bg1"/>
                    </a:solidFill>
                  </a:tcPr>
                </a:tc>
                <a:tc>
                  <a:txBody>
                    <a:bodyPr/>
                    <a:lstStyle/>
                    <a:p>
                      <a:pPr algn="l" fontAlgn="ctr"/>
                      <a:r>
                        <a:rPr lang="en-US" sz="1200" u="none" strike="noStrike">
                          <a:solidFill>
                            <a:schemeClr val="tx2"/>
                          </a:solidFill>
                          <a:effectLst/>
                        </a:rPr>
                        <a:t>p. 31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22342570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⑥ Contents and Data Management  </a:t>
                      </a:r>
                    </a:p>
                  </a:txBody>
                  <a:tcPr marL="9525" marR="9525" marT="9525" marB="0" anchor="ctr">
                    <a:solidFill>
                      <a:schemeClr val="bg1"/>
                    </a:solidFill>
                  </a:tcPr>
                </a:tc>
                <a:tc>
                  <a:txBody>
                    <a:bodyPr/>
                    <a:lstStyle/>
                    <a:p>
                      <a:pPr algn="l" fontAlgn="ctr"/>
                      <a:r>
                        <a:rPr lang="en-US" sz="1200" u="none" strike="noStrike">
                          <a:solidFill>
                            <a:schemeClr val="tx2"/>
                          </a:solidFill>
                          <a:effectLst/>
                        </a:rPr>
                        <a:t>p. 32</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6279780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⑦ Data Quality Management for AI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36</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718504173"/>
                  </a:ext>
                </a:extLst>
              </a:tr>
            </a:tbl>
          </a:graphicData>
        </a:graphic>
      </p:graphicFrame>
      <p:graphicFrame>
        <p:nvGraphicFramePr>
          <p:cNvPr id="15" name="表 14">
            <a:extLst>
              <a:ext uri="{FF2B5EF4-FFF2-40B4-BE49-F238E27FC236}">
                <a16:creationId xmlns:a16="http://schemas.microsoft.com/office/drawing/2014/main" id="{3D530DE6-E0B3-0654-7B95-A53F9825DD97}"/>
              </a:ext>
            </a:extLst>
          </p:cNvPr>
          <p:cNvGraphicFramePr>
            <a:graphicFrameLocks noGrp="1"/>
          </p:cNvGraphicFramePr>
          <p:nvPr>
            <p:extLst>
              <p:ext uri="{D42A27DB-BD31-4B8C-83A1-F6EECF244321}">
                <p14:modId xmlns:p14="http://schemas.microsoft.com/office/powerpoint/2010/main" val="3391567221"/>
              </p:ext>
            </p:extLst>
          </p:nvPr>
        </p:nvGraphicFramePr>
        <p:xfrm>
          <a:off x="6476395" y="254317"/>
          <a:ext cx="5507369" cy="6156960"/>
        </p:xfrm>
        <a:graphic>
          <a:graphicData uri="http://schemas.openxmlformats.org/drawingml/2006/table">
            <a:tbl>
              <a:tblPr>
                <a:tableStyleId>{5C22544A-7EE6-4342-B048-85BDC9FD1C3A}</a:tableStyleId>
              </a:tblPr>
              <a:tblGrid>
                <a:gridCol w="4283246">
                  <a:extLst>
                    <a:ext uri="{9D8B030D-6E8A-4147-A177-3AD203B41FA5}">
                      <a16:colId xmlns:a16="http://schemas.microsoft.com/office/drawing/2014/main" val="2859377609"/>
                    </a:ext>
                  </a:extLst>
                </a:gridCol>
                <a:gridCol w="1224123">
                  <a:extLst>
                    <a:ext uri="{9D8B030D-6E8A-4147-A177-3AD203B41FA5}">
                      <a16:colId xmlns:a16="http://schemas.microsoft.com/office/drawing/2014/main" val="257922350"/>
                    </a:ext>
                  </a:extLst>
                </a:gridCol>
              </a:tblGrid>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III. Perspective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38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624240867"/>
                  </a:ext>
                </a:extLst>
              </a:tr>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III. Perspective - Process View(Operation)    </a:t>
                      </a:r>
                    </a:p>
                  </a:txBody>
                  <a:tcPr marL="9525" marR="9525" marT="9525" marB="0" anchor="ctr">
                    <a:solidFill>
                      <a:schemeClr val="bg1"/>
                    </a:solidFill>
                  </a:tcPr>
                </a:tc>
                <a:tc>
                  <a:txBody>
                    <a:bodyPr/>
                    <a:lstStyle/>
                    <a:p>
                      <a:pPr algn="l" fontAlgn="ctr"/>
                      <a:r>
                        <a:rPr lang="en-US" sz="1200" u="none" strike="noStrike">
                          <a:solidFill>
                            <a:schemeClr val="tx2"/>
                          </a:solidFill>
                          <a:effectLst/>
                        </a:rPr>
                        <a:t>p. 39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9937561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Process  </a:t>
                      </a:r>
                    </a:p>
                  </a:txBody>
                  <a:tcPr marL="9525" marR="9525" marT="9525" marB="0" anchor="ctr">
                    <a:solidFill>
                      <a:schemeClr val="bg1"/>
                    </a:solidFill>
                  </a:tcPr>
                </a:tc>
                <a:tc>
                  <a:txBody>
                    <a:bodyPr/>
                    <a:lstStyle/>
                    <a:p>
                      <a:pPr algn="l" fontAlgn="ctr"/>
                      <a:r>
                        <a:rPr lang="en-US" sz="1200" u="none" strike="noStrike">
                          <a:solidFill>
                            <a:schemeClr val="tx2"/>
                          </a:solidFill>
                          <a:effectLst/>
                        </a:rPr>
                        <a:t>p. 40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45552249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Role of stakeholders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41</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915092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1.Data Planning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42</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73381920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Reference mode</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48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983920020"/>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Data dictionary</a:t>
                      </a:r>
                    </a:p>
                  </a:txBody>
                  <a:tcPr marL="9525" marR="9525" marT="9525" marB="0" anchor="ctr">
                    <a:solidFill>
                      <a:schemeClr val="bg1"/>
                    </a:solidFill>
                  </a:tcPr>
                </a:tc>
                <a:tc>
                  <a:txBody>
                    <a:bodyPr/>
                    <a:lstStyle/>
                    <a:p>
                      <a:pPr algn="l" fontAlgn="ctr"/>
                      <a:r>
                        <a:rPr lang="en-US" sz="1200" u="none" strike="noStrike">
                          <a:solidFill>
                            <a:schemeClr val="tx2"/>
                          </a:solidFill>
                          <a:effectLst/>
                        </a:rPr>
                        <a:t>p. 49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50771160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Data modeling</a:t>
                      </a:r>
                    </a:p>
                  </a:txBody>
                  <a:tcPr marL="9525" marR="9525" marT="9525" marB="0" anchor="ctr">
                    <a:solidFill>
                      <a:schemeClr val="bg1"/>
                    </a:solidFill>
                  </a:tcPr>
                </a:tc>
                <a:tc>
                  <a:txBody>
                    <a:bodyPr/>
                    <a:lstStyle/>
                    <a:p>
                      <a:pPr algn="l" fontAlgn="ctr"/>
                      <a:r>
                        <a:rPr lang="en-US" sz="1200" u="none" strike="noStrike">
                          <a:solidFill>
                            <a:schemeClr val="tx2"/>
                          </a:solidFill>
                          <a:effectLst/>
                        </a:rPr>
                        <a:t>p. 50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42310121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DCAT</a:t>
                      </a:r>
                    </a:p>
                  </a:txBody>
                  <a:tcPr marL="9525" marR="9525" marT="9525" marB="0" anchor="ctr">
                    <a:solidFill>
                      <a:schemeClr val="bg1"/>
                    </a:solidFill>
                  </a:tcPr>
                </a:tc>
                <a:tc>
                  <a:txBody>
                    <a:bodyPr/>
                    <a:lstStyle/>
                    <a:p>
                      <a:pPr algn="l" fontAlgn="ctr"/>
                      <a:r>
                        <a:rPr lang="en-US" sz="1200" u="none" strike="noStrike">
                          <a:solidFill>
                            <a:schemeClr val="tx2"/>
                          </a:solidFill>
                          <a:effectLst/>
                        </a:rPr>
                        <a:t>p. 51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08737211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2.Data Acquisition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52</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6775500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Improvement of input method</a:t>
                      </a:r>
                    </a:p>
                  </a:txBody>
                  <a:tcPr marL="9525" marR="9525" marT="9525" marB="0" anchor="ctr">
                    <a:solidFill>
                      <a:schemeClr val="bg1"/>
                    </a:solidFill>
                  </a:tcPr>
                </a:tc>
                <a:tc>
                  <a:txBody>
                    <a:bodyPr/>
                    <a:lstStyle/>
                    <a:p>
                      <a:pPr algn="l" fontAlgn="ctr"/>
                      <a:r>
                        <a:rPr lang="en-US" sz="1200" u="none" strike="noStrike">
                          <a:solidFill>
                            <a:schemeClr val="tx2"/>
                          </a:solidFill>
                          <a:effectLst/>
                        </a:rPr>
                        <a:t>p. 56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82365615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Provenance data</a:t>
                      </a:r>
                    </a:p>
                  </a:txBody>
                  <a:tcPr marL="9525" marR="9525" marT="9525" marB="0" anchor="ctr">
                    <a:solidFill>
                      <a:schemeClr val="bg1"/>
                    </a:solidFill>
                  </a:tcPr>
                </a:tc>
                <a:tc>
                  <a:txBody>
                    <a:bodyPr/>
                    <a:lstStyle/>
                    <a:p>
                      <a:pPr algn="l" fontAlgn="ctr"/>
                      <a:r>
                        <a:rPr lang="en-US" sz="1200" u="none" strike="noStrike">
                          <a:solidFill>
                            <a:schemeClr val="tx2"/>
                          </a:solidFill>
                          <a:effectLst/>
                        </a:rPr>
                        <a:t>p. 57</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65406510"/>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3. Data Preparation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58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543724374"/>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IDs</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64</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638152736"/>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Data cleansing</a:t>
                      </a:r>
                    </a:p>
                  </a:txBody>
                  <a:tcPr marL="9525" marR="9525" marT="9525" marB="0" anchor="ctr">
                    <a:solidFill>
                      <a:schemeClr val="bg1"/>
                    </a:solidFill>
                  </a:tcPr>
                </a:tc>
                <a:tc>
                  <a:txBody>
                    <a:bodyPr/>
                    <a:lstStyle/>
                    <a:p>
                      <a:pPr algn="l" fontAlgn="ctr"/>
                      <a:r>
                        <a:rPr lang="en-US" sz="1200" u="none" strike="noStrike">
                          <a:solidFill>
                            <a:schemeClr val="tx2"/>
                          </a:solidFill>
                          <a:effectLst/>
                        </a:rPr>
                        <a:t>p. 65</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009338099"/>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Data matching</a:t>
                      </a:r>
                    </a:p>
                  </a:txBody>
                  <a:tcPr marL="9525" marR="9525" marT="9525" marB="0" anchor="ctr">
                    <a:solidFill>
                      <a:schemeClr val="bg1"/>
                    </a:solidFill>
                  </a:tcPr>
                </a:tc>
                <a:tc>
                  <a:txBody>
                    <a:bodyPr/>
                    <a:lstStyle/>
                    <a:p>
                      <a:pPr algn="l" fontAlgn="ctr"/>
                      <a:r>
                        <a:rPr lang="en-US" sz="1200" u="none" strike="noStrike">
                          <a:solidFill>
                            <a:schemeClr val="tx2"/>
                          </a:solidFill>
                          <a:effectLst/>
                        </a:rPr>
                        <a:t>p. 66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87642476"/>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Data completion</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67</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92781910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Synthetic data</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68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466723972"/>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Content Transparency Tech.</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70</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93797693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Indication of data quality</a:t>
                      </a:r>
                    </a:p>
                  </a:txBody>
                  <a:tcPr marL="9525" marR="9525" marT="9525" marB="0" anchor="ctr">
                    <a:solidFill>
                      <a:schemeClr val="bg1"/>
                    </a:solidFill>
                  </a:tcPr>
                </a:tc>
                <a:tc>
                  <a:txBody>
                    <a:bodyPr/>
                    <a:lstStyle/>
                    <a:p>
                      <a:pPr algn="l" fontAlgn="ctr"/>
                      <a:r>
                        <a:rPr lang="en-US" sz="1200" u="none" strike="noStrike">
                          <a:solidFill>
                            <a:schemeClr val="tx2"/>
                          </a:solidFill>
                          <a:effectLst/>
                        </a:rPr>
                        <a:t>p. 71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24599491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4. Data Processing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72</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48704218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5. AI System  </a:t>
                      </a:r>
                    </a:p>
                  </a:txBody>
                  <a:tcPr marL="9525" marR="9525" marT="9525" marB="0" anchor="ctr">
                    <a:solidFill>
                      <a:schemeClr val="bg1"/>
                    </a:solidFill>
                  </a:tcPr>
                </a:tc>
                <a:tc>
                  <a:txBody>
                    <a:bodyPr/>
                    <a:lstStyle/>
                    <a:p>
                      <a:pPr algn="l" fontAlgn="ctr"/>
                      <a:r>
                        <a:rPr lang="en-US" sz="1200" u="none" strike="noStrike">
                          <a:solidFill>
                            <a:schemeClr val="tx2"/>
                          </a:solidFill>
                          <a:effectLst/>
                        </a:rPr>
                        <a:t>p. 75</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648436175"/>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Bias</a:t>
                      </a:r>
                    </a:p>
                  </a:txBody>
                  <a:tcPr marL="9525" marR="9525" marT="9525" marB="0" anchor="ctr">
                    <a:solidFill>
                      <a:schemeClr val="bg1"/>
                    </a:solidFill>
                  </a:tcPr>
                </a:tc>
                <a:tc>
                  <a:txBody>
                    <a:bodyPr/>
                    <a:lstStyle/>
                    <a:p>
                      <a:pPr algn="l" fontAlgn="ctr"/>
                      <a:r>
                        <a:rPr lang="en-US" sz="1200" u="none" strike="noStrike">
                          <a:solidFill>
                            <a:schemeClr val="tx2"/>
                          </a:solidFill>
                          <a:effectLst/>
                        </a:rPr>
                        <a:t>p. 78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1153032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Model collapse</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79</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465565512"/>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6.Evaluation of Output  </a:t>
                      </a:r>
                    </a:p>
                  </a:txBody>
                  <a:tcPr marL="9525" marR="9525" marT="9525" marB="0" anchor="ctr">
                    <a:solidFill>
                      <a:schemeClr val="bg1"/>
                    </a:solidFill>
                  </a:tcPr>
                </a:tc>
                <a:tc>
                  <a:txBody>
                    <a:bodyPr/>
                    <a:lstStyle/>
                    <a:p>
                      <a:pPr algn="l" fontAlgn="ctr"/>
                      <a:r>
                        <a:rPr lang="en-US" sz="1200" u="none" strike="noStrike">
                          <a:solidFill>
                            <a:schemeClr val="tx2"/>
                          </a:solidFill>
                          <a:effectLst/>
                        </a:rPr>
                        <a:t>p. 80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89814737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ASOT</a:t>
                      </a:r>
                    </a:p>
                  </a:txBody>
                  <a:tcPr marL="9525" marR="9525" marT="9525" marB="0" anchor="ctr">
                    <a:solidFill>
                      <a:schemeClr val="bg1"/>
                    </a:solidFill>
                  </a:tcPr>
                </a:tc>
                <a:tc>
                  <a:txBody>
                    <a:bodyPr/>
                    <a:lstStyle/>
                    <a:p>
                      <a:pPr algn="l" fontAlgn="ctr"/>
                      <a:r>
                        <a:rPr lang="en-US" sz="1200" u="none" strike="noStrike">
                          <a:solidFill>
                            <a:schemeClr val="tx2"/>
                          </a:solidFill>
                          <a:effectLst/>
                        </a:rPr>
                        <a:t>p. 83</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715458833"/>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7. Deliver the Result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84</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940874508"/>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Social and human impact</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87</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51742146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8. Decommissioning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88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820798813"/>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9. Action throughout the Life Cycle  </a:t>
                      </a:r>
                    </a:p>
                  </a:txBody>
                  <a:tcPr marL="9525" marR="9525" marT="9525" marB="0" anchor="ctr">
                    <a:solidFill>
                      <a:schemeClr val="bg1"/>
                    </a:solidFill>
                  </a:tcPr>
                </a:tc>
                <a:tc>
                  <a:txBody>
                    <a:bodyPr/>
                    <a:lstStyle/>
                    <a:p>
                      <a:pPr algn="l" fontAlgn="ctr"/>
                      <a:r>
                        <a:rPr lang="en-US" sz="1200" u="none" strike="noStrike">
                          <a:solidFill>
                            <a:schemeClr val="tx2"/>
                          </a:solidFill>
                          <a:effectLst/>
                        </a:rPr>
                        <a:t>p. 91</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1394786"/>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Column: Access control</a:t>
                      </a:r>
                    </a:p>
                  </a:txBody>
                  <a:tcPr marL="9525" marR="9525" marT="9525" marB="0" anchor="ctr">
                    <a:solidFill>
                      <a:schemeClr val="bg1"/>
                    </a:solidFill>
                  </a:tcPr>
                </a:tc>
                <a:tc>
                  <a:txBody>
                    <a:bodyPr/>
                    <a:lstStyle/>
                    <a:p>
                      <a:pPr algn="l" fontAlgn="ctr"/>
                      <a:r>
                        <a:rPr lang="en-US" sz="1200" u="none" strike="noStrike">
                          <a:solidFill>
                            <a:schemeClr val="tx2"/>
                          </a:solidFill>
                          <a:effectLst/>
                        </a:rPr>
                        <a:t>p. 94</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311652752"/>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Improving data quality using AI</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95</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449190681"/>
                  </a:ext>
                </a:extLst>
              </a:tr>
            </a:tbl>
          </a:graphicData>
        </a:graphic>
      </p:graphicFrame>
      <p:sp>
        <p:nvSpPr>
          <p:cNvPr id="19" name="テキスト ボックス 18">
            <a:extLst>
              <a:ext uri="{FF2B5EF4-FFF2-40B4-BE49-F238E27FC236}">
                <a16:creationId xmlns:a16="http://schemas.microsoft.com/office/drawing/2014/main" id="{562F08AD-A093-0E2A-6E2B-2B751CE6ACF4}"/>
              </a:ext>
            </a:extLst>
          </p:cNvPr>
          <p:cNvSpPr txBox="1"/>
          <p:nvPr/>
        </p:nvSpPr>
        <p:spPr>
          <a:xfrm>
            <a:off x="716236" y="-52176"/>
            <a:ext cx="2457450" cy="369332"/>
          </a:xfrm>
          <a:prstGeom prst="rect">
            <a:avLst/>
          </a:prstGeom>
          <a:noFill/>
        </p:spPr>
        <p:txBody>
          <a:bodyPr wrap="square">
            <a:spAutoFit/>
          </a:bodyPr>
          <a:lstStyle/>
          <a:p>
            <a:r>
              <a:rPr lang="en-US" altLang="ja-JP" sz="1800" b="1" u="sng" dirty="0"/>
              <a:t>Contents</a:t>
            </a:r>
          </a:p>
        </p:txBody>
      </p:sp>
      <p:sp>
        <p:nvSpPr>
          <p:cNvPr id="22" name="テキスト ボックス 21">
            <a:extLst>
              <a:ext uri="{FF2B5EF4-FFF2-40B4-BE49-F238E27FC236}">
                <a16:creationId xmlns:a16="http://schemas.microsoft.com/office/drawing/2014/main" id="{AAEC2D98-0895-7E02-A2B9-4ADFCFAAF94F}"/>
              </a:ext>
            </a:extLst>
          </p:cNvPr>
          <p:cNvSpPr txBox="1"/>
          <p:nvPr/>
        </p:nvSpPr>
        <p:spPr>
          <a:xfrm>
            <a:off x="3408082" y="6320044"/>
            <a:ext cx="2687918" cy="307777"/>
          </a:xfrm>
          <a:prstGeom prst="rect">
            <a:avLst/>
          </a:prstGeom>
          <a:noFill/>
        </p:spPr>
        <p:txBody>
          <a:bodyPr wrap="square">
            <a:spAutoFit/>
          </a:bodyPr>
          <a:lstStyle/>
          <a:p>
            <a:r>
              <a:rPr lang="en-US" altLang="ja-JP" sz="1400" dirty="0"/>
              <a:t>Continued on the next page</a:t>
            </a:r>
          </a:p>
        </p:txBody>
      </p:sp>
    </p:spTree>
    <p:extLst>
      <p:ext uri="{BB962C8B-B14F-4D97-AF65-F5344CB8AC3E}">
        <p14:creationId xmlns:p14="http://schemas.microsoft.com/office/powerpoint/2010/main" val="2959793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8" name="コンテンツ プレースホルダー 7">
            <a:extLst>
              <a:ext uri="{FF2B5EF4-FFF2-40B4-BE49-F238E27FC236}">
                <a16:creationId xmlns:a16="http://schemas.microsoft.com/office/drawing/2014/main" id="{0BE076BB-4DC6-69C4-580D-6DDEC688ECA6}"/>
              </a:ext>
            </a:extLst>
          </p:cNvPr>
          <p:cNvSpPr>
            <a:spLocks noGrp="1"/>
          </p:cNvSpPr>
          <p:nvPr>
            <p:ph sz="half" idx="1"/>
          </p:nvPr>
        </p:nvSpPr>
        <p:spPr>
          <a:ln>
            <a:solidFill>
              <a:schemeClr val="accent1"/>
            </a:solidFill>
          </a:ln>
        </p:spPr>
        <p:txBody>
          <a:bodyPr/>
          <a:lstStyle/>
          <a:p>
            <a:pPr marL="0" indent="0">
              <a:buNone/>
            </a:pPr>
            <a:r>
              <a:rPr kumimoji="1" lang="en-US" altLang="ja-JP" b="1" u="sng" dirty="0"/>
              <a:t>Data preparation</a:t>
            </a:r>
          </a:p>
          <a:p>
            <a:pPr marL="342900" indent="-342900">
              <a:buFont typeface="+mj-lt"/>
              <a:buAutoNum type="arabicPeriod"/>
            </a:pPr>
            <a:r>
              <a:rPr lang="en-US" altLang="ja-JP" dirty="0"/>
              <a:t>Document the collected data</a:t>
            </a:r>
          </a:p>
          <a:p>
            <a:pPr marL="342900" indent="-342900"/>
            <a:r>
              <a:rPr lang="en-US" altLang="ja-JP" dirty="0"/>
              <a:t>Define on the data integration policy</a:t>
            </a:r>
          </a:p>
          <a:p>
            <a:pPr marL="342900" indent="-342900"/>
            <a:r>
              <a:rPr lang="en-US" altLang="ja-JP" dirty="0"/>
              <a:t>Define the data supplementation policy</a:t>
            </a:r>
          </a:p>
          <a:p>
            <a:pPr marL="342900" indent="-342900">
              <a:buFont typeface="+mj-lt"/>
              <a:buAutoNum type="arabicPeriod"/>
            </a:pPr>
            <a:r>
              <a:rPr lang="en-US" altLang="ja-JP" dirty="0"/>
              <a:t>Crean the data</a:t>
            </a:r>
          </a:p>
          <a:p>
            <a:pPr marL="342900" indent="-342900">
              <a:buFont typeface="+mj-lt"/>
              <a:buAutoNum type="arabicPeriod"/>
            </a:pPr>
            <a:r>
              <a:rPr lang="en-US" altLang="ja-JP" dirty="0"/>
              <a:t>Add labels</a:t>
            </a:r>
          </a:p>
          <a:p>
            <a:endParaRPr lang="ja-JP" altLang="en-US" dirty="0"/>
          </a:p>
        </p:txBody>
      </p:sp>
      <p:sp>
        <p:nvSpPr>
          <p:cNvPr id="9" name="コンテンツ プレースホルダー 8">
            <a:extLst>
              <a:ext uri="{FF2B5EF4-FFF2-40B4-BE49-F238E27FC236}">
                <a16:creationId xmlns:a16="http://schemas.microsoft.com/office/drawing/2014/main" id="{A8200FA1-B522-D08E-787D-0A603209F846}"/>
              </a:ext>
            </a:extLst>
          </p:cNvPr>
          <p:cNvSpPr>
            <a:spLocks noGrp="1"/>
          </p:cNvSpPr>
          <p:nvPr>
            <p:ph sz="half" idx="2"/>
          </p:nvPr>
        </p:nvSpPr>
        <p:spPr>
          <a:ln>
            <a:solidFill>
              <a:schemeClr val="accent1"/>
            </a:solidFill>
          </a:ln>
        </p:spPr>
        <p:txBody>
          <a:bodyPr/>
          <a:lstStyle/>
          <a:p>
            <a:endParaRPr lang="en-US" altLang="ja-JP" dirty="0"/>
          </a:p>
          <a:p>
            <a:r>
              <a:rPr lang="en-US" altLang="ja-JP" dirty="0"/>
              <a:t>Is all necessary data documented?</a:t>
            </a:r>
          </a:p>
          <a:p>
            <a:r>
              <a:rPr lang="en-US" altLang="ja-JP" dirty="0"/>
              <a:t>Is a data integration policy in place?</a:t>
            </a:r>
          </a:p>
          <a:p>
            <a:r>
              <a:rPr lang="en-US" altLang="ja-JP" dirty="0"/>
              <a:t>Is there a defined policy for data supplementation?</a:t>
            </a:r>
          </a:p>
          <a:p>
            <a:r>
              <a:rPr lang="en-US" altLang="ja-JP" dirty="0"/>
              <a:t>Is the division of data done in a logical way for AI training and validation?</a:t>
            </a:r>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60</a:t>
            </a:fld>
            <a:endParaRPr lang="ja-JP" altLang="en-US"/>
          </a:p>
        </p:txBody>
      </p:sp>
      <p:sp>
        <p:nvSpPr>
          <p:cNvPr id="4" name="テキスト ボックス 3">
            <a:extLst>
              <a:ext uri="{FF2B5EF4-FFF2-40B4-BE49-F238E27FC236}">
                <a16:creationId xmlns:a16="http://schemas.microsoft.com/office/drawing/2014/main" id="{630545C1-CD34-5080-2962-A55C069280ED}"/>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3739419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BF01-813B-0F60-267F-C10FCAB34B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C7E312A-A278-F497-4587-1CD9365E4553}"/>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8" name="コンテンツ プレースホルダー 7">
            <a:extLst>
              <a:ext uri="{FF2B5EF4-FFF2-40B4-BE49-F238E27FC236}">
                <a16:creationId xmlns:a16="http://schemas.microsoft.com/office/drawing/2014/main" id="{72A104A6-FD7B-9C4E-C130-98AD22E9F91B}"/>
              </a:ext>
            </a:extLst>
          </p:cNvPr>
          <p:cNvSpPr>
            <a:spLocks noGrp="1"/>
          </p:cNvSpPr>
          <p:nvPr>
            <p:ph sz="half" idx="1"/>
          </p:nvPr>
        </p:nvSpPr>
        <p:spPr>
          <a:ln>
            <a:solidFill>
              <a:schemeClr val="accent1"/>
            </a:solidFill>
          </a:ln>
        </p:spPr>
        <p:txBody>
          <a:bodyPr/>
          <a:lstStyle/>
          <a:p>
            <a:pPr marL="0" indent="0">
              <a:buNone/>
            </a:pPr>
            <a:r>
              <a:rPr kumimoji="1" lang="en-US" altLang="ja-JP" b="1" u="sng" dirty="0"/>
              <a:t>Data integration</a:t>
            </a:r>
          </a:p>
          <a:p>
            <a:pPr marL="342900" indent="-342900">
              <a:buFont typeface="+mj-lt"/>
              <a:buAutoNum type="arabicPeriod"/>
            </a:pPr>
            <a:r>
              <a:rPr lang="en-US" altLang="ja-JP" dirty="0"/>
              <a:t>Define the post-integration data model</a:t>
            </a:r>
          </a:p>
          <a:p>
            <a:pPr marL="342900" indent="-342900"/>
            <a:r>
              <a:rPr lang="en-US" altLang="ja-JP" dirty="0"/>
              <a:t>Create conversion tables for taxonomies and controlled vocabularies</a:t>
            </a:r>
          </a:p>
          <a:p>
            <a:pPr marL="342900" indent="-342900"/>
            <a:r>
              <a:rPr lang="en-US" altLang="ja-JP" dirty="0"/>
              <a:t>Verify the semantics of data items and determine the matching method</a:t>
            </a:r>
          </a:p>
          <a:p>
            <a:pPr marL="342900" indent="-342900"/>
            <a:r>
              <a:rPr lang="en-US" altLang="ja-JP" dirty="0"/>
              <a:t>Harmonize accuracy and units</a:t>
            </a:r>
          </a:p>
          <a:p>
            <a:pPr marL="342900" indent="-342900">
              <a:buFont typeface="+mj-lt"/>
              <a:buAutoNum type="arabicPeriod"/>
            </a:pPr>
            <a:r>
              <a:rPr lang="en-US" altLang="ja-JP" dirty="0"/>
              <a:t>Convert file formats (e.g. XML, JSON, CSV)</a:t>
            </a:r>
          </a:p>
          <a:p>
            <a:pPr marL="342900" indent="-342900"/>
            <a:r>
              <a:rPr lang="en-US" altLang="ja-JP" dirty="0"/>
              <a:t>Document semantic differences</a:t>
            </a:r>
          </a:p>
          <a:p>
            <a:pPr marL="342900" indent="-342900"/>
            <a:r>
              <a:rPr lang="en-US" altLang="ja-JP" dirty="0"/>
              <a:t>Create integration-related metadata</a:t>
            </a:r>
          </a:p>
          <a:p>
            <a:endParaRPr lang="ja-JP" altLang="en-US" dirty="0"/>
          </a:p>
        </p:txBody>
      </p:sp>
      <p:sp>
        <p:nvSpPr>
          <p:cNvPr id="9" name="コンテンツ プレースホルダー 8">
            <a:extLst>
              <a:ext uri="{FF2B5EF4-FFF2-40B4-BE49-F238E27FC236}">
                <a16:creationId xmlns:a16="http://schemas.microsoft.com/office/drawing/2014/main" id="{EBD7DBDB-EDF1-1B6E-7272-395C5D3E96DF}"/>
              </a:ext>
            </a:extLst>
          </p:cNvPr>
          <p:cNvSpPr>
            <a:spLocks noGrp="1"/>
          </p:cNvSpPr>
          <p:nvPr>
            <p:ph sz="half" idx="2"/>
          </p:nvPr>
        </p:nvSpPr>
        <p:spPr>
          <a:ln>
            <a:solidFill>
              <a:schemeClr val="accent1"/>
            </a:solidFill>
          </a:ln>
        </p:spPr>
        <p:txBody>
          <a:bodyPr/>
          <a:lstStyle/>
          <a:p>
            <a:endParaRPr lang="en-US" altLang="ja-JP" dirty="0"/>
          </a:p>
          <a:p>
            <a:r>
              <a:rPr lang="en-US" altLang="ja-JP" dirty="0"/>
              <a:t>Has the conversion table been created taking into account the meaning of the data items?</a:t>
            </a:r>
          </a:p>
          <a:p>
            <a:r>
              <a:rPr lang="en-US" altLang="ja-JP" dirty="0"/>
              <a:t>Are there priority rules for duplicate data?</a:t>
            </a:r>
          </a:p>
          <a:p>
            <a:r>
              <a:rPr lang="en-US" altLang="ja-JP" dirty="0"/>
              <a:t>Is blank data treated as no data?</a:t>
            </a:r>
          </a:p>
          <a:p>
            <a:r>
              <a:rPr lang="en-US" altLang="ja-JP" dirty="0"/>
              <a:t>Is data conversion carried out automatically by tools?</a:t>
            </a:r>
          </a:p>
          <a:p>
            <a:r>
              <a:rPr lang="en-US" altLang="ja-JP" dirty="0"/>
              <a:t>Is the consistency of integrated data checked?</a:t>
            </a:r>
          </a:p>
          <a:p>
            <a:r>
              <a:rPr lang="en-US" altLang="ja-JP" dirty="0"/>
              <a:t>Is metadata created by DCAT?</a:t>
            </a:r>
          </a:p>
        </p:txBody>
      </p:sp>
      <p:sp>
        <p:nvSpPr>
          <p:cNvPr id="3" name="スライド番号プレースホルダー 2">
            <a:extLst>
              <a:ext uri="{FF2B5EF4-FFF2-40B4-BE49-F238E27FC236}">
                <a16:creationId xmlns:a16="http://schemas.microsoft.com/office/drawing/2014/main" id="{E1C6A3F5-6831-F782-012A-0B1884F0BE5F}"/>
              </a:ext>
            </a:extLst>
          </p:cNvPr>
          <p:cNvSpPr>
            <a:spLocks noGrp="1"/>
          </p:cNvSpPr>
          <p:nvPr>
            <p:ph type="sldNum" sz="quarter" idx="12"/>
          </p:nvPr>
        </p:nvSpPr>
        <p:spPr/>
        <p:txBody>
          <a:bodyPr/>
          <a:lstStyle/>
          <a:p>
            <a:fld id="{DBFB1F43-6F2E-4538-AABB-23AEDF146290}" type="slidenum">
              <a:rPr lang="ja-JP" altLang="en-US" smtClean="0"/>
              <a:pPr/>
              <a:t>61</a:t>
            </a:fld>
            <a:endParaRPr lang="ja-JP" altLang="en-US"/>
          </a:p>
        </p:txBody>
      </p:sp>
      <p:sp>
        <p:nvSpPr>
          <p:cNvPr id="5" name="テキスト ボックス 4">
            <a:extLst>
              <a:ext uri="{FF2B5EF4-FFF2-40B4-BE49-F238E27FC236}">
                <a16:creationId xmlns:a16="http://schemas.microsoft.com/office/drawing/2014/main" id="{5C65598C-49DA-C1C9-1F11-C2B786CC67B1}"/>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583129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37E20-9B32-8776-C197-F77D9281E6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A1CBEA-A061-FB5F-2819-4F53810524AB}"/>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661D18AD-D4EE-0139-693D-7EC5EED0CB07}"/>
              </a:ext>
            </a:extLst>
          </p:cNvPr>
          <p:cNvSpPr>
            <a:spLocks noGrp="1"/>
          </p:cNvSpPr>
          <p:nvPr>
            <p:ph sz="half" idx="1"/>
          </p:nvPr>
        </p:nvSpPr>
        <p:spPr>
          <a:ln>
            <a:solidFill>
              <a:schemeClr val="accent1"/>
            </a:solidFill>
          </a:ln>
        </p:spPr>
        <p:txBody>
          <a:bodyPr/>
          <a:lstStyle/>
          <a:p>
            <a:pPr marL="0" indent="0">
              <a:buNone/>
            </a:pPr>
            <a:r>
              <a:rPr kumimoji="1" lang="en-US" altLang="ja-JP" b="1" u="sng" dirty="0"/>
              <a:t>Data completion</a:t>
            </a:r>
          </a:p>
          <a:p>
            <a:pPr marL="342900" indent="-342900">
              <a:buFont typeface="+mj-lt"/>
              <a:buAutoNum type="arabicPeriod"/>
            </a:pPr>
            <a:r>
              <a:rPr lang="en-US" altLang="ja-JP" dirty="0"/>
              <a:t>Analyze the state of the data and determine whether it needs to be supplemented. </a:t>
            </a:r>
          </a:p>
          <a:p>
            <a:pPr marL="342900" indent="-342900"/>
            <a:r>
              <a:rPr lang="en-US" altLang="ja-JP" dirty="0"/>
              <a:t>Add complementary data</a:t>
            </a:r>
          </a:p>
          <a:p>
            <a:pPr marL="342900" indent="-342900">
              <a:buFont typeface="+mj-lt"/>
              <a:buAutoNum type="arabicPeriod"/>
            </a:pPr>
            <a:endParaRPr lang="en-US" altLang="ja-JP" b="1" u="sng" dirty="0"/>
          </a:p>
          <a:p>
            <a:pPr marL="0" indent="0">
              <a:buNone/>
            </a:pPr>
            <a:r>
              <a:rPr kumimoji="1" lang="en-US" altLang="ja-JP" b="1" u="sng" dirty="0"/>
              <a:t>Data augmentation (for AI system)</a:t>
            </a:r>
          </a:p>
          <a:p>
            <a:pPr marL="342900" indent="-342900">
              <a:buFont typeface="+mj-lt"/>
              <a:buAutoNum type="arabicPeriod"/>
            </a:pPr>
            <a:r>
              <a:rPr lang="en-US" altLang="ja-JP" dirty="0"/>
              <a:t>Prepare the base data</a:t>
            </a:r>
          </a:p>
          <a:p>
            <a:pPr marL="342900" indent="-342900">
              <a:buFont typeface="+mj-lt"/>
              <a:buAutoNum type="arabicPeriod"/>
            </a:pPr>
            <a:r>
              <a:rPr lang="en-US" altLang="ja-JP" dirty="0"/>
              <a:t>Generate training data based on the base data</a:t>
            </a:r>
          </a:p>
          <a:p>
            <a:pPr marL="342900" indent="-342900">
              <a:buFont typeface="+mj-lt"/>
              <a:buAutoNum type="arabicPeriod"/>
            </a:pPr>
            <a:endParaRPr lang="en-US" altLang="ja-JP" dirty="0"/>
          </a:p>
          <a:p>
            <a:pPr marL="0" indent="0">
              <a:buNone/>
            </a:pPr>
            <a:r>
              <a:rPr lang="en-US" altLang="ja-JP" b="1" u="sng" dirty="0"/>
              <a:t>Synthetic data acquisition</a:t>
            </a:r>
          </a:p>
          <a:p>
            <a:r>
              <a:rPr lang="en-US" altLang="ja-JP" dirty="0"/>
              <a:t>Check the metadata and provenance information</a:t>
            </a:r>
          </a:p>
          <a:p>
            <a:r>
              <a:rPr lang="en-US" altLang="ja-JP" dirty="0"/>
              <a:t>Validate the data</a:t>
            </a:r>
          </a:p>
          <a:p>
            <a:endParaRPr lang="ja-JP" altLang="en-US" dirty="0"/>
          </a:p>
        </p:txBody>
      </p:sp>
      <p:sp>
        <p:nvSpPr>
          <p:cNvPr id="8" name="コンテンツ プレースホルダー 7">
            <a:extLst>
              <a:ext uri="{FF2B5EF4-FFF2-40B4-BE49-F238E27FC236}">
                <a16:creationId xmlns:a16="http://schemas.microsoft.com/office/drawing/2014/main" id="{EA7F2D51-A0AA-CCE9-3C52-BBB4D6EEA2B9}"/>
              </a:ext>
            </a:extLst>
          </p:cNvPr>
          <p:cNvSpPr>
            <a:spLocks noGrp="1"/>
          </p:cNvSpPr>
          <p:nvPr>
            <p:ph sz="half" idx="2"/>
          </p:nvPr>
        </p:nvSpPr>
        <p:spPr>
          <a:ln>
            <a:solidFill>
              <a:schemeClr val="accent1"/>
            </a:solidFill>
          </a:ln>
        </p:spPr>
        <p:txBody>
          <a:bodyPr/>
          <a:lstStyle/>
          <a:p>
            <a:endParaRPr lang="en-US" altLang="ja-JP" dirty="0"/>
          </a:p>
          <a:p>
            <a:r>
              <a:rPr lang="en-US" altLang="ja-JP" dirty="0"/>
              <a:t>Are you using appropriate data to supplement the data?</a:t>
            </a:r>
          </a:p>
          <a:p>
            <a:endParaRPr lang="en-US" altLang="ja-JP" dirty="0"/>
          </a:p>
          <a:p>
            <a:endParaRPr lang="en-US" altLang="ja-JP" dirty="0"/>
          </a:p>
          <a:p>
            <a:endParaRPr lang="en-US" altLang="ja-JP" dirty="0"/>
          </a:p>
          <a:p>
            <a:endParaRPr lang="en-US" altLang="ja-JP" dirty="0"/>
          </a:p>
          <a:p>
            <a:r>
              <a:rPr lang="en-US" altLang="ja-JP" dirty="0"/>
              <a:t>Is there any bias in the base data?</a:t>
            </a:r>
          </a:p>
          <a:p>
            <a:r>
              <a:rPr lang="en-US" altLang="ja-JP" dirty="0"/>
              <a:t>Is there a bias caused by reliance on a small number of base data?</a:t>
            </a:r>
          </a:p>
          <a:p>
            <a:endParaRPr lang="en-US" altLang="ja-JP" dirty="0"/>
          </a:p>
          <a:p>
            <a:endParaRPr lang="en-US" altLang="ja-JP" dirty="0"/>
          </a:p>
          <a:p>
            <a:r>
              <a:rPr lang="en-US" altLang="ja-JP" dirty="0"/>
              <a:t>Is it clearly indicated that the content is synthetic?</a:t>
            </a:r>
          </a:p>
          <a:p>
            <a:r>
              <a:rPr lang="en-US" altLang="ja-JP" dirty="0"/>
              <a:t>Does it contain inappropriate or non-consensual content?</a:t>
            </a:r>
          </a:p>
          <a:p>
            <a:endParaRPr lang="en-US" altLang="ja-JP" dirty="0"/>
          </a:p>
        </p:txBody>
      </p:sp>
      <p:sp>
        <p:nvSpPr>
          <p:cNvPr id="3" name="スライド番号プレースホルダー 2">
            <a:extLst>
              <a:ext uri="{FF2B5EF4-FFF2-40B4-BE49-F238E27FC236}">
                <a16:creationId xmlns:a16="http://schemas.microsoft.com/office/drawing/2014/main" id="{66DC85DD-DBA5-7E65-4C72-0C36273B396A}"/>
              </a:ext>
            </a:extLst>
          </p:cNvPr>
          <p:cNvSpPr>
            <a:spLocks noGrp="1"/>
          </p:cNvSpPr>
          <p:nvPr>
            <p:ph type="sldNum" sz="quarter" idx="12"/>
          </p:nvPr>
        </p:nvSpPr>
        <p:spPr/>
        <p:txBody>
          <a:bodyPr/>
          <a:lstStyle/>
          <a:p>
            <a:fld id="{DBFB1F43-6F2E-4538-AABB-23AEDF146290}" type="slidenum">
              <a:rPr lang="ja-JP" altLang="en-US" smtClean="0"/>
              <a:pPr/>
              <a:t>62</a:t>
            </a:fld>
            <a:endParaRPr lang="ja-JP" altLang="en-US"/>
          </a:p>
        </p:txBody>
      </p:sp>
      <p:sp>
        <p:nvSpPr>
          <p:cNvPr id="4" name="テキスト ボックス 3">
            <a:extLst>
              <a:ext uri="{FF2B5EF4-FFF2-40B4-BE49-F238E27FC236}">
                <a16:creationId xmlns:a16="http://schemas.microsoft.com/office/drawing/2014/main" id="{5077978C-3F9C-EAE7-7D96-7E2951E546AE}"/>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579852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8E61B-A10D-3D13-3B33-35A8C37993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BCA5CC-12D8-1B93-9BEC-29B02A1EB35F}"/>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FD093170-3CB1-9E3A-FAAE-700BB59E46C6}"/>
              </a:ext>
            </a:extLst>
          </p:cNvPr>
          <p:cNvSpPr>
            <a:spLocks noGrp="1"/>
          </p:cNvSpPr>
          <p:nvPr>
            <p:ph sz="half" idx="1"/>
          </p:nvPr>
        </p:nvSpPr>
        <p:spPr>
          <a:ln>
            <a:solidFill>
              <a:schemeClr val="accent1"/>
            </a:solidFill>
          </a:ln>
        </p:spPr>
        <p:txBody>
          <a:bodyPr/>
          <a:lstStyle/>
          <a:p>
            <a:pPr marL="0" indent="0">
              <a:buNone/>
            </a:pPr>
            <a:r>
              <a:rPr kumimoji="1" lang="en-US" altLang="ja-JP" b="1" u="sng" dirty="0"/>
              <a:t>Data provisioning</a:t>
            </a:r>
          </a:p>
          <a:p>
            <a:pPr marL="342900" indent="-342900">
              <a:buFont typeface="+mj-lt"/>
              <a:buAutoNum type="arabicPeriod"/>
            </a:pPr>
            <a:r>
              <a:rPr kumimoji="1" lang="en-US" altLang="ja-JP" dirty="0"/>
              <a:t>Register catalog information</a:t>
            </a:r>
          </a:p>
          <a:p>
            <a:pPr marL="342900" indent="-342900">
              <a:buFont typeface="+mj-lt"/>
              <a:buAutoNum type="arabicPeriod"/>
            </a:pPr>
            <a:r>
              <a:rPr kumimoji="1" lang="en-US" altLang="ja-JP" dirty="0"/>
              <a:t>Provide data interface</a:t>
            </a:r>
          </a:p>
          <a:p>
            <a:pPr marL="342900" indent="-342900">
              <a:buFont typeface="+mj-lt"/>
              <a:buAutoNum type="arabicPeriod"/>
            </a:pPr>
            <a:r>
              <a:rPr lang="en-US" altLang="ja-JP" dirty="0"/>
              <a:t>Control the version</a:t>
            </a:r>
          </a:p>
          <a:p>
            <a:pPr marL="342900" indent="-342900">
              <a:buFont typeface="+mj-lt"/>
              <a:buAutoNum type="arabicPeriod"/>
            </a:pPr>
            <a:r>
              <a:rPr kumimoji="1" lang="en-US" altLang="ja-JP" dirty="0"/>
              <a:t>Provide data samples</a:t>
            </a:r>
          </a:p>
          <a:p>
            <a:pPr marL="342900" indent="-342900">
              <a:buFont typeface="+mj-lt"/>
              <a:buAutoNum type="arabicPeriod"/>
            </a:pPr>
            <a:r>
              <a:rPr kumimoji="1" lang="en-US" altLang="ja-JP" dirty="0"/>
              <a:t>Add content protection information, such as watermarks</a:t>
            </a:r>
          </a:p>
          <a:p>
            <a:pPr marL="342900" indent="-342900">
              <a:buFont typeface="+mj-lt"/>
              <a:buAutoNum type="arabicPeriod"/>
            </a:pPr>
            <a:r>
              <a:rPr kumimoji="1" lang="en-US" altLang="ja-JP" dirty="0"/>
              <a:t>Operate the access control function</a:t>
            </a:r>
          </a:p>
          <a:p>
            <a:pPr marL="342900" indent="-342900">
              <a:buFont typeface="+mj-lt"/>
              <a:buAutoNum type="arabicPeriod"/>
            </a:pPr>
            <a:r>
              <a:rPr lang="en-US" altLang="ja-JP" dirty="0"/>
              <a:t>Track the usage, if necessary</a:t>
            </a:r>
            <a:endParaRPr kumimoji="1" lang="en-US" altLang="ja-JP" dirty="0"/>
          </a:p>
          <a:p>
            <a:endParaRPr lang="ja-JP" altLang="en-US" dirty="0"/>
          </a:p>
        </p:txBody>
      </p:sp>
      <p:sp>
        <p:nvSpPr>
          <p:cNvPr id="8" name="コンテンツ プレースホルダー 7">
            <a:extLst>
              <a:ext uri="{FF2B5EF4-FFF2-40B4-BE49-F238E27FC236}">
                <a16:creationId xmlns:a16="http://schemas.microsoft.com/office/drawing/2014/main" id="{E4FEA399-2771-F296-FF24-727C5BA13D80}"/>
              </a:ext>
            </a:extLst>
          </p:cNvPr>
          <p:cNvSpPr>
            <a:spLocks noGrp="1"/>
          </p:cNvSpPr>
          <p:nvPr>
            <p:ph sz="half" idx="2"/>
          </p:nvPr>
        </p:nvSpPr>
        <p:spPr>
          <a:ln>
            <a:solidFill>
              <a:schemeClr val="accent1"/>
            </a:solidFill>
          </a:ln>
        </p:spPr>
        <p:txBody>
          <a:bodyPr/>
          <a:lstStyle/>
          <a:p>
            <a:endParaRPr lang="en-US" altLang="ja-JP" dirty="0"/>
          </a:p>
          <a:p>
            <a:r>
              <a:rPr lang="en-US" altLang="ja-JP" dirty="0"/>
              <a:t>Is the data provided in a machine-readable interface?</a:t>
            </a:r>
          </a:p>
          <a:p>
            <a:r>
              <a:rPr lang="en-US" altLang="ja-JP" dirty="0"/>
              <a:t>Do you include mechanisms such as watermarking to make it difficult for data to be misused?</a:t>
            </a:r>
          </a:p>
          <a:p>
            <a:r>
              <a:rPr lang="en-US" altLang="ja-JP" dirty="0"/>
              <a:t>Are access controls in place to prevent unauthorized use?</a:t>
            </a:r>
            <a:endParaRPr lang="ja-JP" altLang="en-US" dirty="0"/>
          </a:p>
        </p:txBody>
      </p:sp>
      <p:sp>
        <p:nvSpPr>
          <p:cNvPr id="3" name="スライド番号プレースホルダー 2">
            <a:extLst>
              <a:ext uri="{FF2B5EF4-FFF2-40B4-BE49-F238E27FC236}">
                <a16:creationId xmlns:a16="http://schemas.microsoft.com/office/drawing/2014/main" id="{4C7BBC58-C991-02A6-2766-D81A29FFF6F5}"/>
              </a:ext>
            </a:extLst>
          </p:cNvPr>
          <p:cNvSpPr>
            <a:spLocks noGrp="1"/>
          </p:cNvSpPr>
          <p:nvPr>
            <p:ph type="sldNum" sz="quarter" idx="12"/>
          </p:nvPr>
        </p:nvSpPr>
        <p:spPr/>
        <p:txBody>
          <a:bodyPr/>
          <a:lstStyle/>
          <a:p>
            <a:fld id="{DBFB1F43-6F2E-4538-AABB-23AEDF146290}" type="slidenum">
              <a:rPr lang="ja-JP" altLang="en-US" smtClean="0"/>
              <a:pPr/>
              <a:t>63</a:t>
            </a:fld>
            <a:endParaRPr lang="ja-JP" altLang="en-US"/>
          </a:p>
        </p:txBody>
      </p:sp>
      <p:sp>
        <p:nvSpPr>
          <p:cNvPr id="4" name="テキスト ボックス 3">
            <a:extLst>
              <a:ext uri="{FF2B5EF4-FFF2-40B4-BE49-F238E27FC236}">
                <a16:creationId xmlns:a16="http://schemas.microsoft.com/office/drawing/2014/main" id="{4373E9AB-B062-EEA4-2A5D-4082B60837DE}"/>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1833483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F399A-438F-48F8-05FA-E7FD1E840B15}"/>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90E74E23-F1CD-887A-8B59-E55CCFAA473D}"/>
              </a:ext>
            </a:extLst>
          </p:cNvPr>
          <p:cNvSpPr>
            <a:spLocks noGrp="1"/>
          </p:cNvSpPr>
          <p:nvPr>
            <p:ph type="title"/>
          </p:nvPr>
        </p:nvSpPr>
        <p:spPr/>
        <p:txBody>
          <a:bodyPr/>
          <a:lstStyle/>
          <a:p>
            <a:r>
              <a:rPr lang="en-US" altLang="ja-JP" dirty="0"/>
              <a:t>Column: IDs</a:t>
            </a:r>
            <a:endParaRPr lang="ja-JP" altLang="en-US" dirty="0"/>
          </a:p>
        </p:txBody>
      </p:sp>
      <p:sp>
        <p:nvSpPr>
          <p:cNvPr id="7" name="コンテンツ プレースホルダー 6">
            <a:extLst>
              <a:ext uri="{FF2B5EF4-FFF2-40B4-BE49-F238E27FC236}">
                <a16:creationId xmlns:a16="http://schemas.microsoft.com/office/drawing/2014/main" id="{EE971142-3718-78B3-C011-58D9235609B9}"/>
              </a:ext>
            </a:extLst>
          </p:cNvPr>
          <p:cNvSpPr>
            <a:spLocks noGrp="1"/>
          </p:cNvSpPr>
          <p:nvPr>
            <p:ph sz="half" idx="1"/>
          </p:nvPr>
        </p:nvSpPr>
        <p:spPr>
          <a:ln>
            <a:solidFill>
              <a:schemeClr val="tx1"/>
            </a:solidFill>
          </a:ln>
        </p:spPr>
        <p:txBody>
          <a:bodyPr/>
          <a:lstStyle/>
          <a:p>
            <a:r>
              <a:rPr lang="en-US" altLang="ja-JP" sz="2000" dirty="0"/>
              <a:t>Assigning unique identifiers (IDs) to data is critical for improving data quality. By tagging each record with an ID, you make it possible to integrate information from multiple sources and ensure consistent data management across systems. </a:t>
            </a:r>
          </a:p>
          <a:p>
            <a:r>
              <a:rPr lang="en-US" altLang="ja-JP" sz="2000" dirty="0"/>
              <a:t>This prevents confusion or duplication when similar or related pieces of data need to be merged or compared. For example, if two departments track customers in separate databases, using the same customer ID allows the two datasets to be combined accurately.</a:t>
            </a:r>
          </a:p>
          <a:p>
            <a:r>
              <a:rPr lang="en-US" altLang="ja-JP" sz="2000" dirty="0"/>
              <a:t>In addition to aiding data integration and consistency, assigning IDs provides several other benefits:</a:t>
            </a:r>
          </a:p>
          <a:p>
            <a:pPr lvl="1">
              <a:buFont typeface="+mj-lt"/>
              <a:buAutoNum type="arabicPeriod"/>
            </a:pPr>
            <a:r>
              <a:rPr lang="en-US" altLang="ja-JP" sz="1400" b="1" dirty="0"/>
              <a:t>Traceability and Auditability</a:t>
            </a:r>
            <a:r>
              <a:rPr lang="en-US" altLang="ja-JP" sz="1200" dirty="0"/>
              <a:t>: A unique ID makes it easier to trace the origin and history of a data record, which helps in audits and compliance checks.</a:t>
            </a:r>
          </a:p>
          <a:p>
            <a:pPr lvl="1">
              <a:buFont typeface="+mj-lt"/>
              <a:buAutoNum type="arabicPeriod"/>
            </a:pPr>
            <a:r>
              <a:rPr lang="en-US" altLang="ja-JP" sz="1400" b="1" dirty="0"/>
              <a:t>Efficient Updates</a:t>
            </a:r>
            <a:r>
              <a:rPr lang="en-US" altLang="ja-JP" sz="1200" dirty="0"/>
              <a:t>: When you need to update or delete specific data, having an ID allows quick and precise identification of the target records.</a:t>
            </a:r>
          </a:p>
          <a:p>
            <a:pPr lvl="1">
              <a:buFont typeface="+mj-lt"/>
              <a:buAutoNum type="arabicPeriod"/>
            </a:pPr>
            <a:r>
              <a:rPr lang="en-US" altLang="ja-JP" sz="1400" b="1" dirty="0"/>
              <a:t>Scalability</a:t>
            </a:r>
            <a:r>
              <a:rPr lang="en-US" altLang="ja-JP" sz="1200" dirty="0"/>
              <a:t>: As data grows, unique IDs ensure that new records can be added without conflicts or confusion, helping maintain clarity in large-scale databases.</a:t>
            </a:r>
          </a:p>
          <a:p>
            <a:pPr lvl="1">
              <a:buFont typeface="+mj-lt"/>
              <a:buAutoNum type="arabicPeriod"/>
            </a:pPr>
            <a:r>
              <a:rPr lang="en-US" altLang="ja-JP" sz="1400" b="1" dirty="0"/>
              <a:t>Enhanced Data Governance</a:t>
            </a:r>
            <a:r>
              <a:rPr lang="en-US" altLang="ja-JP" sz="1200" dirty="0"/>
              <a:t>: IDs support clear ownership and governance policies, as you can assign responsibility for specific records to the appropriate teams or systems.</a:t>
            </a:r>
          </a:p>
          <a:p>
            <a:r>
              <a:rPr lang="en-US" altLang="ja-JP" sz="2000" dirty="0"/>
              <a:t>Overall, using IDs is a fundamental practice that not only enables reliable data integration and consistency but also improves the overall manageability and value of your data.</a:t>
            </a:r>
          </a:p>
        </p:txBody>
      </p:sp>
      <p:sp>
        <p:nvSpPr>
          <p:cNvPr id="5" name="スライド番号プレースホルダー 4">
            <a:extLst>
              <a:ext uri="{FF2B5EF4-FFF2-40B4-BE49-F238E27FC236}">
                <a16:creationId xmlns:a16="http://schemas.microsoft.com/office/drawing/2014/main" id="{5B21EC42-6820-5E28-D6B5-E55D02D39AA6}"/>
              </a:ext>
            </a:extLst>
          </p:cNvPr>
          <p:cNvSpPr>
            <a:spLocks noGrp="1"/>
          </p:cNvSpPr>
          <p:nvPr>
            <p:ph type="sldNum" sz="quarter" idx="12"/>
          </p:nvPr>
        </p:nvSpPr>
        <p:spPr/>
        <p:txBody>
          <a:bodyPr/>
          <a:lstStyle/>
          <a:p>
            <a:fld id="{DBFB1F43-6F2E-4538-AABB-23AEDF146290}" type="slidenum">
              <a:rPr lang="ja-JP" altLang="en-US" smtClean="0"/>
              <a:pPr/>
              <a:t>64</a:t>
            </a:fld>
            <a:endParaRPr lang="ja-JP" altLang="en-US"/>
          </a:p>
        </p:txBody>
      </p:sp>
      <p:sp>
        <p:nvSpPr>
          <p:cNvPr id="2" name="テキスト ボックス 1">
            <a:extLst>
              <a:ext uri="{FF2B5EF4-FFF2-40B4-BE49-F238E27FC236}">
                <a16:creationId xmlns:a16="http://schemas.microsoft.com/office/drawing/2014/main" id="{5F7E1BF8-0C6B-E570-ED4E-9FEDD1B28BCA}"/>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625596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0FC25-78E0-BF6E-8EC6-AF0D54514F00}"/>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9C1A69C0-0338-7C40-096B-81A6658BF263}"/>
              </a:ext>
            </a:extLst>
          </p:cNvPr>
          <p:cNvSpPr>
            <a:spLocks noGrp="1"/>
          </p:cNvSpPr>
          <p:nvPr>
            <p:ph type="title"/>
          </p:nvPr>
        </p:nvSpPr>
        <p:spPr/>
        <p:txBody>
          <a:bodyPr/>
          <a:lstStyle/>
          <a:p>
            <a:r>
              <a:rPr lang="en-US" altLang="ja-JP" dirty="0"/>
              <a:t>Column: Data cleansing</a:t>
            </a:r>
            <a:endParaRPr lang="ja-JP" altLang="en-US" dirty="0"/>
          </a:p>
        </p:txBody>
      </p:sp>
      <p:sp>
        <p:nvSpPr>
          <p:cNvPr id="7" name="コンテンツ プレースホルダー 6">
            <a:extLst>
              <a:ext uri="{FF2B5EF4-FFF2-40B4-BE49-F238E27FC236}">
                <a16:creationId xmlns:a16="http://schemas.microsoft.com/office/drawing/2014/main" id="{8836A3CE-7312-B215-49BC-B0D61E536F5F}"/>
              </a:ext>
            </a:extLst>
          </p:cNvPr>
          <p:cNvSpPr>
            <a:spLocks noGrp="1"/>
          </p:cNvSpPr>
          <p:nvPr>
            <p:ph sz="half" idx="1"/>
          </p:nvPr>
        </p:nvSpPr>
        <p:spPr>
          <a:ln>
            <a:solidFill>
              <a:schemeClr val="tx1"/>
            </a:solidFill>
          </a:ln>
        </p:spPr>
        <p:txBody>
          <a:bodyPr/>
          <a:lstStyle/>
          <a:p>
            <a:r>
              <a:rPr lang="en-US" altLang="ja-JP" sz="2000" dirty="0"/>
              <a:t>Data cleansing is the process of identifying, correcting, or removing errors, inconsistencies, and inaccuracies in datasets to improve data quality and reliability. It ensures that data is complete, accurate, and consistent, making it more suitable for analysis, reporting, and decision-making. Data cleansing involves addressing issues such as missing values, duplicate records, incorrect formatting, and outliers. This process is crucial for maintaining the integrity of data, especially when integrating multiple datasets or preparing data for advanced analytics.</a:t>
            </a:r>
          </a:p>
          <a:p>
            <a:r>
              <a:rPr lang="en-US" altLang="ja-JP" sz="2000" dirty="0"/>
              <a:t>Data Cleansing Techniques</a:t>
            </a:r>
          </a:p>
          <a:p>
            <a:pPr lvl="1"/>
            <a:r>
              <a:rPr lang="en-US" altLang="ja-JP" sz="1400" dirty="0"/>
              <a:t>Removing Duplicates: Identifying and eliminating duplicate records to avoid redundant or misleading data.</a:t>
            </a:r>
          </a:p>
          <a:p>
            <a:pPr lvl="1"/>
            <a:r>
              <a:rPr lang="en-US" altLang="ja-JP" sz="1400" dirty="0"/>
              <a:t>Handling Missing Data: Filling in missing values using techniques like interpolation, imputation, or deletion where necessary.</a:t>
            </a:r>
          </a:p>
          <a:p>
            <a:pPr lvl="1"/>
            <a:r>
              <a:rPr lang="en-US" altLang="ja-JP" sz="1400" dirty="0"/>
              <a:t>Standardizing Data: Ensuring data follows consistent formats, such as standardizing date formats or capitalization.</a:t>
            </a:r>
          </a:p>
          <a:p>
            <a:pPr lvl="1"/>
            <a:r>
              <a:rPr lang="en-US" altLang="ja-JP" sz="1400" dirty="0"/>
              <a:t>Validating Data: Checking data against predefined rules or reference datasets to ensure accuracy and consistency.</a:t>
            </a:r>
          </a:p>
          <a:p>
            <a:pPr lvl="1"/>
            <a:r>
              <a:rPr lang="en-US" altLang="ja-JP" sz="1400" dirty="0"/>
              <a:t>Correcting Errors: Identifying and rectifying typos, incorrect entries, or mismatched values.</a:t>
            </a:r>
          </a:p>
          <a:p>
            <a:r>
              <a:rPr lang="en-US" altLang="ja-JP" sz="2000" dirty="0"/>
              <a:t>Effective data cleansing ensures high-quality data, which leads to better insights and more accurate decision-making.</a:t>
            </a:r>
          </a:p>
        </p:txBody>
      </p:sp>
      <p:sp>
        <p:nvSpPr>
          <p:cNvPr id="5" name="スライド番号プレースホルダー 4">
            <a:extLst>
              <a:ext uri="{FF2B5EF4-FFF2-40B4-BE49-F238E27FC236}">
                <a16:creationId xmlns:a16="http://schemas.microsoft.com/office/drawing/2014/main" id="{2308797F-1F89-CEC7-6B72-D72622F757DB}"/>
              </a:ext>
            </a:extLst>
          </p:cNvPr>
          <p:cNvSpPr>
            <a:spLocks noGrp="1"/>
          </p:cNvSpPr>
          <p:nvPr>
            <p:ph type="sldNum" sz="quarter" idx="12"/>
          </p:nvPr>
        </p:nvSpPr>
        <p:spPr/>
        <p:txBody>
          <a:bodyPr/>
          <a:lstStyle/>
          <a:p>
            <a:fld id="{DBFB1F43-6F2E-4538-AABB-23AEDF146290}" type="slidenum">
              <a:rPr lang="ja-JP" altLang="en-US" smtClean="0"/>
              <a:pPr/>
              <a:t>65</a:t>
            </a:fld>
            <a:endParaRPr lang="ja-JP" altLang="en-US"/>
          </a:p>
        </p:txBody>
      </p:sp>
      <p:sp>
        <p:nvSpPr>
          <p:cNvPr id="2" name="テキスト ボックス 1">
            <a:extLst>
              <a:ext uri="{FF2B5EF4-FFF2-40B4-BE49-F238E27FC236}">
                <a16:creationId xmlns:a16="http://schemas.microsoft.com/office/drawing/2014/main" id="{346A9B28-438E-4089-C20E-CA95CCBEE67D}"/>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1979680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44994EF-0490-E97F-1C01-F5E03DD52048}"/>
              </a:ext>
            </a:extLst>
          </p:cNvPr>
          <p:cNvSpPr>
            <a:spLocks noGrp="1"/>
          </p:cNvSpPr>
          <p:nvPr>
            <p:ph type="title"/>
          </p:nvPr>
        </p:nvSpPr>
        <p:spPr/>
        <p:txBody>
          <a:bodyPr/>
          <a:lstStyle/>
          <a:p>
            <a:r>
              <a:rPr lang="en-US" altLang="ja-JP" dirty="0"/>
              <a:t>Column: Data matching </a:t>
            </a:r>
            <a:endParaRPr lang="ja-JP" altLang="en-US" dirty="0"/>
          </a:p>
        </p:txBody>
      </p:sp>
      <p:sp>
        <p:nvSpPr>
          <p:cNvPr id="7" name="コンテンツ プレースホルダー 6">
            <a:extLst>
              <a:ext uri="{FF2B5EF4-FFF2-40B4-BE49-F238E27FC236}">
                <a16:creationId xmlns:a16="http://schemas.microsoft.com/office/drawing/2014/main" id="{0F50CB78-2F1B-9A7F-BCC9-E8F03D6FD70F}"/>
              </a:ext>
            </a:extLst>
          </p:cNvPr>
          <p:cNvSpPr>
            <a:spLocks noGrp="1"/>
          </p:cNvSpPr>
          <p:nvPr>
            <p:ph sz="half" idx="1"/>
          </p:nvPr>
        </p:nvSpPr>
        <p:spPr>
          <a:ln>
            <a:solidFill>
              <a:schemeClr val="tx1"/>
            </a:solidFill>
          </a:ln>
        </p:spPr>
        <p:txBody>
          <a:bodyPr/>
          <a:lstStyle/>
          <a:p>
            <a:r>
              <a:rPr lang="en-US" altLang="ja-JP" sz="2000" dirty="0"/>
              <a:t>Data matching is the process of comparing and identifying records from different datasets -or within the same dataset- to determine whether they represent the same entity. It is widely used in scenarios such as deduplication, linking customer information across systems, fraud detection, and data integration. Data matching involves evaluating attributes such as names, addresses, phone numbers, or other identifiers to detect matches, even when there are slight variations or inconsistencies in the data. The level of matching is sometimes expressed as a score.</a:t>
            </a:r>
          </a:p>
          <a:p>
            <a:r>
              <a:rPr lang="en-US" altLang="ja-JP" sz="2000" dirty="0"/>
              <a:t>By consolidating duplicate or related records, data matching improves data quality and ensures accurate analysis and reporting.</a:t>
            </a:r>
          </a:p>
        </p:txBody>
      </p:sp>
      <p:sp>
        <p:nvSpPr>
          <p:cNvPr id="5" name="スライド番号プレースホルダー 4">
            <a:extLst>
              <a:ext uri="{FF2B5EF4-FFF2-40B4-BE49-F238E27FC236}">
                <a16:creationId xmlns:a16="http://schemas.microsoft.com/office/drawing/2014/main" id="{6ADC41E4-66D0-2B36-D142-4B9B9B6DB9FD}"/>
              </a:ext>
            </a:extLst>
          </p:cNvPr>
          <p:cNvSpPr>
            <a:spLocks noGrp="1"/>
          </p:cNvSpPr>
          <p:nvPr>
            <p:ph type="sldNum" sz="quarter" idx="12"/>
          </p:nvPr>
        </p:nvSpPr>
        <p:spPr/>
        <p:txBody>
          <a:bodyPr/>
          <a:lstStyle/>
          <a:p>
            <a:fld id="{DBFB1F43-6F2E-4538-AABB-23AEDF146290}" type="slidenum">
              <a:rPr lang="ja-JP" altLang="en-US" smtClean="0"/>
              <a:pPr/>
              <a:t>66</a:t>
            </a:fld>
            <a:endParaRPr lang="ja-JP" altLang="en-US"/>
          </a:p>
        </p:txBody>
      </p:sp>
      <p:sp>
        <p:nvSpPr>
          <p:cNvPr id="2" name="楕円 1">
            <a:extLst>
              <a:ext uri="{FF2B5EF4-FFF2-40B4-BE49-F238E27FC236}">
                <a16:creationId xmlns:a16="http://schemas.microsoft.com/office/drawing/2014/main" id="{97F56CE0-0D19-E359-433E-60C54D496626}"/>
              </a:ext>
            </a:extLst>
          </p:cNvPr>
          <p:cNvSpPr/>
          <p:nvPr/>
        </p:nvSpPr>
        <p:spPr>
          <a:xfrm>
            <a:off x="1079771"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EF7C5B3C-B3A2-77C4-489B-C4F7B6220F5C}"/>
              </a:ext>
            </a:extLst>
          </p:cNvPr>
          <p:cNvSpPr/>
          <p:nvPr/>
        </p:nvSpPr>
        <p:spPr>
          <a:xfrm>
            <a:off x="5931398"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6FD8085-86C8-8AC4-DBE8-C2D13DECA547}"/>
              </a:ext>
            </a:extLst>
          </p:cNvPr>
          <p:cNvSpPr/>
          <p:nvPr/>
        </p:nvSpPr>
        <p:spPr>
          <a:xfrm>
            <a:off x="7002457" y="4821198"/>
            <a:ext cx="949400" cy="9182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6D6DAEB-57CA-7E67-DBF8-8BC97DD77706}"/>
              </a:ext>
            </a:extLst>
          </p:cNvPr>
          <p:cNvSpPr/>
          <p:nvPr/>
        </p:nvSpPr>
        <p:spPr>
          <a:xfrm>
            <a:off x="4045250"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DE3809FC-C971-DA72-811A-62BF00D334F1}"/>
              </a:ext>
            </a:extLst>
          </p:cNvPr>
          <p:cNvSpPr/>
          <p:nvPr/>
        </p:nvSpPr>
        <p:spPr>
          <a:xfrm>
            <a:off x="4787514" y="4821198"/>
            <a:ext cx="949400" cy="9182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D2C2C34B-F5AF-1F52-519B-700E3A27EA23}"/>
              </a:ext>
            </a:extLst>
          </p:cNvPr>
          <p:cNvSpPr/>
          <p:nvPr/>
        </p:nvSpPr>
        <p:spPr>
          <a:xfrm>
            <a:off x="2523893"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8AAC0B37-8265-47BE-56D1-FEE61967EB0C}"/>
              </a:ext>
            </a:extLst>
          </p:cNvPr>
          <p:cNvSpPr/>
          <p:nvPr/>
        </p:nvSpPr>
        <p:spPr>
          <a:xfrm>
            <a:off x="2725075" y="4821198"/>
            <a:ext cx="949400" cy="9182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A49581EC-0B25-9FFB-E0A0-43CE912D9003}"/>
              </a:ext>
            </a:extLst>
          </p:cNvPr>
          <p:cNvSpPr/>
          <p:nvPr/>
        </p:nvSpPr>
        <p:spPr>
          <a:xfrm>
            <a:off x="8385427"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49C893F-C394-341C-59B8-CE5B57CD3816}"/>
              </a:ext>
            </a:extLst>
          </p:cNvPr>
          <p:cNvSpPr/>
          <p:nvPr/>
        </p:nvSpPr>
        <p:spPr>
          <a:xfrm>
            <a:off x="8728116" y="5211079"/>
            <a:ext cx="433689" cy="41943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04C0952-02F1-63AD-087C-593DE54291BA}"/>
              </a:ext>
            </a:extLst>
          </p:cNvPr>
          <p:cNvSpPr/>
          <p:nvPr/>
        </p:nvSpPr>
        <p:spPr>
          <a:xfrm>
            <a:off x="9950059" y="4821198"/>
            <a:ext cx="949400" cy="918206"/>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3CB80C6A-1424-813B-0B18-397F16906E26}"/>
              </a:ext>
            </a:extLst>
          </p:cNvPr>
          <p:cNvSpPr/>
          <p:nvPr/>
        </p:nvSpPr>
        <p:spPr>
          <a:xfrm>
            <a:off x="9812050" y="4580346"/>
            <a:ext cx="1352254" cy="130782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4E6EDD2-7C37-99F7-9102-845C28F75DE7}"/>
              </a:ext>
            </a:extLst>
          </p:cNvPr>
          <p:cNvSpPr txBox="1"/>
          <p:nvPr/>
        </p:nvSpPr>
        <p:spPr>
          <a:xfrm>
            <a:off x="1228539" y="4491076"/>
            <a:ext cx="540400" cy="346627"/>
          </a:xfrm>
          <a:prstGeom prst="rect">
            <a:avLst/>
          </a:prstGeom>
          <a:noFill/>
        </p:spPr>
        <p:txBody>
          <a:bodyPr wrap="none" rtlCol="0">
            <a:spAutoFit/>
          </a:bodyPr>
          <a:lstStyle/>
          <a:p>
            <a:r>
              <a:rPr kumimoji="1" lang="en-US" altLang="ja-JP" dirty="0"/>
              <a:t>A B</a:t>
            </a:r>
            <a:endParaRPr kumimoji="1" lang="ja-JP" altLang="en-US" dirty="0"/>
          </a:p>
        </p:txBody>
      </p:sp>
      <p:sp>
        <p:nvSpPr>
          <p:cNvPr id="17" name="テキスト ボックス 16">
            <a:extLst>
              <a:ext uri="{FF2B5EF4-FFF2-40B4-BE49-F238E27FC236}">
                <a16:creationId xmlns:a16="http://schemas.microsoft.com/office/drawing/2014/main" id="{CE21299E-E079-96C2-289C-E5D7F546DDD0}"/>
              </a:ext>
            </a:extLst>
          </p:cNvPr>
          <p:cNvSpPr txBox="1"/>
          <p:nvPr/>
        </p:nvSpPr>
        <p:spPr>
          <a:xfrm>
            <a:off x="2770908" y="4473533"/>
            <a:ext cx="687837" cy="346627"/>
          </a:xfrm>
          <a:prstGeom prst="rect">
            <a:avLst/>
          </a:prstGeom>
          <a:noFill/>
        </p:spPr>
        <p:txBody>
          <a:bodyPr wrap="none" rtlCol="0">
            <a:spAutoFit/>
          </a:bodyPr>
          <a:lstStyle/>
          <a:p>
            <a:r>
              <a:rPr kumimoji="1" lang="en-US" altLang="ja-JP" dirty="0"/>
              <a:t>A   B</a:t>
            </a:r>
            <a:endParaRPr kumimoji="1" lang="ja-JP" altLang="en-US" dirty="0"/>
          </a:p>
        </p:txBody>
      </p:sp>
      <p:sp>
        <p:nvSpPr>
          <p:cNvPr id="18" name="テキスト ボックス 17">
            <a:extLst>
              <a:ext uri="{FF2B5EF4-FFF2-40B4-BE49-F238E27FC236}">
                <a16:creationId xmlns:a16="http://schemas.microsoft.com/office/drawing/2014/main" id="{F702F498-201B-8BD1-2F77-835F91F336CE}"/>
              </a:ext>
            </a:extLst>
          </p:cNvPr>
          <p:cNvSpPr txBox="1"/>
          <p:nvPr/>
        </p:nvSpPr>
        <p:spPr>
          <a:xfrm>
            <a:off x="6664215" y="4595184"/>
            <a:ext cx="540400" cy="346627"/>
          </a:xfrm>
          <a:prstGeom prst="rect">
            <a:avLst/>
          </a:prstGeom>
          <a:noFill/>
        </p:spPr>
        <p:txBody>
          <a:bodyPr wrap="none" rtlCol="0">
            <a:spAutoFit/>
          </a:bodyPr>
          <a:lstStyle/>
          <a:p>
            <a:r>
              <a:rPr kumimoji="1" lang="en-US" altLang="ja-JP" dirty="0"/>
              <a:t>A B</a:t>
            </a:r>
            <a:endParaRPr kumimoji="1" lang="ja-JP" altLang="en-US" dirty="0"/>
          </a:p>
        </p:txBody>
      </p:sp>
      <p:sp>
        <p:nvSpPr>
          <p:cNvPr id="19" name="テキスト ボックス 18">
            <a:extLst>
              <a:ext uri="{FF2B5EF4-FFF2-40B4-BE49-F238E27FC236}">
                <a16:creationId xmlns:a16="http://schemas.microsoft.com/office/drawing/2014/main" id="{6FF5E8F4-D739-D1E4-650D-4112631ED828}"/>
              </a:ext>
            </a:extLst>
          </p:cNvPr>
          <p:cNvSpPr txBox="1"/>
          <p:nvPr/>
        </p:nvSpPr>
        <p:spPr>
          <a:xfrm>
            <a:off x="10601606" y="5315387"/>
            <a:ext cx="540400" cy="346627"/>
          </a:xfrm>
          <a:prstGeom prst="rect">
            <a:avLst/>
          </a:prstGeom>
          <a:noFill/>
        </p:spPr>
        <p:txBody>
          <a:bodyPr wrap="none" rtlCol="0">
            <a:spAutoFit/>
          </a:bodyPr>
          <a:lstStyle/>
          <a:p>
            <a:r>
              <a:rPr kumimoji="1" lang="en-US" altLang="ja-JP" dirty="0"/>
              <a:t>A B</a:t>
            </a:r>
            <a:endParaRPr kumimoji="1" lang="ja-JP" altLang="en-US" dirty="0"/>
          </a:p>
        </p:txBody>
      </p:sp>
      <p:sp>
        <p:nvSpPr>
          <p:cNvPr id="20" name="テキスト ボックス 19">
            <a:extLst>
              <a:ext uri="{FF2B5EF4-FFF2-40B4-BE49-F238E27FC236}">
                <a16:creationId xmlns:a16="http://schemas.microsoft.com/office/drawing/2014/main" id="{6707075F-07DB-BB8F-CFDD-670A4B9A3A75}"/>
              </a:ext>
            </a:extLst>
          </p:cNvPr>
          <p:cNvSpPr txBox="1"/>
          <p:nvPr/>
        </p:nvSpPr>
        <p:spPr>
          <a:xfrm>
            <a:off x="8302635" y="5079768"/>
            <a:ext cx="540400" cy="346627"/>
          </a:xfrm>
          <a:prstGeom prst="rect">
            <a:avLst/>
          </a:prstGeom>
          <a:noFill/>
        </p:spPr>
        <p:txBody>
          <a:bodyPr wrap="none" rtlCol="0">
            <a:spAutoFit/>
          </a:bodyPr>
          <a:lstStyle/>
          <a:p>
            <a:r>
              <a:rPr kumimoji="1" lang="en-US" altLang="ja-JP" dirty="0"/>
              <a:t>A B</a:t>
            </a:r>
            <a:endParaRPr kumimoji="1" lang="ja-JP" altLang="en-US" dirty="0"/>
          </a:p>
        </p:txBody>
      </p:sp>
      <p:sp>
        <p:nvSpPr>
          <p:cNvPr id="21" name="テキスト ボックス 20">
            <a:extLst>
              <a:ext uri="{FF2B5EF4-FFF2-40B4-BE49-F238E27FC236}">
                <a16:creationId xmlns:a16="http://schemas.microsoft.com/office/drawing/2014/main" id="{4864D1BB-6D12-0782-4789-B2EDBC89EA33}"/>
              </a:ext>
            </a:extLst>
          </p:cNvPr>
          <p:cNvSpPr txBox="1"/>
          <p:nvPr/>
        </p:nvSpPr>
        <p:spPr>
          <a:xfrm>
            <a:off x="814129" y="5840737"/>
            <a:ext cx="1480685" cy="346627"/>
          </a:xfrm>
          <a:prstGeom prst="rect">
            <a:avLst/>
          </a:prstGeom>
          <a:noFill/>
        </p:spPr>
        <p:txBody>
          <a:bodyPr wrap="none" rtlCol="0">
            <a:spAutoFit/>
          </a:bodyPr>
          <a:lstStyle/>
          <a:p>
            <a:r>
              <a:rPr kumimoji="1" lang="en-US" altLang="ja-JP" dirty="0"/>
              <a:t>Exact match</a:t>
            </a:r>
            <a:endParaRPr kumimoji="1" lang="ja-JP" altLang="en-US" dirty="0"/>
          </a:p>
        </p:txBody>
      </p:sp>
      <p:sp>
        <p:nvSpPr>
          <p:cNvPr id="22" name="テキスト ボックス 21">
            <a:extLst>
              <a:ext uri="{FF2B5EF4-FFF2-40B4-BE49-F238E27FC236}">
                <a16:creationId xmlns:a16="http://schemas.microsoft.com/office/drawing/2014/main" id="{D83493D2-15C5-FB3C-0DAB-3FBC14424DEF}"/>
              </a:ext>
            </a:extLst>
          </p:cNvPr>
          <p:cNvSpPr txBox="1"/>
          <p:nvPr/>
        </p:nvSpPr>
        <p:spPr>
          <a:xfrm>
            <a:off x="2383557" y="5840737"/>
            <a:ext cx="1471658" cy="346627"/>
          </a:xfrm>
          <a:prstGeom prst="rect">
            <a:avLst/>
          </a:prstGeom>
          <a:noFill/>
        </p:spPr>
        <p:txBody>
          <a:bodyPr wrap="none" rtlCol="0">
            <a:spAutoFit/>
          </a:bodyPr>
          <a:lstStyle/>
          <a:p>
            <a:r>
              <a:rPr kumimoji="1" lang="en-US" altLang="ja-JP" dirty="0"/>
              <a:t>Close match</a:t>
            </a:r>
            <a:endParaRPr kumimoji="1" lang="ja-JP" altLang="en-US" dirty="0"/>
          </a:p>
        </p:txBody>
      </p:sp>
      <p:sp>
        <p:nvSpPr>
          <p:cNvPr id="23" name="テキスト ボックス 22">
            <a:extLst>
              <a:ext uri="{FF2B5EF4-FFF2-40B4-BE49-F238E27FC236}">
                <a16:creationId xmlns:a16="http://schemas.microsoft.com/office/drawing/2014/main" id="{75BFDD72-333E-B36A-1C27-DF44917C5E9B}"/>
              </a:ext>
            </a:extLst>
          </p:cNvPr>
          <p:cNvSpPr txBox="1"/>
          <p:nvPr/>
        </p:nvSpPr>
        <p:spPr>
          <a:xfrm>
            <a:off x="4107717" y="5840737"/>
            <a:ext cx="1697687" cy="346627"/>
          </a:xfrm>
          <a:prstGeom prst="rect">
            <a:avLst/>
          </a:prstGeom>
          <a:noFill/>
        </p:spPr>
        <p:txBody>
          <a:bodyPr wrap="none" rtlCol="0">
            <a:spAutoFit/>
          </a:bodyPr>
          <a:lstStyle/>
          <a:p>
            <a:r>
              <a:rPr kumimoji="1" lang="en-US" altLang="ja-JP" dirty="0"/>
              <a:t>Related match</a:t>
            </a:r>
            <a:endParaRPr kumimoji="1" lang="ja-JP" altLang="en-US" dirty="0"/>
          </a:p>
        </p:txBody>
      </p:sp>
      <p:sp>
        <p:nvSpPr>
          <p:cNvPr id="24" name="テキスト ボックス 23">
            <a:extLst>
              <a:ext uri="{FF2B5EF4-FFF2-40B4-BE49-F238E27FC236}">
                <a16:creationId xmlns:a16="http://schemas.microsoft.com/office/drawing/2014/main" id="{93E3CC8B-C9D3-8818-0885-4268F4711D65}"/>
              </a:ext>
            </a:extLst>
          </p:cNvPr>
          <p:cNvSpPr txBox="1"/>
          <p:nvPr/>
        </p:nvSpPr>
        <p:spPr>
          <a:xfrm>
            <a:off x="6294119" y="5840737"/>
            <a:ext cx="1197847" cy="346627"/>
          </a:xfrm>
          <a:prstGeom prst="rect">
            <a:avLst/>
          </a:prstGeom>
          <a:noFill/>
        </p:spPr>
        <p:txBody>
          <a:bodyPr wrap="none" rtlCol="0">
            <a:spAutoFit/>
          </a:bodyPr>
          <a:lstStyle/>
          <a:p>
            <a:r>
              <a:rPr lang="en-US" altLang="ja-JP" dirty="0"/>
              <a:t>No</a:t>
            </a:r>
            <a:r>
              <a:rPr kumimoji="1" lang="en-US" altLang="ja-JP" dirty="0"/>
              <a:t> match</a:t>
            </a:r>
            <a:endParaRPr kumimoji="1" lang="ja-JP" altLang="en-US" dirty="0"/>
          </a:p>
        </p:txBody>
      </p:sp>
      <p:sp>
        <p:nvSpPr>
          <p:cNvPr id="25" name="テキスト ボックス 24">
            <a:extLst>
              <a:ext uri="{FF2B5EF4-FFF2-40B4-BE49-F238E27FC236}">
                <a16:creationId xmlns:a16="http://schemas.microsoft.com/office/drawing/2014/main" id="{8415056D-114A-9DE9-EE9A-7443D9CFD9C9}"/>
              </a:ext>
            </a:extLst>
          </p:cNvPr>
          <p:cNvSpPr txBox="1"/>
          <p:nvPr/>
        </p:nvSpPr>
        <p:spPr>
          <a:xfrm>
            <a:off x="8015435" y="5840737"/>
            <a:ext cx="1682281" cy="346627"/>
          </a:xfrm>
          <a:prstGeom prst="rect">
            <a:avLst/>
          </a:prstGeom>
          <a:noFill/>
        </p:spPr>
        <p:txBody>
          <a:bodyPr wrap="none" rtlCol="0">
            <a:spAutoFit/>
          </a:bodyPr>
          <a:lstStyle/>
          <a:p>
            <a:r>
              <a:rPr kumimoji="1" lang="en-US" altLang="ja-JP" dirty="0"/>
              <a:t>Narrow match</a:t>
            </a:r>
            <a:endParaRPr kumimoji="1" lang="ja-JP" altLang="en-US" dirty="0"/>
          </a:p>
        </p:txBody>
      </p:sp>
      <p:sp>
        <p:nvSpPr>
          <p:cNvPr id="26" name="テキスト ボックス 25">
            <a:extLst>
              <a:ext uri="{FF2B5EF4-FFF2-40B4-BE49-F238E27FC236}">
                <a16:creationId xmlns:a16="http://schemas.microsoft.com/office/drawing/2014/main" id="{E48FDD81-ACE1-6A46-8AB9-DAABFF527D38}"/>
              </a:ext>
            </a:extLst>
          </p:cNvPr>
          <p:cNvSpPr txBox="1"/>
          <p:nvPr/>
        </p:nvSpPr>
        <p:spPr>
          <a:xfrm>
            <a:off x="9709169" y="5840737"/>
            <a:ext cx="1530332" cy="346627"/>
          </a:xfrm>
          <a:prstGeom prst="rect">
            <a:avLst/>
          </a:prstGeom>
          <a:noFill/>
        </p:spPr>
        <p:txBody>
          <a:bodyPr wrap="none" rtlCol="0">
            <a:spAutoFit/>
          </a:bodyPr>
          <a:lstStyle/>
          <a:p>
            <a:r>
              <a:rPr kumimoji="1" lang="en-US" altLang="ja-JP" dirty="0"/>
              <a:t>Broad match</a:t>
            </a:r>
            <a:endParaRPr kumimoji="1" lang="ja-JP" altLang="en-US" dirty="0"/>
          </a:p>
        </p:txBody>
      </p:sp>
      <p:sp>
        <p:nvSpPr>
          <p:cNvPr id="27" name="テキスト ボックス 26">
            <a:extLst>
              <a:ext uri="{FF2B5EF4-FFF2-40B4-BE49-F238E27FC236}">
                <a16:creationId xmlns:a16="http://schemas.microsoft.com/office/drawing/2014/main" id="{089B9723-8F53-EFF9-144D-EBD07445E825}"/>
              </a:ext>
            </a:extLst>
          </p:cNvPr>
          <p:cNvSpPr txBox="1"/>
          <p:nvPr/>
        </p:nvSpPr>
        <p:spPr>
          <a:xfrm>
            <a:off x="4376656" y="4473533"/>
            <a:ext cx="1056428" cy="346627"/>
          </a:xfrm>
          <a:prstGeom prst="rect">
            <a:avLst/>
          </a:prstGeom>
          <a:noFill/>
        </p:spPr>
        <p:txBody>
          <a:bodyPr wrap="none" rtlCol="0">
            <a:spAutoFit/>
          </a:bodyPr>
          <a:lstStyle/>
          <a:p>
            <a:r>
              <a:rPr kumimoji="1" lang="en-US" altLang="ja-JP" dirty="0"/>
              <a:t>A        B</a:t>
            </a:r>
            <a:endParaRPr kumimoji="1" lang="ja-JP" altLang="en-US" dirty="0"/>
          </a:p>
        </p:txBody>
      </p:sp>
      <p:sp>
        <p:nvSpPr>
          <p:cNvPr id="28" name="テキスト ボックス 27">
            <a:extLst>
              <a:ext uri="{FF2B5EF4-FFF2-40B4-BE49-F238E27FC236}">
                <a16:creationId xmlns:a16="http://schemas.microsoft.com/office/drawing/2014/main" id="{E3685A67-C737-AE58-80D1-5CD2CA76E9A6}"/>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623359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EC4D98A-EB46-E0C8-F47E-F7366EE33E3A}"/>
              </a:ext>
            </a:extLst>
          </p:cNvPr>
          <p:cNvSpPr>
            <a:spLocks noGrp="1"/>
          </p:cNvSpPr>
          <p:nvPr>
            <p:ph type="title"/>
          </p:nvPr>
        </p:nvSpPr>
        <p:spPr/>
        <p:txBody>
          <a:bodyPr/>
          <a:lstStyle/>
          <a:p>
            <a:r>
              <a:rPr lang="en-US" altLang="ja-JP" dirty="0"/>
              <a:t>Column: Data completion</a:t>
            </a:r>
            <a:endParaRPr lang="ja-JP" altLang="en-US" dirty="0"/>
          </a:p>
        </p:txBody>
      </p:sp>
      <p:sp>
        <p:nvSpPr>
          <p:cNvPr id="2" name="コンテンツ プレースホルダー 1">
            <a:extLst>
              <a:ext uri="{FF2B5EF4-FFF2-40B4-BE49-F238E27FC236}">
                <a16:creationId xmlns:a16="http://schemas.microsoft.com/office/drawing/2014/main" id="{82583F5C-FB3E-8572-76A5-F7D3EEC59C5D}"/>
              </a:ext>
            </a:extLst>
          </p:cNvPr>
          <p:cNvSpPr>
            <a:spLocks noGrp="1"/>
          </p:cNvSpPr>
          <p:nvPr>
            <p:ph sz="half" idx="1"/>
          </p:nvPr>
        </p:nvSpPr>
        <p:spPr>
          <a:ln>
            <a:solidFill>
              <a:schemeClr val="tx1"/>
            </a:solidFill>
          </a:ln>
        </p:spPr>
        <p:txBody>
          <a:bodyPr/>
          <a:lstStyle/>
          <a:p>
            <a:r>
              <a:rPr lang="en-US" altLang="ja-JP" sz="2000" b="1"/>
              <a:t>Data augmentation </a:t>
            </a:r>
            <a:r>
              <a:rPr lang="en-US" altLang="ja-JP" sz="2000"/>
              <a:t>is a technique used to enhance the size and diversity of a dataset by applying various transformations to existing data. These transformations can include, for example, rotating, flipping, cropping, adjusting brightness and contrast, or adding noise for image data, paraphrasing, or back-translation for text data, or other transformations for different types of data. The goal is to increase the variety of training data, which helps improve the performance and robustness of machine learning models.</a:t>
            </a:r>
          </a:p>
          <a:p>
            <a:endParaRPr lang="ja-JP" altLang="en-US" sz="2000"/>
          </a:p>
          <a:p>
            <a:r>
              <a:rPr lang="en-US" altLang="ja-JP" sz="2000" b="1"/>
              <a:t>Data enrichment </a:t>
            </a:r>
            <a:r>
              <a:rPr lang="en-US" altLang="ja-JP" sz="2000"/>
              <a:t>is the process of enhancing existing data by supplementing it with additional information from external or internal sources. This process adds value to raw data, making it more comprehensive, accurate, and useful for analysis or decision-making. Enrichment often includes adding missing data points, improving data accuracy, or integrating contextual information such as demographic, geographic, or behavioral data.</a:t>
            </a:r>
          </a:p>
          <a:p>
            <a:endParaRPr lang="en-US" altLang="ja-JP" sz="2000" dirty="0"/>
          </a:p>
        </p:txBody>
      </p:sp>
      <p:sp>
        <p:nvSpPr>
          <p:cNvPr id="3" name="スライド番号プレースホルダー 2">
            <a:extLst>
              <a:ext uri="{FF2B5EF4-FFF2-40B4-BE49-F238E27FC236}">
                <a16:creationId xmlns:a16="http://schemas.microsoft.com/office/drawing/2014/main" id="{846F7519-7052-C379-8829-A72D26DB7FD1}"/>
              </a:ext>
            </a:extLst>
          </p:cNvPr>
          <p:cNvSpPr>
            <a:spLocks noGrp="1"/>
          </p:cNvSpPr>
          <p:nvPr>
            <p:ph type="sldNum" sz="quarter" idx="12"/>
          </p:nvPr>
        </p:nvSpPr>
        <p:spPr/>
        <p:txBody>
          <a:bodyPr/>
          <a:lstStyle/>
          <a:p>
            <a:fld id="{DBFB1F43-6F2E-4538-AABB-23AEDF146290}" type="slidenum">
              <a:rPr lang="ja-JP" altLang="en-US" smtClean="0"/>
              <a:pPr/>
              <a:t>67</a:t>
            </a:fld>
            <a:endParaRPr lang="ja-JP" altLang="en-US"/>
          </a:p>
        </p:txBody>
      </p:sp>
      <p:sp>
        <p:nvSpPr>
          <p:cNvPr id="5" name="テキスト ボックス 4">
            <a:extLst>
              <a:ext uri="{FF2B5EF4-FFF2-40B4-BE49-F238E27FC236}">
                <a16:creationId xmlns:a16="http://schemas.microsoft.com/office/drawing/2014/main" id="{BF6A9AA1-600D-41D3-D275-7F469566FFA3}"/>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3058643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9037-716C-DC5A-6C26-F1667EA573A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7BFD685-73E2-7D6B-1E62-B1F215CB2319}"/>
              </a:ext>
            </a:extLst>
          </p:cNvPr>
          <p:cNvSpPr>
            <a:spLocks noGrp="1"/>
          </p:cNvSpPr>
          <p:nvPr>
            <p:ph type="title"/>
          </p:nvPr>
        </p:nvSpPr>
        <p:spPr>
          <a:xfrm>
            <a:off x="641213" y="313754"/>
            <a:ext cx="10723473" cy="676276"/>
          </a:xfrm>
          <a:solidFill>
            <a:schemeClr val="bg1">
              <a:alpha val="0"/>
            </a:schemeClr>
          </a:solidFill>
          <a:ln>
            <a:noFill/>
          </a:ln>
        </p:spPr>
        <p:txBody>
          <a:bodyPr vert="horz" wrap="square" lIns="91440" tIns="45720" rIns="91440" bIns="45720" numCol="1" anchor="b" anchorCtr="0" compatLnSpc="1">
            <a:prstTxWarp prst="textNoShape">
              <a:avLst/>
            </a:prstTxWarp>
          </a:bodyPr>
          <a:lstStyle/>
          <a:p>
            <a:r>
              <a:rPr lang="en-US" altLang="ja-JP" dirty="0"/>
              <a:t>Column: Synthetic data </a:t>
            </a:r>
            <a:r>
              <a:rPr lang="en-US" altLang="ja-JP" sz="3200" dirty="0"/>
              <a:t>– Positive aspects</a:t>
            </a:r>
            <a:endParaRPr lang="ja-JP" altLang="en-US" dirty="0"/>
          </a:p>
        </p:txBody>
      </p:sp>
      <p:sp>
        <p:nvSpPr>
          <p:cNvPr id="2" name="コンテンツ プレースホルダー 1">
            <a:extLst>
              <a:ext uri="{FF2B5EF4-FFF2-40B4-BE49-F238E27FC236}">
                <a16:creationId xmlns:a16="http://schemas.microsoft.com/office/drawing/2014/main" id="{A90E51C5-E5E7-0E48-97CC-FF3B6A55B737}"/>
              </a:ext>
            </a:extLst>
          </p:cNvPr>
          <p:cNvSpPr>
            <a:spLocks noGrp="1"/>
          </p:cNvSpPr>
          <p:nvPr>
            <p:ph sz="half" idx="1"/>
          </p:nvPr>
        </p:nvSpPr>
        <p:spPr>
          <a:ln>
            <a:solidFill>
              <a:schemeClr val="accent1"/>
            </a:solidFill>
          </a:ln>
        </p:spPr>
        <p:txBody>
          <a:bodyPr/>
          <a:lstStyle/>
          <a:p>
            <a:pPr marL="0" indent="0">
              <a:buNone/>
            </a:pPr>
            <a:r>
              <a:rPr lang="en-US" altLang="ja-JP" sz="2000" dirty="0"/>
              <a:t>The use of synthetic data generated by AI offers significant benefits and opportunities.</a:t>
            </a:r>
            <a:endParaRPr kumimoji="1" lang="en-US" altLang="ja-JP" sz="2000" dirty="0"/>
          </a:p>
          <a:p>
            <a:pPr marL="857248" lvl="1" indent="-457200">
              <a:buFont typeface="+mj-lt"/>
              <a:buAutoNum type="arabicPeriod"/>
            </a:pPr>
            <a:r>
              <a:rPr lang="en-US" altLang="ja-JP" sz="2000" dirty="0"/>
              <a:t>Enhancing Data Privacy</a:t>
            </a:r>
          </a:p>
          <a:p>
            <a:pPr marL="665161" lvl="2" indent="0">
              <a:buNone/>
            </a:pPr>
            <a:r>
              <a:rPr kumimoji="1" lang="en-US" altLang="ja-JP" sz="1800" dirty="0"/>
              <a:t>Synthetic data enables analysis and model training without exposing real personal information, helping to protect individual privacy.</a:t>
            </a:r>
          </a:p>
          <a:p>
            <a:pPr marL="914398" lvl="1" indent="-457200">
              <a:buFont typeface="+mj-lt"/>
              <a:buAutoNum type="arabicPeriod"/>
            </a:pPr>
            <a:r>
              <a:rPr lang="en-US" altLang="ja-JP" sz="2000" dirty="0"/>
              <a:t>Expanding Data Availability and Safe Testing</a:t>
            </a:r>
            <a:endParaRPr kumimoji="1" lang="en-US" altLang="ja-JP" sz="2000" dirty="0"/>
          </a:p>
          <a:p>
            <a:pPr marL="722311" lvl="2" indent="0">
              <a:buNone/>
            </a:pPr>
            <a:r>
              <a:rPr kumimoji="1" lang="en-US" altLang="ja-JP" sz="1800" dirty="0"/>
              <a:t>Synthetic data can fill gaps where real data are scarce, sensitive, or difficult to collect, and enables safe testing and validation of AI systems under controlled conditions.</a:t>
            </a:r>
          </a:p>
          <a:p>
            <a:pPr marL="914398" lvl="1" indent="-457200">
              <a:buFont typeface="+mj-lt"/>
              <a:buAutoNum type="arabicPeriod"/>
            </a:pPr>
            <a:r>
              <a:rPr kumimoji="1" lang="en-US" altLang="ja-JP" sz="2000" dirty="0"/>
              <a:t>Accelerating AI Development</a:t>
            </a:r>
          </a:p>
          <a:p>
            <a:pPr marL="722311" lvl="2" indent="0">
              <a:buNone/>
            </a:pPr>
            <a:r>
              <a:rPr kumimoji="1" lang="en-US" altLang="ja-JP" sz="1800" dirty="0"/>
              <a:t>By generating diverse and high-quality training data, synthetic data helps improve AI performance, robustness, and fairness.</a:t>
            </a:r>
          </a:p>
          <a:p>
            <a:pPr marL="914398" lvl="1" indent="-457200">
              <a:buFont typeface="+mj-lt"/>
              <a:buAutoNum type="arabicPeriod"/>
            </a:pPr>
            <a:r>
              <a:rPr kumimoji="1" lang="en-US" altLang="ja-JP" sz="2000" dirty="0"/>
              <a:t>Reducing Costs and Risks</a:t>
            </a:r>
          </a:p>
          <a:p>
            <a:pPr marL="722311" lvl="2" indent="0">
              <a:buNone/>
            </a:pPr>
            <a:r>
              <a:rPr kumimoji="1" lang="en-US" altLang="ja-JP" sz="1800" dirty="0"/>
              <a:t>Using synthetic data lowers the cost of data collection and annotation, while minimizing regulatory and security risks associated with handling real data.</a:t>
            </a:r>
          </a:p>
          <a:p>
            <a:pPr marL="914398" lvl="1" indent="-457200">
              <a:buFont typeface="+mj-lt"/>
              <a:buAutoNum type="arabicPeriod"/>
            </a:pPr>
            <a:r>
              <a:rPr kumimoji="1" lang="en-US" altLang="ja-JP" sz="2000" dirty="0"/>
              <a:t>Promoting Innovation and Collaboration</a:t>
            </a:r>
          </a:p>
          <a:p>
            <a:pPr marL="722311" lvl="2" indent="0">
              <a:buNone/>
            </a:pPr>
            <a:r>
              <a:rPr kumimoji="1" lang="en-US" altLang="ja-JP" sz="1800" dirty="0"/>
              <a:t>Openly shared synthetic datasets can encourage cross-industry collaboration and faster research progress while maintaining confidentiality.</a:t>
            </a:r>
            <a:endParaRPr kumimoji="1" lang="en-US" altLang="ja-JP" sz="2000" dirty="0"/>
          </a:p>
        </p:txBody>
      </p:sp>
      <p:sp>
        <p:nvSpPr>
          <p:cNvPr id="3" name="スライド番号プレースホルダー 2">
            <a:extLst>
              <a:ext uri="{FF2B5EF4-FFF2-40B4-BE49-F238E27FC236}">
                <a16:creationId xmlns:a16="http://schemas.microsoft.com/office/drawing/2014/main" id="{5C19F6E1-AE28-712B-15D5-B431AC873CA4}"/>
              </a:ext>
            </a:extLst>
          </p:cNvPr>
          <p:cNvSpPr>
            <a:spLocks noGrp="1"/>
          </p:cNvSpPr>
          <p:nvPr>
            <p:ph type="sldNum" sz="quarter" idx="12"/>
          </p:nvPr>
        </p:nvSpPr>
        <p:spPr/>
        <p:txBody>
          <a:bodyPr/>
          <a:lstStyle/>
          <a:p>
            <a:fld id="{DBFB1F43-6F2E-4538-AABB-23AEDF146290}" type="slidenum">
              <a:rPr lang="ja-JP" altLang="en-US" smtClean="0"/>
              <a:pPr/>
              <a:t>68</a:t>
            </a:fld>
            <a:endParaRPr lang="ja-JP" altLang="en-US"/>
          </a:p>
        </p:txBody>
      </p:sp>
      <p:sp>
        <p:nvSpPr>
          <p:cNvPr id="5" name="テキスト ボックス 4">
            <a:extLst>
              <a:ext uri="{FF2B5EF4-FFF2-40B4-BE49-F238E27FC236}">
                <a16:creationId xmlns:a16="http://schemas.microsoft.com/office/drawing/2014/main" id="{329A5CCA-197C-551C-FB4D-7F7FA1B5D2D0}"/>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3393412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C7BD-0D53-72C7-4167-FE3D30886EA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455B802-A71C-8993-C7C3-5FB38A1C0AC7}"/>
              </a:ext>
            </a:extLst>
          </p:cNvPr>
          <p:cNvSpPr>
            <a:spLocks noGrp="1"/>
          </p:cNvSpPr>
          <p:nvPr>
            <p:ph type="title"/>
          </p:nvPr>
        </p:nvSpPr>
        <p:spPr>
          <a:xfrm>
            <a:off x="641213" y="313754"/>
            <a:ext cx="10723473" cy="676276"/>
          </a:xfrm>
          <a:solidFill>
            <a:schemeClr val="bg1">
              <a:alpha val="0"/>
            </a:schemeClr>
          </a:solidFill>
          <a:ln>
            <a:noFill/>
          </a:ln>
        </p:spPr>
        <p:txBody>
          <a:bodyPr vert="horz" wrap="square" lIns="91440" tIns="45720" rIns="91440" bIns="45720" numCol="1" anchor="b" anchorCtr="0" compatLnSpc="1">
            <a:prstTxWarp prst="textNoShape">
              <a:avLst/>
            </a:prstTxWarp>
          </a:bodyPr>
          <a:lstStyle/>
          <a:p>
            <a:r>
              <a:rPr lang="en-US" altLang="ja-JP" dirty="0"/>
              <a:t>Column: Synthetic data </a:t>
            </a:r>
            <a:r>
              <a:rPr lang="en-US" altLang="ja-JP" sz="3200" dirty="0"/>
              <a:t>– Negative aspects</a:t>
            </a:r>
            <a:endParaRPr lang="ja-JP" altLang="en-US" dirty="0"/>
          </a:p>
        </p:txBody>
      </p:sp>
      <p:sp>
        <p:nvSpPr>
          <p:cNvPr id="2" name="コンテンツ プレースホルダー 1">
            <a:extLst>
              <a:ext uri="{FF2B5EF4-FFF2-40B4-BE49-F238E27FC236}">
                <a16:creationId xmlns:a16="http://schemas.microsoft.com/office/drawing/2014/main" id="{79A72B60-4616-DA6B-1BB6-87E58AD1E2DB}"/>
              </a:ext>
            </a:extLst>
          </p:cNvPr>
          <p:cNvSpPr>
            <a:spLocks noGrp="1"/>
          </p:cNvSpPr>
          <p:nvPr>
            <p:ph sz="half" idx="1"/>
          </p:nvPr>
        </p:nvSpPr>
        <p:spPr>
          <a:ln>
            <a:solidFill>
              <a:schemeClr val="accent1"/>
            </a:solidFill>
          </a:ln>
        </p:spPr>
        <p:txBody>
          <a:bodyPr/>
          <a:lstStyle/>
          <a:p>
            <a:pPr marL="0" indent="0">
              <a:buNone/>
            </a:pPr>
            <a:r>
              <a:rPr kumimoji="1" lang="en-US" altLang="ja-JP" sz="2000" dirty="0"/>
              <a:t>The synthetic content generated by AI has a significant impact</a:t>
            </a:r>
          </a:p>
          <a:p>
            <a:pPr marL="857248" lvl="1" indent="-457200">
              <a:buFont typeface="+mj-lt"/>
              <a:buAutoNum type="arabicPeriod"/>
            </a:pPr>
            <a:r>
              <a:rPr kumimoji="1" lang="en-US" altLang="ja-JP" sz="2000" dirty="0"/>
              <a:t>Spread of Fake News and Misinformation</a:t>
            </a:r>
            <a:endParaRPr lang="en-US" altLang="ja-JP" sz="2000" dirty="0"/>
          </a:p>
          <a:p>
            <a:pPr marL="665161" lvl="2" indent="0">
              <a:buNone/>
            </a:pPr>
            <a:r>
              <a:rPr kumimoji="1" lang="en-US" altLang="ja-JP" sz="1800" dirty="0"/>
              <a:t>Synthetic content can generate highly realistic images, audio, and text, which may be intentionally misused to spread false information.</a:t>
            </a:r>
          </a:p>
          <a:p>
            <a:pPr marL="914398" lvl="1" indent="-457200">
              <a:buFont typeface="+mj-lt"/>
              <a:buAutoNum type="arabicPeriod"/>
            </a:pPr>
            <a:r>
              <a:rPr kumimoji="1" lang="en-US" altLang="ja-JP" sz="2000" dirty="0"/>
              <a:t>Invasion of Privacy</a:t>
            </a:r>
          </a:p>
          <a:p>
            <a:pPr marL="722311" lvl="2" indent="0">
              <a:buNone/>
            </a:pPr>
            <a:r>
              <a:rPr kumimoji="1" lang="en-US" altLang="ja-JP" sz="1800" dirty="0"/>
              <a:t>Technologies like deepfakes can create content that mimics an individual's face or voice, potentially violating his or her privacy.</a:t>
            </a:r>
          </a:p>
          <a:p>
            <a:pPr marL="914398" lvl="1" indent="-457200">
              <a:buFont typeface="+mj-lt"/>
              <a:buAutoNum type="arabicPeriod"/>
            </a:pPr>
            <a:r>
              <a:rPr kumimoji="1" lang="en-US" altLang="ja-JP" sz="2000" dirty="0"/>
              <a:t>Damage to Brand or Corporate Reputation</a:t>
            </a:r>
          </a:p>
          <a:p>
            <a:pPr marL="722311" lvl="2" indent="0">
              <a:buNone/>
            </a:pPr>
            <a:r>
              <a:rPr kumimoji="1" lang="en-US" altLang="ja-JP" sz="1800" dirty="0"/>
              <a:t>Maliciously created synthetic content can tarnish a company or brand reputation.</a:t>
            </a:r>
          </a:p>
          <a:p>
            <a:pPr marL="914398" lvl="1" indent="-457200">
              <a:buFont typeface="+mj-lt"/>
              <a:buAutoNum type="arabicPeriod"/>
            </a:pPr>
            <a:r>
              <a:rPr kumimoji="1" lang="en-US" altLang="ja-JP" sz="2000" dirty="0"/>
              <a:t>Legal Risks and Ethical Challenges</a:t>
            </a:r>
          </a:p>
          <a:p>
            <a:pPr marL="722311" lvl="2" indent="0">
              <a:buNone/>
            </a:pPr>
            <a:r>
              <a:rPr kumimoji="1" lang="en-US" altLang="ja-JP" sz="1800" dirty="0"/>
              <a:t>The creation and distribution of synthetic content can lead to legal and ethical issues such as copyright infringement, violation of publicity rights, or discriminatory content.</a:t>
            </a:r>
          </a:p>
          <a:p>
            <a:pPr marL="914398" lvl="1" indent="-457200">
              <a:buFont typeface="+mj-lt"/>
              <a:buAutoNum type="arabicPeriod"/>
            </a:pPr>
            <a:r>
              <a:rPr kumimoji="1" lang="en-US" altLang="ja-JP" sz="2000" dirty="0"/>
              <a:t>Decline in Trust</a:t>
            </a:r>
          </a:p>
          <a:p>
            <a:pPr marL="722311" lvl="2" indent="0">
              <a:buNone/>
            </a:pPr>
            <a:r>
              <a:rPr kumimoji="1" lang="en-US" altLang="ja-JP" sz="1800" dirty="0"/>
              <a:t>An abundance of synthetic content makes it harder for consumers and businesses to trust digital content.</a:t>
            </a:r>
          </a:p>
          <a:p>
            <a:pPr marL="914398" lvl="1" indent="-457200">
              <a:buFont typeface="+mj-lt"/>
              <a:buAutoNum type="arabicPeriod"/>
            </a:pPr>
            <a:r>
              <a:rPr kumimoji="1" lang="en-US" altLang="ja-JP" sz="2000" dirty="0"/>
              <a:t>National Security and Political Risks</a:t>
            </a:r>
          </a:p>
          <a:p>
            <a:pPr marL="722311" lvl="2" indent="0">
              <a:buNone/>
            </a:pPr>
            <a:r>
              <a:rPr kumimoji="1" lang="en-US" altLang="ja-JP" sz="1800" dirty="0"/>
              <a:t>Synthetic content might be </a:t>
            </a:r>
            <a:r>
              <a:rPr lang="en-US" altLang="ja-JP" sz="1800" dirty="0"/>
              <a:t>politically exploited</a:t>
            </a:r>
            <a:r>
              <a:rPr kumimoji="1" lang="en-US" altLang="ja-JP" sz="1800" dirty="0"/>
              <a:t>.</a:t>
            </a:r>
            <a:endParaRPr kumimoji="1" lang="en-US" altLang="ja-JP" sz="2000" dirty="0"/>
          </a:p>
        </p:txBody>
      </p:sp>
      <p:sp>
        <p:nvSpPr>
          <p:cNvPr id="3" name="スライド番号プレースホルダー 2">
            <a:extLst>
              <a:ext uri="{FF2B5EF4-FFF2-40B4-BE49-F238E27FC236}">
                <a16:creationId xmlns:a16="http://schemas.microsoft.com/office/drawing/2014/main" id="{3CF517B3-3657-2FF3-0708-1E9AF6766417}"/>
              </a:ext>
            </a:extLst>
          </p:cNvPr>
          <p:cNvSpPr>
            <a:spLocks noGrp="1"/>
          </p:cNvSpPr>
          <p:nvPr>
            <p:ph type="sldNum" sz="quarter" idx="12"/>
          </p:nvPr>
        </p:nvSpPr>
        <p:spPr/>
        <p:txBody>
          <a:bodyPr/>
          <a:lstStyle/>
          <a:p>
            <a:fld id="{DBFB1F43-6F2E-4538-AABB-23AEDF146290}" type="slidenum">
              <a:rPr lang="ja-JP" altLang="en-US" smtClean="0"/>
              <a:pPr/>
              <a:t>69</a:t>
            </a:fld>
            <a:endParaRPr lang="ja-JP" altLang="en-US"/>
          </a:p>
        </p:txBody>
      </p:sp>
      <p:sp>
        <p:nvSpPr>
          <p:cNvPr id="6" name="テキスト ボックス 5">
            <a:extLst>
              <a:ext uri="{FF2B5EF4-FFF2-40B4-BE49-F238E27FC236}">
                <a16:creationId xmlns:a16="http://schemas.microsoft.com/office/drawing/2014/main" id="{DD564A44-529F-4923-826F-9A0577F2D6B9}"/>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94889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9ED87-2CE1-62F8-6498-52CC65EC973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0505C97-8CFB-B1ED-EEEB-E7093B61D724}"/>
              </a:ext>
            </a:extLst>
          </p:cNvPr>
          <p:cNvSpPr>
            <a:spLocks noGrp="1"/>
          </p:cNvSpPr>
          <p:nvPr>
            <p:ph type="sldNum" sz="quarter" idx="12"/>
          </p:nvPr>
        </p:nvSpPr>
        <p:spPr/>
        <p:txBody>
          <a:bodyPr/>
          <a:lstStyle/>
          <a:p>
            <a:fld id="{DBFB1F43-6F2E-4538-AABB-23AEDF146290}" type="slidenum">
              <a:rPr lang="ja-JP" altLang="en-US" smtClean="0"/>
              <a:pPr/>
              <a:t>7</a:t>
            </a:fld>
            <a:endParaRPr lang="ja-JP" altLang="en-US"/>
          </a:p>
        </p:txBody>
      </p:sp>
      <p:graphicFrame>
        <p:nvGraphicFramePr>
          <p:cNvPr id="14" name="表 13">
            <a:extLst>
              <a:ext uri="{FF2B5EF4-FFF2-40B4-BE49-F238E27FC236}">
                <a16:creationId xmlns:a16="http://schemas.microsoft.com/office/drawing/2014/main" id="{58ADCF28-DF58-A1C1-7662-5DF07EC2F78C}"/>
              </a:ext>
            </a:extLst>
          </p:cNvPr>
          <p:cNvGraphicFramePr>
            <a:graphicFrameLocks noGrp="1"/>
          </p:cNvGraphicFramePr>
          <p:nvPr>
            <p:extLst>
              <p:ext uri="{D42A27DB-BD31-4B8C-83A1-F6EECF244321}">
                <p14:modId xmlns:p14="http://schemas.microsoft.com/office/powerpoint/2010/main" val="44251041"/>
              </p:ext>
            </p:extLst>
          </p:nvPr>
        </p:nvGraphicFramePr>
        <p:xfrm>
          <a:off x="842631" y="279056"/>
          <a:ext cx="5507369" cy="6349365"/>
        </p:xfrm>
        <a:graphic>
          <a:graphicData uri="http://schemas.openxmlformats.org/drawingml/2006/table">
            <a:tbl>
              <a:tblPr>
                <a:tableStyleId>{5C22544A-7EE6-4342-B048-85BDC9FD1C3A}</a:tableStyleId>
              </a:tblPr>
              <a:tblGrid>
                <a:gridCol w="4283246">
                  <a:extLst>
                    <a:ext uri="{9D8B030D-6E8A-4147-A177-3AD203B41FA5}">
                      <a16:colId xmlns:a16="http://schemas.microsoft.com/office/drawing/2014/main" val="3607252938"/>
                    </a:ext>
                  </a:extLst>
                </a:gridCol>
                <a:gridCol w="1224123">
                  <a:extLst>
                    <a:ext uri="{9D8B030D-6E8A-4147-A177-3AD203B41FA5}">
                      <a16:colId xmlns:a16="http://schemas.microsoft.com/office/drawing/2014/main" val="2390199372"/>
                    </a:ext>
                  </a:extLst>
                </a:gridCol>
              </a:tblGrid>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III. Perspective - Governance Cycle View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96</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25164713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Governance Cycle  </a:t>
                      </a:r>
                    </a:p>
                  </a:txBody>
                  <a:tcPr marL="9525" marR="9525" marT="9525" marB="0" anchor="ctr">
                    <a:solidFill>
                      <a:schemeClr val="bg1"/>
                    </a:solidFill>
                  </a:tcPr>
                </a:tc>
                <a:tc>
                  <a:txBody>
                    <a:bodyPr/>
                    <a:lstStyle/>
                    <a:p>
                      <a:pPr algn="l" fontAlgn="ctr"/>
                      <a:r>
                        <a:rPr lang="en-US" sz="1200" u="none" strike="noStrike">
                          <a:solidFill>
                            <a:schemeClr val="tx2"/>
                          </a:solidFill>
                          <a:effectLst/>
                        </a:rPr>
                        <a:t>p. 97</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1206554"/>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Data Quality Planning  </a:t>
                      </a:r>
                    </a:p>
                  </a:txBody>
                  <a:tcPr marL="9525" marR="9525" marT="9525" marB="0" anchor="ctr">
                    <a:solidFill>
                      <a:schemeClr val="bg1"/>
                    </a:solidFill>
                  </a:tcPr>
                </a:tc>
                <a:tc>
                  <a:txBody>
                    <a:bodyPr/>
                    <a:lstStyle/>
                    <a:p>
                      <a:pPr algn="l" fontAlgn="ctr"/>
                      <a:r>
                        <a:rPr lang="en-US" sz="1200" u="none" strike="noStrike">
                          <a:solidFill>
                            <a:schemeClr val="tx2"/>
                          </a:solidFill>
                          <a:effectLst/>
                        </a:rPr>
                        <a:t>p. 98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59918593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Data Quality Control  </a:t>
                      </a:r>
                    </a:p>
                  </a:txBody>
                  <a:tcPr marL="9525" marR="9525" marT="9525" marB="0" anchor="ctr">
                    <a:solidFill>
                      <a:schemeClr val="bg1"/>
                    </a:solidFill>
                  </a:tcPr>
                </a:tc>
                <a:tc>
                  <a:txBody>
                    <a:bodyPr/>
                    <a:lstStyle/>
                    <a:p>
                      <a:pPr algn="l" fontAlgn="ctr"/>
                      <a:r>
                        <a:rPr lang="en-US" sz="1200" u="none" strike="noStrike">
                          <a:solidFill>
                            <a:schemeClr val="tx2"/>
                          </a:solidFill>
                          <a:effectLst/>
                        </a:rPr>
                        <a:t>p. 100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00321515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Data Quality Assurance  </a:t>
                      </a:r>
                    </a:p>
                  </a:txBody>
                  <a:tcPr marL="9525" marR="9525" marT="9525" marB="0" anchor="ctr">
                    <a:solidFill>
                      <a:schemeClr val="bg1"/>
                    </a:solidFill>
                  </a:tcPr>
                </a:tc>
                <a:tc>
                  <a:txBody>
                    <a:bodyPr/>
                    <a:lstStyle/>
                    <a:p>
                      <a:pPr algn="l" fontAlgn="ctr"/>
                      <a:r>
                        <a:rPr lang="en-US" sz="1200" u="none" strike="noStrike">
                          <a:solidFill>
                            <a:schemeClr val="tx2"/>
                          </a:solidFill>
                          <a:effectLst/>
                        </a:rPr>
                        <a:t>p. 102</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83684610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Data Quality Improvement  </a:t>
                      </a:r>
                    </a:p>
                  </a:txBody>
                  <a:tcPr marL="9525" marR="9525" marT="9525" marB="0" anchor="ctr">
                    <a:solidFill>
                      <a:schemeClr val="bg1"/>
                    </a:solidFill>
                  </a:tcPr>
                </a:tc>
                <a:tc>
                  <a:txBody>
                    <a:bodyPr/>
                    <a:lstStyle/>
                    <a:p>
                      <a:pPr algn="l" fontAlgn="ctr"/>
                      <a:r>
                        <a:rPr lang="en-US" sz="1200" u="none" strike="noStrike">
                          <a:solidFill>
                            <a:schemeClr val="tx2"/>
                          </a:solidFill>
                          <a:effectLst/>
                        </a:rPr>
                        <a:t>p. 104</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35743119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Data-related Support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106</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74014700"/>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Resource Provision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108</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2457387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Column: Human resource and team</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110</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384589598"/>
                  </a:ext>
                </a:extLst>
              </a:tr>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III. Perspective - Gateway View(Characteristics)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111</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83203274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Verification of Data Quality Characteristics.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112</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025630492"/>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List of Characteristics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113</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57522718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Accuracy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114</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17466819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Completeness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115</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1943488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Consistency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79619954"/>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Credibility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117</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64946326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Currentness  </a:t>
                      </a:r>
                    </a:p>
                  </a:txBody>
                  <a:tcPr marL="9525" marR="9525" marT="9525" marB="0" anchor="ctr">
                    <a:solidFill>
                      <a:schemeClr val="bg1"/>
                    </a:solidFill>
                  </a:tcPr>
                </a:tc>
                <a:tc>
                  <a:txBody>
                    <a:bodyPr/>
                    <a:lstStyle/>
                    <a:p>
                      <a:pPr algn="l" fontAlgn="ctr"/>
                      <a:r>
                        <a:rPr lang="en-US" sz="1200" u="none" strike="noStrike">
                          <a:solidFill>
                            <a:schemeClr val="tx2"/>
                          </a:solidFill>
                          <a:effectLst/>
                        </a:rPr>
                        <a:t>p. 118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14912410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Accessibility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119</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7946458"/>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Compliance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120</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513856784"/>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Confidentiality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121</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15337550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Efficiency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122</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75767596"/>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Precision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123</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94888538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Traceability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124</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6578516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Understandability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125</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334194411"/>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Availability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126</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2044406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Portability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127</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050834214"/>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Recoverability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128</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25841278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Auditability  </a:t>
                      </a:r>
                    </a:p>
                  </a:txBody>
                  <a:tcPr marL="9525" marR="9525" marT="9525" marB="0" anchor="ctr">
                    <a:solidFill>
                      <a:schemeClr val="bg1"/>
                    </a:solidFill>
                  </a:tcPr>
                </a:tc>
                <a:tc>
                  <a:txBody>
                    <a:bodyPr/>
                    <a:lstStyle/>
                    <a:p>
                      <a:pPr algn="l" fontAlgn="ctr"/>
                      <a:r>
                        <a:rPr lang="en-US" sz="1200" u="none" strike="noStrike">
                          <a:solidFill>
                            <a:schemeClr val="tx2"/>
                          </a:solidFill>
                          <a:effectLst/>
                        </a:rPr>
                        <a:t>p. 129</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674571782"/>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Balance  </a:t>
                      </a:r>
                    </a:p>
                  </a:txBody>
                  <a:tcPr marL="9525" marR="9525" marT="9525" marB="0" anchor="ctr">
                    <a:solidFill>
                      <a:schemeClr val="bg1"/>
                    </a:solidFill>
                  </a:tcPr>
                </a:tc>
                <a:tc>
                  <a:txBody>
                    <a:bodyPr/>
                    <a:lstStyle/>
                    <a:p>
                      <a:pPr algn="l" fontAlgn="ctr"/>
                      <a:r>
                        <a:rPr lang="en-US" sz="1200" u="none" strike="noStrike">
                          <a:solidFill>
                            <a:schemeClr val="tx2"/>
                          </a:solidFill>
                          <a:effectLst/>
                        </a:rPr>
                        <a:t>p. 130</a:t>
                      </a:r>
                      <a:endParaRPr lang="en-US" sz="1200" b="0" i="0" u="none" strike="noStrike">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74870889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Diversity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131</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820875303"/>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Effectiveness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132</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34462307"/>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Identifiability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133</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1043068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Relevance  </a:t>
                      </a:r>
                    </a:p>
                  </a:txBody>
                  <a:tcPr marL="9525" marR="9525" marT="9525" marB="0" anchor="ctr">
                    <a:solidFill>
                      <a:schemeClr val="bg1"/>
                    </a:solidFill>
                  </a:tcPr>
                </a:tc>
                <a:tc>
                  <a:txBody>
                    <a:bodyPr/>
                    <a:lstStyle/>
                    <a:p>
                      <a:pPr algn="l" fontAlgn="ctr"/>
                      <a:r>
                        <a:rPr lang="en-US" sz="1200" u="none" strike="noStrike" dirty="0">
                          <a:solidFill>
                            <a:schemeClr val="tx2"/>
                          </a:solidFill>
                          <a:effectLst/>
                        </a:rPr>
                        <a:t>p. 134</a:t>
                      </a:r>
                      <a:endParaRPr lang="en-US" sz="1200" b="0" i="0" u="none" strike="noStrike" dirty="0">
                        <a:solidFill>
                          <a:schemeClr val="tx2"/>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90872407"/>
                  </a:ext>
                </a:extLst>
              </a:tr>
            </a:tbl>
          </a:graphicData>
        </a:graphic>
      </p:graphicFrame>
      <p:graphicFrame>
        <p:nvGraphicFramePr>
          <p:cNvPr id="15" name="表 14">
            <a:extLst>
              <a:ext uri="{FF2B5EF4-FFF2-40B4-BE49-F238E27FC236}">
                <a16:creationId xmlns:a16="http://schemas.microsoft.com/office/drawing/2014/main" id="{B64536D8-20BC-2228-B8F6-FA743403FDF8}"/>
              </a:ext>
            </a:extLst>
          </p:cNvPr>
          <p:cNvGraphicFramePr>
            <a:graphicFrameLocks noGrp="1"/>
          </p:cNvGraphicFramePr>
          <p:nvPr>
            <p:extLst>
              <p:ext uri="{D42A27DB-BD31-4B8C-83A1-F6EECF244321}">
                <p14:modId xmlns:p14="http://schemas.microsoft.com/office/powerpoint/2010/main" val="687601047"/>
              </p:ext>
            </p:extLst>
          </p:nvPr>
        </p:nvGraphicFramePr>
        <p:xfrm>
          <a:off x="6476395" y="254317"/>
          <a:ext cx="5507369" cy="2501265"/>
        </p:xfrm>
        <a:graphic>
          <a:graphicData uri="http://schemas.openxmlformats.org/drawingml/2006/table">
            <a:tbl>
              <a:tblPr>
                <a:tableStyleId>{5C22544A-7EE6-4342-B048-85BDC9FD1C3A}</a:tableStyleId>
              </a:tblPr>
              <a:tblGrid>
                <a:gridCol w="4283246">
                  <a:extLst>
                    <a:ext uri="{9D8B030D-6E8A-4147-A177-3AD203B41FA5}">
                      <a16:colId xmlns:a16="http://schemas.microsoft.com/office/drawing/2014/main" val="2859377609"/>
                    </a:ext>
                  </a:extLst>
                </a:gridCol>
                <a:gridCol w="1224123">
                  <a:extLst>
                    <a:ext uri="{9D8B030D-6E8A-4147-A177-3AD203B41FA5}">
                      <a16:colId xmlns:a16="http://schemas.microsoft.com/office/drawing/2014/main" val="257922350"/>
                    </a:ext>
                  </a:extLst>
                </a:gridCol>
              </a:tblGrid>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Representativeness  </a:t>
                      </a:r>
                    </a:p>
                  </a:txBody>
                  <a:tcPr marL="9525" marR="9525" marT="9525" marB="0" anchor="ctr">
                    <a:solidFill>
                      <a:schemeClr val="bg1"/>
                    </a:solidFill>
                  </a:tcPr>
                </a:tc>
                <a:tc>
                  <a:txBody>
                    <a:bodyPr/>
                    <a:lstStyle/>
                    <a:p>
                      <a:pPr algn="l" fontAlgn="ctr"/>
                      <a:r>
                        <a:rPr lang="en-US" sz="1200" u="none" strike="noStrike" dirty="0">
                          <a:effectLst/>
                        </a:rPr>
                        <a:t>p. 135</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62424086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Similarity  </a:t>
                      </a:r>
                    </a:p>
                  </a:txBody>
                  <a:tcPr marL="9525" marR="9525" marT="9525" marB="0" anchor="ctr">
                    <a:solidFill>
                      <a:schemeClr val="bg1"/>
                    </a:solidFill>
                  </a:tcPr>
                </a:tc>
                <a:tc>
                  <a:txBody>
                    <a:bodyPr/>
                    <a:lstStyle/>
                    <a:p>
                      <a:pPr algn="l" fontAlgn="ctr"/>
                      <a:r>
                        <a:rPr lang="en-US" sz="1200" u="none" strike="noStrike" dirty="0">
                          <a:effectLst/>
                        </a:rPr>
                        <a:t>p. 136</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99375616"/>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Timeliness  </a:t>
                      </a:r>
                    </a:p>
                  </a:txBody>
                  <a:tcPr marL="9525" marR="9525" marT="9525" marB="0" anchor="ctr">
                    <a:solidFill>
                      <a:schemeClr val="bg1"/>
                    </a:solidFill>
                  </a:tcPr>
                </a:tc>
                <a:tc>
                  <a:txBody>
                    <a:bodyPr/>
                    <a:lstStyle/>
                    <a:p>
                      <a:pPr algn="l" fontAlgn="ctr"/>
                      <a:r>
                        <a:rPr lang="en-US" sz="1200" u="none" strike="noStrike" dirty="0">
                          <a:effectLst/>
                        </a:rPr>
                        <a:t>p. 137</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45552249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Sensor data  </a:t>
                      </a:r>
                    </a:p>
                  </a:txBody>
                  <a:tcPr marL="9525" marR="9525" marT="9525" marB="0" anchor="ctr">
                    <a:solidFill>
                      <a:schemeClr val="bg1"/>
                    </a:solidFill>
                  </a:tcPr>
                </a:tc>
                <a:tc>
                  <a:txBody>
                    <a:bodyPr/>
                    <a:lstStyle/>
                    <a:p>
                      <a:pPr algn="l" fontAlgn="ctr"/>
                      <a:r>
                        <a:rPr lang="en-US" sz="1200" u="none" strike="noStrike" dirty="0">
                          <a:effectLst/>
                        </a:rPr>
                        <a:t>p. 138</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09150921"/>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Characteristics of Sensor Data  </a:t>
                      </a:r>
                    </a:p>
                  </a:txBody>
                  <a:tcPr marL="9525" marR="9525" marT="9525" marB="0" anchor="ctr">
                    <a:solidFill>
                      <a:schemeClr val="bg1"/>
                    </a:solidFill>
                  </a:tcPr>
                </a:tc>
                <a:tc>
                  <a:txBody>
                    <a:bodyPr/>
                    <a:lstStyle/>
                    <a:p>
                      <a:pPr algn="l" fontAlgn="ctr"/>
                      <a:r>
                        <a:rPr lang="en-US" sz="1200" u="none" strike="noStrike">
                          <a:effectLst/>
                        </a:rPr>
                        <a:t>p. 139</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733819203"/>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Time Characteristics of Sensor Data  </a:t>
                      </a:r>
                    </a:p>
                  </a:txBody>
                  <a:tcPr marL="9525" marR="9525" marT="9525" marB="0" anchor="ctr">
                    <a:solidFill>
                      <a:schemeClr val="bg1"/>
                    </a:solidFill>
                  </a:tcPr>
                </a:tc>
                <a:tc>
                  <a:txBody>
                    <a:bodyPr/>
                    <a:lstStyle/>
                    <a:p>
                      <a:pPr algn="l" fontAlgn="ctr"/>
                      <a:r>
                        <a:rPr lang="en-US" sz="1200" u="none" strike="noStrike">
                          <a:effectLst/>
                        </a:rPr>
                        <a:t>p. 140</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983920020"/>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Challenges in using Multiple Sensors  </a:t>
                      </a:r>
                    </a:p>
                  </a:txBody>
                  <a:tcPr marL="9525" marR="9525" marT="9525" marB="0" anchor="ctr">
                    <a:solidFill>
                      <a:schemeClr val="bg1"/>
                    </a:solidFill>
                  </a:tcPr>
                </a:tc>
                <a:tc>
                  <a:txBody>
                    <a:bodyPr/>
                    <a:lstStyle/>
                    <a:p>
                      <a:pPr algn="l" fontAlgn="ctr"/>
                      <a:r>
                        <a:rPr lang="en-US" sz="1200" u="none" strike="noStrike" dirty="0">
                          <a:effectLst/>
                        </a:rPr>
                        <a:t>p. 141</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507711605"/>
                  </a:ext>
                </a:extLst>
              </a:tr>
              <a:tr h="0">
                <a:tc>
                  <a:txBody>
                    <a:bodyPr/>
                    <a:lstStyle/>
                    <a:p>
                      <a:pPr algn="l" fontAlgn="ctr"/>
                      <a:r>
                        <a:rPr lang="en-US" sz="1200" b="0" i="0" u="none" strike="noStrike">
                          <a:solidFill>
                            <a:schemeClr val="tx2"/>
                          </a:solidFill>
                          <a:effectLst/>
                          <a:latin typeface="Meiryo UI" panose="020B0604030504040204" pitchFamily="50" charset="-128"/>
                          <a:ea typeface="Meiryo UI" panose="020B0604030504040204" pitchFamily="50" charset="-128"/>
                        </a:rPr>
                        <a:t>  Processing with Cloud-Edge-IoT  </a:t>
                      </a:r>
                    </a:p>
                  </a:txBody>
                  <a:tcPr marL="9525" marR="9525" marT="9525" marB="0" anchor="ctr">
                    <a:solidFill>
                      <a:schemeClr val="bg1"/>
                    </a:solidFill>
                  </a:tcPr>
                </a:tc>
                <a:tc>
                  <a:txBody>
                    <a:bodyPr/>
                    <a:lstStyle/>
                    <a:p>
                      <a:pPr algn="l" fontAlgn="ctr"/>
                      <a:r>
                        <a:rPr lang="en-US" sz="1200" u="none" strike="noStrike" dirty="0">
                          <a:effectLst/>
                        </a:rPr>
                        <a:t>p. 144</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1423101211"/>
                  </a:ext>
                </a:extLst>
              </a:tr>
              <a:tr h="0">
                <a:tc>
                  <a:txBody>
                    <a:bodyPr/>
                    <a:lstStyle/>
                    <a:p>
                      <a:pPr algn="l" fontAlgn="ctr"/>
                      <a:r>
                        <a:rPr lang="en-US" sz="1200" b="1" i="0" u="none" strike="noStrike" dirty="0">
                          <a:solidFill>
                            <a:schemeClr val="tx2"/>
                          </a:solidFill>
                          <a:effectLst/>
                          <a:latin typeface="Meiryo UI" panose="020B0604030504040204" pitchFamily="50" charset="-128"/>
                          <a:ea typeface="Meiryo UI" panose="020B0604030504040204" pitchFamily="50" charset="-128"/>
                        </a:rPr>
                        <a:t>Postscript    </a:t>
                      </a:r>
                    </a:p>
                  </a:txBody>
                  <a:tcPr marL="9525" marR="9525" marT="9525" marB="0" anchor="ctr">
                    <a:solidFill>
                      <a:schemeClr val="bg1"/>
                    </a:solidFill>
                  </a:tcPr>
                </a:tc>
                <a:tc>
                  <a:txBody>
                    <a:bodyPr/>
                    <a:lstStyle/>
                    <a:p>
                      <a:pPr algn="l" fontAlgn="ctr"/>
                      <a:r>
                        <a:rPr lang="en-US" sz="1200" u="none" strike="noStrike" dirty="0">
                          <a:effectLst/>
                        </a:rPr>
                        <a:t>p. 145</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4087372119"/>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Message  </a:t>
                      </a:r>
                    </a:p>
                  </a:txBody>
                  <a:tcPr marL="9525" marR="9525" marT="9525" marB="0" anchor="ctr">
                    <a:solidFill>
                      <a:schemeClr val="bg1"/>
                    </a:solidFill>
                  </a:tcPr>
                </a:tc>
                <a:tc>
                  <a:txBody>
                    <a:bodyPr/>
                    <a:lstStyle/>
                    <a:p>
                      <a:pPr algn="l" fontAlgn="ctr"/>
                      <a:r>
                        <a:rPr lang="en-US" sz="1200" u="none" strike="noStrike">
                          <a:effectLst/>
                        </a:rPr>
                        <a:t>p. 146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67755005"/>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About us and this document  </a:t>
                      </a:r>
                    </a:p>
                  </a:txBody>
                  <a:tcPr marL="9525" marR="9525" marT="9525" marB="0" anchor="ctr">
                    <a:solidFill>
                      <a:schemeClr val="bg1"/>
                    </a:solidFill>
                  </a:tcPr>
                </a:tc>
                <a:tc>
                  <a:txBody>
                    <a:bodyPr/>
                    <a:lstStyle/>
                    <a:p>
                      <a:pPr algn="l" fontAlgn="ctr"/>
                      <a:r>
                        <a:rPr lang="en-US" sz="1200" u="none" strike="noStrike">
                          <a:effectLst/>
                        </a:rPr>
                        <a:t>p. 147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2823656157"/>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References  </a:t>
                      </a:r>
                    </a:p>
                  </a:txBody>
                  <a:tcPr marL="9525" marR="9525" marT="9525" marB="0" anchor="ctr">
                    <a:solidFill>
                      <a:schemeClr val="bg1"/>
                    </a:solidFill>
                  </a:tcPr>
                </a:tc>
                <a:tc>
                  <a:txBody>
                    <a:bodyPr/>
                    <a:lstStyle/>
                    <a:p>
                      <a:pPr algn="l" fontAlgn="ctr"/>
                      <a:r>
                        <a:rPr lang="en-US" sz="1200" u="none" strike="noStrike">
                          <a:effectLst/>
                        </a:rPr>
                        <a:t>p. 148</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765406510"/>
                  </a:ext>
                </a:extLst>
              </a:tr>
              <a:tr h="0">
                <a:tc>
                  <a:txBody>
                    <a:bodyPr/>
                    <a:lstStyle/>
                    <a:p>
                      <a:pPr algn="l" fontAlgn="ctr"/>
                      <a:r>
                        <a:rPr lang="en-US" sz="1200" b="0" i="0" u="none" strike="noStrike" dirty="0">
                          <a:solidFill>
                            <a:schemeClr val="tx2"/>
                          </a:solidFill>
                          <a:effectLst/>
                          <a:latin typeface="Meiryo UI" panose="020B0604030504040204" pitchFamily="50" charset="-128"/>
                          <a:ea typeface="Meiryo UI" panose="020B0604030504040204" pitchFamily="50" charset="-128"/>
                        </a:rPr>
                        <a:t>  Version History  </a:t>
                      </a:r>
                    </a:p>
                  </a:txBody>
                  <a:tcPr marL="9525" marR="9525" marT="9525" marB="0" anchor="ctr">
                    <a:solidFill>
                      <a:schemeClr val="bg1"/>
                    </a:solidFill>
                  </a:tcPr>
                </a:tc>
                <a:tc>
                  <a:txBody>
                    <a:bodyPr/>
                    <a:lstStyle/>
                    <a:p>
                      <a:pPr algn="l" fontAlgn="ctr"/>
                      <a:r>
                        <a:rPr lang="en-US" sz="1200" u="none" strike="noStrike" dirty="0">
                          <a:effectLst/>
                        </a:rPr>
                        <a:t>p. 149</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22" marR="922" marT="922" marB="0" anchor="ctr">
                    <a:solidFill>
                      <a:schemeClr val="bg1"/>
                    </a:solidFill>
                  </a:tcPr>
                </a:tc>
                <a:extLst>
                  <a:ext uri="{0D108BD9-81ED-4DB2-BD59-A6C34878D82A}">
                    <a16:rowId xmlns:a16="http://schemas.microsoft.com/office/drawing/2014/main" val="3543724374"/>
                  </a:ext>
                </a:extLst>
              </a:tr>
            </a:tbl>
          </a:graphicData>
        </a:graphic>
      </p:graphicFrame>
      <p:sp>
        <p:nvSpPr>
          <p:cNvPr id="4" name="テキスト ボックス 3">
            <a:extLst>
              <a:ext uri="{FF2B5EF4-FFF2-40B4-BE49-F238E27FC236}">
                <a16:creationId xmlns:a16="http://schemas.microsoft.com/office/drawing/2014/main" id="{C1965263-15DB-946E-EFB7-E95D447B140A}"/>
              </a:ext>
            </a:extLst>
          </p:cNvPr>
          <p:cNvSpPr txBox="1"/>
          <p:nvPr/>
        </p:nvSpPr>
        <p:spPr>
          <a:xfrm>
            <a:off x="716236" y="-52176"/>
            <a:ext cx="2457450" cy="369332"/>
          </a:xfrm>
          <a:prstGeom prst="rect">
            <a:avLst/>
          </a:prstGeom>
          <a:noFill/>
        </p:spPr>
        <p:txBody>
          <a:bodyPr wrap="square">
            <a:spAutoFit/>
          </a:bodyPr>
          <a:lstStyle/>
          <a:p>
            <a:r>
              <a:rPr lang="en-US" altLang="ja-JP" sz="1800" b="1" u="sng" dirty="0"/>
              <a:t>Contents</a:t>
            </a:r>
          </a:p>
        </p:txBody>
      </p:sp>
    </p:spTree>
    <p:extLst>
      <p:ext uri="{BB962C8B-B14F-4D97-AF65-F5344CB8AC3E}">
        <p14:creationId xmlns:p14="http://schemas.microsoft.com/office/powerpoint/2010/main" val="3329055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D941-E5E3-5AE6-9081-80B145B9506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66066B0-5D00-EF3F-82A8-706AF91043A5}"/>
              </a:ext>
            </a:extLst>
          </p:cNvPr>
          <p:cNvSpPr>
            <a:spLocks noGrp="1"/>
          </p:cNvSpPr>
          <p:nvPr>
            <p:ph type="title"/>
          </p:nvPr>
        </p:nvSpPr>
        <p:spPr/>
        <p:txBody>
          <a:bodyPr/>
          <a:lstStyle/>
          <a:p>
            <a:r>
              <a:rPr lang="en-US" altLang="ja-JP" dirty="0"/>
              <a:t>Column: Content Transparency Tech</a:t>
            </a:r>
            <a:endParaRPr kumimoji="1" lang="ja-JP" altLang="en-US" dirty="0"/>
          </a:p>
        </p:txBody>
      </p:sp>
      <p:sp>
        <p:nvSpPr>
          <p:cNvPr id="2" name="コンテンツ プレースホルダー 1">
            <a:extLst>
              <a:ext uri="{FF2B5EF4-FFF2-40B4-BE49-F238E27FC236}">
                <a16:creationId xmlns:a16="http://schemas.microsoft.com/office/drawing/2014/main" id="{9865092E-21CE-7A8E-EA0C-DA7AAD41F71C}"/>
              </a:ext>
            </a:extLst>
          </p:cNvPr>
          <p:cNvSpPr>
            <a:spLocks noGrp="1"/>
          </p:cNvSpPr>
          <p:nvPr>
            <p:ph sz="half" idx="1"/>
          </p:nvPr>
        </p:nvSpPr>
        <p:spPr>
          <a:ln>
            <a:solidFill>
              <a:schemeClr val="tx1"/>
            </a:solidFill>
          </a:ln>
        </p:spPr>
        <p:txBody>
          <a:bodyPr/>
          <a:lstStyle/>
          <a:p>
            <a:r>
              <a:rPr kumimoji="1" lang="en-US" altLang="ja-JP" sz="2000" dirty="0"/>
              <a:t>Content Transparency Technologies refer to tools, frameworks, or systems designed to provide clarity, authenticity, and accountability in digital content. These technologies aim to ensure that users can understand the origin, context, and reliability of the information they encounter. They are often used in media, advertising, social platforms, and data-driven industries to address issues such as misinformation, biased content, or non-transparent algorithms.</a:t>
            </a:r>
          </a:p>
          <a:p>
            <a:r>
              <a:rPr kumimoji="1" lang="en-US" altLang="ja-JP" sz="2000" dirty="0"/>
              <a:t>Key features of Content Transparency Technologies include:</a:t>
            </a:r>
          </a:p>
          <a:p>
            <a:pPr lvl="1"/>
            <a:r>
              <a:rPr kumimoji="1" lang="en-US" altLang="ja-JP" sz="2000" dirty="0"/>
              <a:t>Source Verification: Ensuring content authenticity by verifying the origin or creator of the material.</a:t>
            </a:r>
          </a:p>
          <a:p>
            <a:pPr lvl="1"/>
            <a:r>
              <a:rPr kumimoji="1" lang="en-US" altLang="ja-JP" sz="2000" dirty="0"/>
              <a:t>Traceability: Providing a clear history of edits, ownership, </a:t>
            </a:r>
            <a:r>
              <a:rPr lang="en-US" altLang="ja-JP" sz="2000" dirty="0"/>
              <a:t>and</a:t>
            </a:r>
            <a:r>
              <a:rPr kumimoji="1" lang="en-US" altLang="ja-JP" sz="2000" dirty="0"/>
              <a:t> dissemination of the content.</a:t>
            </a:r>
          </a:p>
          <a:p>
            <a:pPr lvl="1"/>
            <a:r>
              <a:rPr kumimoji="1" lang="en-US" altLang="ja-JP" sz="2000" dirty="0"/>
              <a:t>Content Labeling: Adding metadata or markers to indicate whether content is sponsored, user-generated, or machine-generated.</a:t>
            </a:r>
          </a:p>
        </p:txBody>
      </p:sp>
      <p:sp>
        <p:nvSpPr>
          <p:cNvPr id="3" name="スライド番号プレースホルダー 2">
            <a:extLst>
              <a:ext uri="{FF2B5EF4-FFF2-40B4-BE49-F238E27FC236}">
                <a16:creationId xmlns:a16="http://schemas.microsoft.com/office/drawing/2014/main" id="{DC5F0833-4AB2-C4D4-4F03-86D2C3BB5DF4}"/>
              </a:ext>
            </a:extLst>
          </p:cNvPr>
          <p:cNvSpPr>
            <a:spLocks noGrp="1"/>
          </p:cNvSpPr>
          <p:nvPr>
            <p:ph type="sldNum" sz="quarter" idx="12"/>
          </p:nvPr>
        </p:nvSpPr>
        <p:spPr/>
        <p:txBody>
          <a:bodyPr/>
          <a:lstStyle/>
          <a:p>
            <a:fld id="{DBFB1F43-6F2E-4538-AABB-23AEDF146290}" type="slidenum">
              <a:rPr lang="ja-JP" altLang="en-US" smtClean="0"/>
              <a:pPr/>
              <a:t>70</a:t>
            </a:fld>
            <a:endParaRPr lang="ja-JP" altLang="en-US"/>
          </a:p>
        </p:txBody>
      </p:sp>
      <p:sp>
        <p:nvSpPr>
          <p:cNvPr id="5" name="テキスト ボックス 4">
            <a:extLst>
              <a:ext uri="{FF2B5EF4-FFF2-40B4-BE49-F238E27FC236}">
                <a16:creationId xmlns:a16="http://schemas.microsoft.com/office/drawing/2014/main" id="{FE05CD1F-8A6B-EB74-620C-49AE7AAA6828}"/>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2916542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0F317B-1E5E-6BCB-9033-013CAD6E25B2}"/>
              </a:ext>
            </a:extLst>
          </p:cNvPr>
          <p:cNvSpPr>
            <a:spLocks noGrp="1"/>
          </p:cNvSpPr>
          <p:nvPr>
            <p:ph type="title"/>
          </p:nvPr>
        </p:nvSpPr>
        <p:spPr/>
        <p:txBody>
          <a:bodyPr/>
          <a:lstStyle/>
          <a:p>
            <a:r>
              <a:rPr kumimoji="1" lang="en-US" altLang="ja-JP" dirty="0"/>
              <a:t>Column: Indication of data quality</a:t>
            </a:r>
            <a:endParaRPr kumimoji="1" lang="ja-JP" altLang="en-US" dirty="0"/>
          </a:p>
        </p:txBody>
      </p:sp>
      <p:sp>
        <p:nvSpPr>
          <p:cNvPr id="2" name="コンテンツ プレースホルダー 1">
            <a:extLst>
              <a:ext uri="{FF2B5EF4-FFF2-40B4-BE49-F238E27FC236}">
                <a16:creationId xmlns:a16="http://schemas.microsoft.com/office/drawing/2014/main" id="{AB5C9C6A-4AD0-8848-0F2B-CAE21069E893}"/>
              </a:ext>
            </a:extLst>
          </p:cNvPr>
          <p:cNvSpPr>
            <a:spLocks noGrp="1"/>
          </p:cNvSpPr>
          <p:nvPr>
            <p:ph sz="half" idx="1"/>
          </p:nvPr>
        </p:nvSpPr>
        <p:spPr>
          <a:ln>
            <a:solidFill>
              <a:schemeClr val="tx1"/>
            </a:solidFill>
          </a:ln>
        </p:spPr>
        <p:txBody>
          <a:bodyPr/>
          <a:lstStyle/>
          <a:p>
            <a:pPr marL="0" indent="0">
              <a:buNone/>
            </a:pPr>
            <a:r>
              <a:rPr lang="en-US" altLang="ja-JP" sz="2000" dirty="0"/>
              <a:t>The level of data quality indicators should naturally differ between internal management and public use.</a:t>
            </a:r>
          </a:p>
          <a:p>
            <a:r>
              <a:rPr lang="en-US" altLang="ja-JP" sz="2000" dirty="0"/>
              <a:t>Data quality is often managed in detail within organizations by data producers and users. However, when data circulates more broadly in society, </a:t>
            </a:r>
            <a:r>
              <a:rPr lang="en-US" altLang="ja-JP" sz="2000" b="1" dirty="0"/>
              <a:t>simpler and easier-to-understand indicators</a:t>
            </a:r>
            <a:r>
              <a:rPr lang="en-US" altLang="ja-JP" sz="2000" dirty="0"/>
              <a:t> become necessary.</a:t>
            </a:r>
          </a:p>
          <a:p>
            <a:r>
              <a:rPr lang="en-US" altLang="ja-JP" sz="2000" dirty="0"/>
              <a:t>This is similar to </a:t>
            </a:r>
            <a:r>
              <a:rPr lang="en-US" altLang="ja-JP" sz="2000" b="1" dirty="0"/>
              <a:t>how home appliances are </a:t>
            </a:r>
            <a:r>
              <a:rPr lang="en-US" altLang="ja-JP" sz="2000" b="1" dirty="0" err="1"/>
              <a:t>handled</a:t>
            </a:r>
            <a:r>
              <a:rPr lang="en-US" altLang="ja-JP" sz="2000" dirty="0" err="1"/>
              <a:t>:detailed</a:t>
            </a:r>
            <a:r>
              <a:rPr lang="en-US" altLang="ja-JP" sz="2000" dirty="0"/>
              <a:t> specifications and quality checks are used in manufacturing and logistics, but consumers only see simple indicators such as efficiency labels or safety marks at stores.</a:t>
            </a:r>
            <a:endParaRPr kumimoji="1" lang="en-US" altLang="ja-JP" sz="2000" dirty="0"/>
          </a:p>
          <a:p>
            <a:r>
              <a:rPr kumimoji="1" lang="en-US" altLang="ja-JP" sz="2000" dirty="0"/>
              <a:t>Likewise, in data quality management, it is important to design different levels of indicators —detailed ones for internal management and simple ones for external sharing or trading —according to the purpose and stakeholders involved.</a:t>
            </a:r>
            <a:endParaRPr kumimoji="1" lang="ja-JP" altLang="en-US" sz="2000" dirty="0"/>
          </a:p>
        </p:txBody>
      </p:sp>
      <p:sp>
        <p:nvSpPr>
          <p:cNvPr id="3" name="スライド番号プレースホルダー 2">
            <a:extLst>
              <a:ext uri="{FF2B5EF4-FFF2-40B4-BE49-F238E27FC236}">
                <a16:creationId xmlns:a16="http://schemas.microsoft.com/office/drawing/2014/main" id="{6F890E61-16B9-AA8E-FCB8-8F79320D0C8C}"/>
              </a:ext>
            </a:extLst>
          </p:cNvPr>
          <p:cNvSpPr>
            <a:spLocks noGrp="1"/>
          </p:cNvSpPr>
          <p:nvPr>
            <p:ph type="sldNum" sz="quarter" idx="12"/>
          </p:nvPr>
        </p:nvSpPr>
        <p:spPr/>
        <p:txBody>
          <a:bodyPr/>
          <a:lstStyle/>
          <a:p>
            <a:fld id="{DBFB1F43-6F2E-4538-AABB-23AEDF146290}" type="slidenum">
              <a:rPr lang="ja-JP" altLang="en-US" smtClean="0"/>
              <a:pPr/>
              <a:t>71</a:t>
            </a:fld>
            <a:endParaRPr lang="ja-JP" altLang="en-US"/>
          </a:p>
        </p:txBody>
      </p:sp>
      <p:pic>
        <p:nvPicPr>
          <p:cNvPr id="10" name="グラフィックス 9" descr="ユーザー 単色塗りつぶし">
            <a:extLst>
              <a:ext uri="{FF2B5EF4-FFF2-40B4-BE49-F238E27FC236}">
                <a16:creationId xmlns:a16="http://schemas.microsoft.com/office/drawing/2014/main" id="{43DCC2FC-BE78-6792-BE70-4C0765837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0120" y="5025092"/>
            <a:ext cx="753408" cy="753408"/>
          </a:xfrm>
          <a:prstGeom prst="rect">
            <a:avLst/>
          </a:prstGeom>
        </p:spPr>
      </p:pic>
      <p:sp>
        <p:nvSpPr>
          <p:cNvPr id="11" name="テキスト ボックス 10">
            <a:extLst>
              <a:ext uri="{FF2B5EF4-FFF2-40B4-BE49-F238E27FC236}">
                <a16:creationId xmlns:a16="http://schemas.microsoft.com/office/drawing/2014/main" id="{4F5C246A-3D24-A481-1930-356CBACF445D}"/>
              </a:ext>
            </a:extLst>
          </p:cNvPr>
          <p:cNvSpPr txBox="1"/>
          <p:nvPr/>
        </p:nvSpPr>
        <p:spPr>
          <a:xfrm>
            <a:off x="4491074" y="5999637"/>
            <a:ext cx="1636984" cy="369332"/>
          </a:xfrm>
          <a:prstGeom prst="rect">
            <a:avLst/>
          </a:prstGeom>
          <a:noFill/>
        </p:spPr>
        <p:txBody>
          <a:bodyPr wrap="square" rtlCol="0">
            <a:spAutoFit/>
          </a:bodyPr>
          <a:lstStyle/>
          <a:p>
            <a:pPr algn="ctr"/>
            <a:r>
              <a:rPr lang="en-US" altLang="ja-JP" dirty="0"/>
              <a:t>Detailed</a:t>
            </a:r>
            <a:endParaRPr kumimoji="1" lang="ja-JP" altLang="en-US" dirty="0"/>
          </a:p>
        </p:txBody>
      </p:sp>
      <p:sp>
        <p:nvSpPr>
          <p:cNvPr id="6" name="テキスト ボックス 5">
            <a:extLst>
              <a:ext uri="{FF2B5EF4-FFF2-40B4-BE49-F238E27FC236}">
                <a16:creationId xmlns:a16="http://schemas.microsoft.com/office/drawing/2014/main" id="{A82A3B97-A6C1-93BF-304E-EEA977E25B60}"/>
              </a:ext>
            </a:extLst>
          </p:cNvPr>
          <p:cNvSpPr txBox="1"/>
          <p:nvPr/>
        </p:nvSpPr>
        <p:spPr>
          <a:xfrm>
            <a:off x="6778332" y="5999637"/>
            <a:ext cx="1636984" cy="369332"/>
          </a:xfrm>
          <a:prstGeom prst="rect">
            <a:avLst/>
          </a:prstGeom>
          <a:noFill/>
        </p:spPr>
        <p:txBody>
          <a:bodyPr wrap="square" rtlCol="0">
            <a:spAutoFit/>
          </a:bodyPr>
          <a:lstStyle/>
          <a:p>
            <a:pPr algn="ctr"/>
            <a:r>
              <a:rPr lang="en-US" altLang="ja-JP" dirty="0"/>
              <a:t>Simple</a:t>
            </a:r>
            <a:endParaRPr kumimoji="1" lang="ja-JP" altLang="en-US" dirty="0"/>
          </a:p>
        </p:txBody>
      </p:sp>
      <p:cxnSp>
        <p:nvCxnSpPr>
          <p:cNvPr id="15" name="直線矢印コネクタ 14">
            <a:extLst>
              <a:ext uri="{FF2B5EF4-FFF2-40B4-BE49-F238E27FC236}">
                <a16:creationId xmlns:a16="http://schemas.microsoft.com/office/drawing/2014/main" id="{9DCBE7A2-48E1-FB36-9617-7BA461B80E39}"/>
              </a:ext>
            </a:extLst>
          </p:cNvPr>
          <p:cNvCxnSpPr>
            <a:cxnSpLocks/>
          </p:cNvCxnSpPr>
          <p:nvPr/>
        </p:nvCxnSpPr>
        <p:spPr>
          <a:xfrm>
            <a:off x="6096000" y="5502475"/>
            <a:ext cx="795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グラフィックス 16" descr="プログラマー男性 単色塗りつぶし">
            <a:extLst>
              <a:ext uri="{FF2B5EF4-FFF2-40B4-BE49-F238E27FC236}">
                <a16:creationId xmlns:a16="http://schemas.microsoft.com/office/drawing/2014/main" id="{E06D5E09-5125-7B7A-11E3-71C312934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6065" y="5011490"/>
            <a:ext cx="687003" cy="687003"/>
          </a:xfrm>
          <a:prstGeom prst="rect">
            <a:avLst/>
          </a:prstGeom>
        </p:spPr>
      </p:pic>
      <p:sp>
        <p:nvSpPr>
          <p:cNvPr id="18" name="テキスト ボックス 17">
            <a:extLst>
              <a:ext uri="{FF2B5EF4-FFF2-40B4-BE49-F238E27FC236}">
                <a16:creationId xmlns:a16="http://schemas.microsoft.com/office/drawing/2014/main" id="{D96D4E13-31AD-2344-2793-0C3225A3DCF7}"/>
              </a:ext>
            </a:extLst>
          </p:cNvPr>
          <p:cNvSpPr txBox="1"/>
          <p:nvPr/>
        </p:nvSpPr>
        <p:spPr>
          <a:xfrm>
            <a:off x="4213750" y="5625923"/>
            <a:ext cx="2191633" cy="646331"/>
          </a:xfrm>
          <a:prstGeom prst="rect">
            <a:avLst/>
          </a:prstGeom>
          <a:noFill/>
        </p:spPr>
        <p:txBody>
          <a:bodyPr wrap="square" rtlCol="0">
            <a:spAutoFit/>
          </a:bodyPr>
          <a:lstStyle>
            <a:defPPr>
              <a:defRPr lang="ja-JP"/>
            </a:defPPr>
            <a:lvl1pPr algn="ctr">
              <a:defRPr/>
            </a:lvl1pPr>
          </a:lstStyle>
          <a:p>
            <a:r>
              <a:rPr lang="en-US" altLang="ja-JP" dirty="0"/>
              <a:t>For internal user</a:t>
            </a:r>
            <a:endParaRPr lang="ja-JP" altLang="en-US" dirty="0"/>
          </a:p>
        </p:txBody>
      </p:sp>
      <p:sp>
        <p:nvSpPr>
          <p:cNvPr id="19" name="テキスト ボックス 18">
            <a:extLst>
              <a:ext uri="{FF2B5EF4-FFF2-40B4-BE49-F238E27FC236}">
                <a16:creationId xmlns:a16="http://schemas.microsoft.com/office/drawing/2014/main" id="{9D893160-9C4D-092C-251F-0E32AFA1FBD7}"/>
              </a:ext>
            </a:extLst>
          </p:cNvPr>
          <p:cNvSpPr txBox="1"/>
          <p:nvPr/>
        </p:nvSpPr>
        <p:spPr>
          <a:xfrm>
            <a:off x="6691191" y="5625923"/>
            <a:ext cx="2279034" cy="369332"/>
          </a:xfrm>
          <a:prstGeom prst="rect">
            <a:avLst/>
          </a:prstGeom>
          <a:noFill/>
        </p:spPr>
        <p:txBody>
          <a:bodyPr wrap="square" rtlCol="0">
            <a:spAutoFit/>
          </a:bodyPr>
          <a:lstStyle/>
          <a:p>
            <a:pPr algn="ctr"/>
            <a:r>
              <a:rPr lang="en-US" altLang="ja-JP" dirty="0"/>
              <a:t>For external user</a:t>
            </a:r>
            <a:endParaRPr kumimoji="1" lang="ja-JP" altLang="en-US" dirty="0"/>
          </a:p>
        </p:txBody>
      </p:sp>
      <p:sp>
        <p:nvSpPr>
          <p:cNvPr id="20" name="テキスト ボックス 19">
            <a:extLst>
              <a:ext uri="{FF2B5EF4-FFF2-40B4-BE49-F238E27FC236}">
                <a16:creationId xmlns:a16="http://schemas.microsoft.com/office/drawing/2014/main" id="{644BBD09-9AF9-ACEB-0DCA-403BD6C8624F}"/>
              </a:ext>
            </a:extLst>
          </p:cNvPr>
          <p:cNvSpPr txBox="1"/>
          <p:nvPr/>
        </p:nvSpPr>
        <p:spPr>
          <a:xfrm>
            <a:off x="2034336" y="5999637"/>
            <a:ext cx="2608782" cy="369332"/>
          </a:xfrm>
          <a:prstGeom prst="rect">
            <a:avLst/>
          </a:prstGeom>
          <a:noFill/>
        </p:spPr>
        <p:txBody>
          <a:bodyPr wrap="square" rtlCol="0">
            <a:spAutoFit/>
          </a:bodyPr>
          <a:lstStyle/>
          <a:p>
            <a:r>
              <a:rPr lang="en-US" altLang="ja-JP" dirty="0"/>
              <a:t>Data quality metrics: </a:t>
            </a:r>
            <a:endParaRPr kumimoji="1" lang="ja-JP" altLang="en-US" dirty="0"/>
          </a:p>
        </p:txBody>
      </p:sp>
      <p:sp>
        <p:nvSpPr>
          <p:cNvPr id="25" name="テキスト ボックス 24">
            <a:extLst>
              <a:ext uri="{FF2B5EF4-FFF2-40B4-BE49-F238E27FC236}">
                <a16:creationId xmlns:a16="http://schemas.microsoft.com/office/drawing/2014/main" id="{CDD9FE3E-9308-BCBD-B6E7-A67E7B47730E}"/>
              </a:ext>
            </a:extLst>
          </p:cNvPr>
          <p:cNvSpPr txBox="1"/>
          <p:nvPr/>
        </p:nvSpPr>
        <p:spPr>
          <a:xfrm>
            <a:off x="5843026" y="5212186"/>
            <a:ext cx="1403447" cy="307777"/>
          </a:xfrm>
          <a:prstGeom prst="rect">
            <a:avLst/>
          </a:prstGeom>
          <a:noFill/>
        </p:spPr>
        <p:txBody>
          <a:bodyPr wrap="square">
            <a:spAutoFit/>
          </a:bodyPr>
          <a:lstStyle/>
          <a:p>
            <a:pPr algn="ctr"/>
            <a:r>
              <a:rPr lang="en-US" altLang="ja-JP" sz="1400" dirty="0"/>
              <a:t>Context shift</a:t>
            </a:r>
            <a:endParaRPr lang="ja-JP" altLang="en-US" sz="1400" dirty="0"/>
          </a:p>
        </p:txBody>
      </p:sp>
      <p:sp>
        <p:nvSpPr>
          <p:cNvPr id="5" name="テキスト ボックス 4">
            <a:extLst>
              <a:ext uri="{FF2B5EF4-FFF2-40B4-BE49-F238E27FC236}">
                <a16:creationId xmlns:a16="http://schemas.microsoft.com/office/drawing/2014/main" id="{F87EA597-06F3-1D62-0DA7-DA2833C6892C}"/>
              </a:ext>
            </a:extLst>
          </p:cNvPr>
          <p:cNvSpPr txBox="1"/>
          <p:nvPr/>
        </p:nvSpPr>
        <p:spPr>
          <a:xfrm>
            <a:off x="638957" y="129087"/>
            <a:ext cx="4145829" cy="369332"/>
          </a:xfrm>
          <a:prstGeom prst="rect">
            <a:avLst/>
          </a:prstGeom>
          <a:noFill/>
        </p:spPr>
        <p:txBody>
          <a:bodyPr wrap="square">
            <a:spAutoFit/>
          </a:bodyPr>
          <a:lstStyle/>
          <a:p>
            <a:r>
              <a:rPr lang="en-US" altLang="ja-JP" dirty="0"/>
              <a:t>3. Data Preparation</a:t>
            </a:r>
            <a:endParaRPr lang="ja-JP" altLang="en-US" dirty="0"/>
          </a:p>
        </p:txBody>
      </p:sp>
    </p:spTree>
    <p:extLst>
      <p:ext uri="{BB962C8B-B14F-4D97-AF65-F5344CB8AC3E}">
        <p14:creationId xmlns:p14="http://schemas.microsoft.com/office/powerpoint/2010/main" val="3919411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FCD118-D57A-1983-71F9-0AB27AE46322}"/>
              </a:ext>
            </a:extLst>
          </p:cNvPr>
          <p:cNvSpPr>
            <a:spLocks noGrp="1"/>
          </p:cNvSpPr>
          <p:nvPr>
            <p:ph idx="1"/>
          </p:nvPr>
        </p:nvSpPr>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Create service value by processing data effectively and efficiently. </a:t>
            </a:r>
          </a:p>
          <a:p>
            <a:r>
              <a:rPr lang="en-US" altLang="ja-JP" sz="2000" dirty="0"/>
              <a:t>In the event of an error, identify its root cause within the data path and provide actionable feedback to ensure prompt resolution. </a:t>
            </a:r>
          </a:p>
          <a:p>
            <a:r>
              <a:rPr lang="en-US" altLang="ja-JP" sz="2000" dirty="0"/>
              <a:t>The workflow emphasizes maintaining data integrity and seamless operation throughout the processing pipeline.</a:t>
            </a:r>
            <a:endParaRPr lang="ja-JP" altLang="en-US" sz="2000" dirty="0"/>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p:txBody>
          <a:bodyPr/>
          <a:lstStyle/>
          <a:p>
            <a:r>
              <a:rPr lang="en-US" altLang="ja-JP" dirty="0"/>
              <a:t>4. Data Processing</a:t>
            </a:r>
            <a:endParaRPr lang="ja-JP" altLang="en-US" dirty="0"/>
          </a:p>
        </p:txBody>
      </p:sp>
      <p:graphicFrame>
        <p:nvGraphicFramePr>
          <p:cNvPr id="31" name="図表 30">
            <a:extLst>
              <a:ext uri="{FF2B5EF4-FFF2-40B4-BE49-F238E27FC236}">
                <a16:creationId xmlns:a16="http://schemas.microsoft.com/office/drawing/2014/main" id="{5074F875-5113-452B-9AC6-8D5620744D5D}"/>
              </a:ext>
            </a:extLst>
          </p:cNvPr>
          <p:cNvGraphicFramePr/>
          <p:nvPr>
            <p:extLst>
              <p:ext uri="{D42A27DB-BD31-4B8C-83A1-F6EECF244321}">
                <p14:modId xmlns:p14="http://schemas.microsoft.com/office/powerpoint/2010/main" val="2595255364"/>
              </p:ext>
            </p:extLst>
          </p:nvPr>
        </p:nvGraphicFramePr>
        <p:xfrm>
          <a:off x="699858" y="3604438"/>
          <a:ext cx="10792283" cy="325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3117797B-6D0C-6031-67CC-C238B3F54411}"/>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72</a:t>
            </a:fld>
            <a:endParaRPr lang="ja-JP" altLang="en-US" dirty="0"/>
          </a:p>
        </p:txBody>
      </p:sp>
    </p:spTree>
    <p:extLst>
      <p:ext uri="{BB962C8B-B14F-4D97-AF65-F5344CB8AC3E}">
        <p14:creationId xmlns:p14="http://schemas.microsoft.com/office/powerpoint/2010/main" val="497270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DB51C-B583-4C74-6F56-A90DB3A16571}"/>
            </a:ext>
          </a:extLst>
        </p:cNvPr>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30E9E0DC-944D-930B-C3F0-95B653F5D9DD}"/>
              </a:ext>
            </a:extLst>
          </p:cNvPr>
          <p:cNvSpPr>
            <a:spLocks noGrp="1"/>
          </p:cNvSpPr>
          <p:nvPr>
            <p:ph idx="1"/>
          </p:nvPr>
        </p:nvSpPr>
        <p:spPr>
          <a:xfrm>
            <a:off x="642229" y="1382320"/>
            <a:ext cx="11430435" cy="581607"/>
          </a:xfrm>
        </p:spPr>
        <p:txBody>
          <a:bodyPr/>
          <a:lstStyle/>
          <a:p>
            <a:r>
              <a:rPr lang="en-US" altLang="ja-JP" dirty="0"/>
              <a:t>Process the data that has been entered. As there is a possibility of data inconsistencies occurring during the processing, a feedback mechanism is required.</a:t>
            </a:r>
          </a:p>
        </p:txBody>
      </p:sp>
      <p:sp>
        <p:nvSpPr>
          <p:cNvPr id="3" name="スライド番号プレースホルダー 2">
            <a:extLst>
              <a:ext uri="{FF2B5EF4-FFF2-40B4-BE49-F238E27FC236}">
                <a16:creationId xmlns:a16="http://schemas.microsoft.com/office/drawing/2014/main" id="{833E214D-6214-9103-987D-885BEE6DD34C}"/>
              </a:ext>
            </a:extLst>
          </p:cNvPr>
          <p:cNvSpPr>
            <a:spLocks noGrp="1"/>
          </p:cNvSpPr>
          <p:nvPr>
            <p:ph type="sldNum" sz="quarter" idx="12"/>
          </p:nvPr>
        </p:nvSpPr>
        <p:spPr/>
        <p:txBody>
          <a:bodyPr/>
          <a:lstStyle/>
          <a:p>
            <a:fld id="{DBFB1F43-6F2E-4538-AABB-23AEDF146290}" type="slidenum">
              <a:rPr lang="ja-JP" altLang="en-US" smtClean="0"/>
              <a:pPr/>
              <a:t>73</a:t>
            </a:fld>
            <a:endParaRPr lang="ja-JP" altLang="en-US"/>
          </a:p>
        </p:txBody>
      </p:sp>
      <p:sp>
        <p:nvSpPr>
          <p:cNvPr id="2" name="タイトル 1">
            <a:extLst>
              <a:ext uri="{FF2B5EF4-FFF2-40B4-BE49-F238E27FC236}">
                <a16:creationId xmlns:a16="http://schemas.microsoft.com/office/drawing/2014/main" id="{EE56C3C9-B5FD-64FE-41E4-8FDAB376869D}"/>
              </a:ext>
            </a:extLst>
          </p:cNvPr>
          <p:cNvSpPr>
            <a:spLocks noGrp="1"/>
          </p:cNvSpPr>
          <p:nvPr>
            <p:ph type="title"/>
          </p:nvPr>
        </p:nvSpPr>
        <p:spPr/>
        <p:txBody>
          <a:bodyPr/>
          <a:lstStyle/>
          <a:p>
            <a:r>
              <a:rPr lang="en-US" altLang="ja-JP" dirty="0"/>
              <a:t>Actions</a:t>
            </a:r>
            <a:endParaRPr kumimoji="1" lang="ja-JP" altLang="en-US" dirty="0"/>
          </a:p>
        </p:txBody>
      </p:sp>
      <p:sp>
        <p:nvSpPr>
          <p:cNvPr id="7" name="正方形/長方形 6">
            <a:extLst>
              <a:ext uri="{FF2B5EF4-FFF2-40B4-BE49-F238E27FC236}">
                <a16:creationId xmlns:a16="http://schemas.microsoft.com/office/drawing/2014/main" id="{A8971AC2-E22B-591B-FF07-8F85C8BD52B8}"/>
              </a:ext>
            </a:extLst>
          </p:cNvPr>
          <p:cNvSpPr/>
          <p:nvPr/>
        </p:nvSpPr>
        <p:spPr>
          <a:xfrm>
            <a:off x="5403367" y="3029769"/>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processing</a:t>
            </a:r>
            <a:endParaRPr kumimoji="1" lang="ja-JP" altLang="en-US" dirty="0"/>
          </a:p>
        </p:txBody>
      </p:sp>
      <p:cxnSp>
        <p:nvCxnSpPr>
          <p:cNvPr id="12" name="直線矢印コネクタ 11">
            <a:extLst>
              <a:ext uri="{FF2B5EF4-FFF2-40B4-BE49-F238E27FC236}">
                <a16:creationId xmlns:a16="http://schemas.microsoft.com/office/drawing/2014/main" id="{A5E136CA-B72F-62E8-6C4D-4BE3402B53B4}"/>
              </a:ext>
            </a:extLst>
          </p:cNvPr>
          <p:cNvCxnSpPr>
            <a:cxnSpLocks/>
            <a:endCxn id="7" idx="1"/>
          </p:cNvCxnSpPr>
          <p:nvPr/>
        </p:nvCxnSpPr>
        <p:spPr>
          <a:xfrm>
            <a:off x="3966455" y="3367907"/>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ひし形 33">
            <a:extLst>
              <a:ext uri="{FF2B5EF4-FFF2-40B4-BE49-F238E27FC236}">
                <a16:creationId xmlns:a16="http://schemas.microsoft.com/office/drawing/2014/main" id="{48B04166-9289-74CE-79DE-FE869B40F5A2}"/>
              </a:ext>
            </a:extLst>
          </p:cNvPr>
          <p:cNvSpPr/>
          <p:nvPr/>
        </p:nvSpPr>
        <p:spPr>
          <a:xfrm>
            <a:off x="8120444" y="3224350"/>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FCE665F5-E7AF-5E46-26F3-0572A0BF66C0}"/>
              </a:ext>
            </a:extLst>
          </p:cNvPr>
          <p:cNvCxnSpPr>
            <a:stCxn id="7" idx="3"/>
            <a:endCxn id="34" idx="1"/>
          </p:cNvCxnSpPr>
          <p:nvPr/>
        </p:nvCxnSpPr>
        <p:spPr>
          <a:xfrm>
            <a:off x="7057997" y="3367907"/>
            <a:ext cx="1062447"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7D23406F-0D0C-327E-B701-9EBC7A9CEC42}"/>
              </a:ext>
            </a:extLst>
          </p:cNvPr>
          <p:cNvSpPr txBox="1"/>
          <p:nvPr/>
        </p:nvSpPr>
        <p:spPr>
          <a:xfrm>
            <a:off x="7901002" y="2843853"/>
            <a:ext cx="708848" cy="369332"/>
          </a:xfrm>
          <a:prstGeom prst="rect">
            <a:avLst/>
          </a:prstGeom>
          <a:noFill/>
        </p:spPr>
        <p:txBody>
          <a:bodyPr wrap="none" rtlCol="0">
            <a:spAutoFit/>
          </a:bodyPr>
          <a:lstStyle/>
          <a:p>
            <a:r>
              <a:rPr kumimoji="1" lang="en-US" altLang="ja-JP" dirty="0"/>
              <a:t>Gate</a:t>
            </a:r>
            <a:endParaRPr kumimoji="1" lang="ja-JP" altLang="en-US" dirty="0"/>
          </a:p>
        </p:txBody>
      </p:sp>
      <p:sp>
        <p:nvSpPr>
          <p:cNvPr id="13" name="正方形/長方形 12">
            <a:extLst>
              <a:ext uri="{FF2B5EF4-FFF2-40B4-BE49-F238E27FC236}">
                <a16:creationId xmlns:a16="http://schemas.microsoft.com/office/drawing/2014/main" id="{23A0125E-165E-3EDB-6A5F-76662A58C785}"/>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15" name="正方形/長方形 14">
            <a:extLst>
              <a:ext uri="{FF2B5EF4-FFF2-40B4-BE49-F238E27FC236}">
                <a16:creationId xmlns:a16="http://schemas.microsoft.com/office/drawing/2014/main" id="{DEB871BA-5F1F-FC2B-8CFB-A5AF3FECE7A9}"/>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17" name="正方形/長方形 16">
            <a:extLst>
              <a:ext uri="{FF2B5EF4-FFF2-40B4-BE49-F238E27FC236}">
                <a16:creationId xmlns:a16="http://schemas.microsoft.com/office/drawing/2014/main" id="{BFCD5B83-249C-F4FD-7ACE-D5315F10B24B}"/>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18" name="正方形/長方形 17">
            <a:extLst>
              <a:ext uri="{FF2B5EF4-FFF2-40B4-BE49-F238E27FC236}">
                <a16:creationId xmlns:a16="http://schemas.microsoft.com/office/drawing/2014/main" id="{4E1DF820-9F21-E1AA-20F4-3F719EA70936}"/>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20" name="テキスト ボックス 19">
            <a:extLst>
              <a:ext uri="{FF2B5EF4-FFF2-40B4-BE49-F238E27FC236}">
                <a16:creationId xmlns:a16="http://schemas.microsoft.com/office/drawing/2014/main" id="{2FC60FA1-9DCA-376D-275B-BDA3BE2BCA3C}"/>
              </a:ext>
            </a:extLst>
          </p:cNvPr>
          <p:cNvSpPr txBox="1"/>
          <p:nvPr/>
        </p:nvSpPr>
        <p:spPr>
          <a:xfrm>
            <a:off x="3362924" y="6433290"/>
            <a:ext cx="6096000" cy="461665"/>
          </a:xfrm>
          <a:prstGeom prst="rect">
            <a:avLst/>
          </a:prstGeom>
          <a:noFill/>
        </p:spPr>
        <p:txBody>
          <a:bodyPr wrap="square">
            <a:spAutoFit/>
          </a:bodyPr>
          <a:lstStyle/>
          <a:p>
            <a:r>
              <a:rPr lang="en-US" altLang="ja-JP" sz="1200" dirty="0"/>
              <a:t>Errors found in processing may also affect existing processing. It is necessary to investigate the cause from the perspective of risk.</a:t>
            </a:r>
          </a:p>
        </p:txBody>
      </p:sp>
      <p:sp>
        <p:nvSpPr>
          <p:cNvPr id="22" name="テキスト ボックス 21">
            <a:extLst>
              <a:ext uri="{FF2B5EF4-FFF2-40B4-BE49-F238E27FC236}">
                <a16:creationId xmlns:a16="http://schemas.microsoft.com/office/drawing/2014/main" id="{479695CD-0D87-D596-1BF1-7436099353ED}"/>
              </a:ext>
            </a:extLst>
          </p:cNvPr>
          <p:cNvSpPr txBox="1"/>
          <p:nvPr/>
        </p:nvSpPr>
        <p:spPr>
          <a:xfrm>
            <a:off x="6911927" y="3736164"/>
            <a:ext cx="4354784" cy="461665"/>
          </a:xfrm>
          <a:prstGeom prst="rect">
            <a:avLst/>
          </a:prstGeom>
          <a:noFill/>
        </p:spPr>
        <p:txBody>
          <a:bodyPr wrap="square">
            <a:spAutoFit/>
          </a:bodyPr>
          <a:lstStyle/>
          <a:p>
            <a:r>
              <a:rPr lang="en-US" altLang="ja-JP" sz="1200" dirty="0"/>
              <a:t>Resolve problems caused by data quality issues that could not be detected during the pre-processing.</a:t>
            </a:r>
            <a:endParaRPr lang="ja-JP" altLang="en-US" sz="1200" dirty="0"/>
          </a:p>
        </p:txBody>
      </p:sp>
      <p:sp>
        <p:nvSpPr>
          <p:cNvPr id="23" name="円柱 22">
            <a:extLst>
              <a:ext uri="{FF2B5EF4-FFF2-40B4-BE49-F238E27FC236}">
                <a16:creationId xmlns:a16="http://schemas.microsoft.com/office/drawing/2014/main" id="{95D766F2-6DF7-2C2C-9207-7231A3A9A7D8}"/>
              </a:ext>
            </a:extLst>
          </p:cNvPr>
          <p:cNvSpPr/>
          <p:nvPr/>
        </p:nvSpPr>
        <p:spPr>
          <a:xfrm>
            <a:off x="4351505" y="4483194"/>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Input data</a:t>
            </a:r>
            <a:endParaRPr kumimoji="1" lang="ja-JP" altLang="en-US" sz="1400" dirty="0"/>
          </a:p>
        </p:txBody>
      </p:sp>
      <p:sp>
        <p:nvSpPr>
          <p:cNvPr id="24" name="円柱 23">
            <a:extLst>
              <a:ext uri="{FF2B5EF4-FFF2-40B4-BE49-F238E27FC236}">
                <a16:creationId xmlns:a16="http://schemas.microsoft.com/office/drawing/2014/main" id="{3F7AAAA1-E484-302C-6769-7E4D52E2B27F}"/>
              </a:ext>
            </a:extLst>
          </p:cNvPr>
          <p:cNvSpPr/>
          <p:nvPr/>
        </p:nvSpPr>
        <p:spPr>
          <a:xfrm>
            <a:off x="6600796" y="4451281"/>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Output data</a:t>
            </a:r>
            <a:endParaRPr kumimoji="1" lang="ja-JP" altLang="en-US" sz="1400" dirty="0"/>
          </a:p>
        </p:txBody>
      </p:sp>
      <p:cxnSp>
        <p:nvCxnSpPr>
          <p:cNvPr id="26" name="直線矢印コネクタ 25">
            <a:extLst>
              <a:ext uri="{FF2B5EF4-FFF2-40B4-BE49-F238E27FC236}">
                <a16:creationId xmlns:a16="http://schemas.microsoft.com/office/drawing/2014/main" id="{8AB8686E-C588-C7FF-D4DF-B73FDFC87ADD}"/>
              </a:ext>
            </a:extLst>
          </p:cNvPr>
          <p:cNvCxnSpPr>
            <a:stCxn id="23" idx="1"/>
          </p:cNvCxnSpPr>
          <p:nvPr/>
        </p:nvCxnSpPr>
        <p:spPr>
          <a:xfrm flipV="1">
            <a:off x="5178820" y="3727499"/>
            <a:ext cx="1051862" cy="755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F44C49B-093F-AAF9-F4DB-A22B80B0B8EB}"/>
              </a:ext>
            </a:extLst>
          </p:cNvPr>
          <p:cNvCxnSpPr>
            <a:endCxn id="24" idx="1"/>
          </p:cNvCxnSpPr>
          <p:nvPr/>
        </p:nvCxnSpPr>
        <p:spPr>
          <a:xfrm>
            <a:off x="6230682" y="3727499"/>
            <a:ext cx="1197429" cy="72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C0047B0-BD4F-E7DE-9717-C698122C7923}"/>
              </a:ext>
            </a:extLst>
          </p:cNvPr>
          <p:cNvSpPr txBox="1"/>
          <p:nvPr/>
        </p:nvSpPr>
        <p:spPr>
          <a:xfrm>
            <a:off x="638957" y="129087"/>
            <a:ext cx="3712548" cy="369332"/>
          </a:xfrm>
          <a:prstGeom prst="rect">
            <a:avLst/>
          </a:prstGeom>
          <a:noFill/>
        </p:spPr>
        <p:txBody>
          <a:bodyPr wrap="square">
            <a:spAutoFit/>
          </a:bodyPr>
          <a:lstStyle/>
          <a:p>
            <a:r>
              <a:rPr lang="en-US" altLang="ja-JP" dirty="0"/>
              <a:t>4. Data Processing</a:t>
            </a:r>
            <a:endParaRPr lang="ja-JP" altLang="en-US" dirty="0"/>
          </a:p>
        </p:txBody>
      </p:sp>
    </p:spTree>
    <p:extLst>
      <p:ext uri="{BB962C8B-B14F-4D97-AF65-F5344CB8AC3E}">
        <p14:creationId xmlns:p14="http://schemas.microsoft.com/office/powerpoint/2010/main" val="474165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AC529107-7C81-1CCC-3F1B-8432911427AC}"/>
              </a:ext>
            </a:extLst>
          </p:cNvPr>
          <p:cNvSpPr>
            <a:spLocks noGrp="1"/>
          </p:cNvSpPr>
          <p:nvPr>
            <p:ph sz="half" idx="1"/>
          </p:nvPr>
        </p:nvSpPr>
        <p:spPr>
          <a:ln>
            <a:solidFill>
              <a:schemeClr val="accent1"/>
            </a:solidFill>
          </a:ln>
        </p:spPr>
        <p:txBody>
          <a:bodyPr/>
          <a:lstStyle/>
          <a:p>
            <a:pPr marL="0" indent="0">
              <a:buNone/>
            </a:pPr>
            <a:r>
              <a:rPr kumimoji="1" lang="en-US" altLang="ja-JP" b="1" u="sng" dirty="0"/>
              <a:t>Data Processing</a:t>
            </a:r>
          </a:p>
          <a:p>
            <a:pPr marL="342900" indent="-342900">
              <a:buFont typeface="+mj-lt"/>
              <a:buAutoNum type="arabicPeriod"/>
            </a:pPr>
            <a:r>
              <a:rPr kumimoji="1" lang="en-US" altLang="ja-JP" dirty="0"/>
              <a:t>Check consistency</a:t>
            </a:r>
          </a:p>
          <a:p>
            <a:pPr marL="342900" indent="-342900">
              <a:buFont typeface="+mj-lt"/>
              <a:buAutoNum type="arabicPeriod"/>
            </a:pPr>
            <a:r>
              <a:rPr kumimoji="1" lang="en-US" altLang="ja-JP" dirty="0"/>
              <a:t>Process data</a:t>
            </a:r>
          </a:p>
          <a:p>
            <a:pPr marL="342900" indent="-342900">
              <a:buFont typeface="+mj-lt"/>
              <a:buAutoNum type="arabicPeriod"/>
            </a:pPr>
            <a:r>
              <a:rPr kumimoji="1" lang="en-US" altLang="ja-JP" dirty="0"/>
              <a:t>Report errors in processing</a:t>
            </a:r>
            <a:endParaRPr lang="en-US" altLang="ja-JP" dirty="0"/>
          </a:p>
          <a:p>
            <a:endParaRPr lang="ja-JP" altLang="en-US" dirty="0"/>
          </a:p>
        </p:txBody>
      </p:sp>
      <p:sp>
        <p:nvSpPr>
          <p:cNvPr id="8" name="コンテンツ プレースホルダー 7">
            <a:extLst>
              <a:ext uri="{FF2B5EF4-FFF2-40B4-BE49-F238E27FC236}">
                <a16:creationId xmlns:a16="http://schemas.microsoft.com/office/drawing/2014/main" id="{65B72C75-7B67-1699-1D0F-CA630DDD941A}"/>
              </a:ext>
            </a:extLst>
          </p:cNvPr>
          <p:cNvSpPr>
            <a:spLocks noGrp="1"/>
          </p:cNvSpPr>
          <p:nvPr>
            <p:ph sz="half" idx="2"/>
          </p:nvPr>
        </p:nvSpPr>
        <p:spPr>
          <a:ln>
            <a:solidFill>
              <a:schemeClr val="accent1"/>
            </a:solidFill>
          </a:ln>
        </p:spPr>
        <p:txBody>
          <a:bodyPr/>
          <a:lstStyle/>
          <a:p>
            <a:endParaRPr lang="en-US" altLang="ja-JP" dirty="0"/>
          </a:p>
          <a:p>
            <a:r>
              <a:rPr lang="en-US" altLang="ja-JP" dirty="0"/>
              <a:t>Is an error notification provided when there is an anomaly in the data?</a:t>
            </a:r>
          </a:p>
          <a:p>
            <a:r>
              <a:rPr lang="en-US" altLang="ja-JP" dirty="0"/>
              <a:t>Is the data processing visualized for verification?</a:t>
            </a:r>
            <a:endParaRPr lang="ja-JP" altLang="en-US" dirty="0"/>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74</a:t>
            </a:fld>
            <a:endParaRPr lang="ja-JP" altLang="en-US"/>
          </a:p>
        </p:txBody>
      </p:sp>
      <p:sp>
        <p:nvSpPr>
          <p:cNvPr id="4" name="テキスト ボックス 3">
            <a:extLst>
              <a:ext uri="{FF2B5EF4-FFF2-40B4-BE49-F238E27FC236}">
                <a16:creationId xmlns:a16="http://schemas.microsoft.com/office/drawing/2014/main" id="{C0E2488F-7870-4591-C795-4023BA5575A8}"/>
              </a:ext>
            </a:extLst>
          </p:cNvPr>
          <p:cNvSpPr txBox="1"/>
          <p:nvPr/>
        </p:nvSpPr>
        <p:spPr>
          <a:xfrm>
            <a:off x="638957" y="129087"/>
            <a:ext cx="3712548" cy="369332"/>
          </a:xfrm>
          <a:prstGeom prst="rect">
            <a:avLst/>
          </a:prstGeom>
          <a:noFill/>
        </p:spPr>
        <p:txBody>
          <a:bodyPr wrap="square">
            <a:spAutoFit/>
          </a:bodyPr>
          <a:lstStyle/>
          <a:p>
            <a:r>
              <a:rPr lang="en-US" altLang="ja-JP" dirty="0"/>
              <a:t>4. Data Processing</a:t>
            </a:r>
            <a:endParaRPr lang="ja-JP" altLang="en-US" dirty="0"/>
          </a:p>
        </p:txBody>
      </p:sp>
    </p:spTree>
    <p:extLst>
      <p:ext uri="{BB962C8B-B14F-4D97-AF65-F5344CB8AC3E}">
        <p14:creationId xmlns:p14="http://schemas.microsoft.com/office/powerpoint/2010/main" val="998295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FCD118-D57A-1983-71F9-0AB27AE46322}"/>
              </a:ext>
            </a:extLst>
          </p:cNvPr>
          <p:cNvSpPr>
            <a:spLocks noGrp="1"/>
          </p:cNvSpPr>
          <p:nvPr>
            <p:ph idx="1"/>
          </p:nvPr>
        </p:nvSpPr>
        <p:spPr>
          <a:xfrm>
            <a:off x="642229" y="1382320"/>
            <a:ext cx="11549771"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Train AI models using curated datasets.</a:t>
            </a:r>
          </a:p>
          <a:p>
            <a:r>
              <a:rPr lang="en-US" altLang="ja-JP" sz="2000" dirty="0"/>
              <a:t>Implement, utilize, and operate these models.</a:t>
            </a:r>
          </a:p>
          <a:p>
            <a:r>
              <a:rPr lang="en-US" altLang="ja-JP" sz="2000" dirty="0"/>
              <a:t>Continuously retrain and refine models based on output evaluations.</a:t>
            </a:r>
          </a:p>
          <a:p>
            <a:r>
              <a:rPr lang="en-US" altLang="ja-JP" sz="2000" dirty="0"/>
              <a:t>For example, Retrieval-Augmented Generation (RAG) techniques can be used to enhance the accuracy and reliability by referencing external knowledge sources.</a:t>
            </a:r>
            <a:endParaRPr lang="ja-JP" altLang="en-US" sz="2000" dirty="0"/>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p:txBody>
          <a:bodyPr/>
          <a:lstStyle/>
          <a:p>
            <a:r>
              <a:rPr lang="en-US" altLang="ja-JP" dirty="0"/>
              <a:t>5. AI System</a:t>
            </a:r>
            <a:endParaRPr lang="ja-JP" altLang="en-US" dirty="0"/>
          </a:p>
        </p:txBody>
      </p:sp>
      <p:graphicFrame>
        <p:nvGraphicFramePr>
          <p:cNvPr id="31" name="図表 30">
            <a:extLst>
              <a:ext uri="{FF2B5EF4-FFF2-40B4-BE49-F238E27FC236}">
                <a16:creationId xmlns:a16="http://schemas.microsoft.com/office/drawing/2014/main" id="{5074F875-5113-452B-9AC6-8D5620744D5D}"/>
              </a:ext>
            </a:extLst>
          </p:cNvPr>
          <p:cNvGraphicFramePr/>
          <p:nvPr>
            <p:extLst>
              <p:ext uri="{D42A27DB-BD31-4B8C-83A1-F6EECF244321}">
                <p14:modId xmlns:p14="http://schemas.microsoft.com/office/powerpoint/2010/main" val="1756146099"/>
              </p:ext>
            </p:extLst>
          </p:nvPr>
        </p:nvGraphicFramePr>
        <p:xfrm>
          <a:off x="699858" y="3695178"/>
          <a:ext cx="10792283" cy="3162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3FA5CC5B-4B39-2E92-B3B1-20C7A7C59753}"/>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75</a:t>
            </a:fld>
            <a:endParaRPr lang="ja-JP" altLang="en-US" dirty="0"/>
          </a:p>
        </p:txBody>
      </p:sp>
    </p:spTree>
    <p:extLst>
      <p:ext uri="{BB962C8B-B14F-4D97-AF65-F5344CB8AC3E}">
        <p14:creationId xmlns:p14="http://schemas.microsoft.com/office/powerpoint/2010/main" val="733198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DAD5-1E3B-E658-0C94-AC2D0AD58B2E}"/>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EFB3290-C8E2-C48F-811A-36DB6424E9ED}"/>
              </a:ext>
            </a:extLst>
          </p:cNvPr>
          <p:cNvSpPr>
            <a:spLocks noGrp="1"/>
          </p:cNvSpPr>
          <p:nvPr>
            <p:ph idx="1"/>
          </p:nvPr>
        </p:nvSpPr>
        <p:spPr/>
        <p:txBody>
          <a:bodyPr/>
          <a:lstStyle/>
          <a:p>
            <a:r>
              <a:rPr lang="en-US" altLang="ja-JP" dirty="0"/>
              <a:t>Input of high-quality data that is fit for purpose and further improves accuracy in use.</a:t>
            </a:r>
            <a:endParaRPr lang="ja-JP" altLang="en-US" dirty="0"/>
          </a:p>
        </p:txBody>
      </p:sp>
      <p:sp>
        <p:nvSpPr>
          <p:cNvPr id="3" name="スライド番号プレースホルダー 2">
            <a:extLst>
              <a:ext uri="{FF2B5EF4-FFF2-40B4-BE49-F238E27FC236}">
                <a16:creationId xmlns:a16="http://schemas.microsoft.com/office/drawing/2014/main" id="{2D49FA83-CA2C-C406-9C22-0B487D1A4AC0}"/>
              </a:ext>
            </a:extLst>
          </p:cNvPr>
          <p:cNvSpPr>
            <a:spLocks noGrp="1"/>
          </p:cNvSpPr>
          <p:nvPr>
            <p:ph type="sldNum" sz="quarter" idx="12"/>
          </p:nvPr>
        </p:nvSpPr>
        <p:spPr/>
        <p:txBody>
          <a:bodyPr/>
          <a:lstStyle/>
          <a:p>
            <a:fld id="{DBFB1F43-6F2E-4538-AABB-23AEDF146290}" type="slidenum">
              <a:rPr lang="ja-JP" altLang="en-US" smtClean="0"/>
              <a:pPr/>
              <a:t>76</a:t>
            </a:fld>
            <a:endParaRPr lang="ja-JP" altLang="en-US"/>
          </a:p>
        </p:txBody>
      </p:sp>
      <p:sp>
        <p:nvSpPr>
          <p:cNvPr id="2" name="タイトル 1">
            <a:extLst>
              <a:ext uri="{FF2B5EF4-FFF2-40B4-BE49-F238E27FC236}">
                <a16:creationId xmlns:a16="http://schemas.microsoft.com/office/drawing/2014/main" id="{614A7867-308F-160A-5B16-AF8357CED8C8}"/>
              </a:ext>
            </a:extLst>
          </p:cNvPr>
          <p:cNvSpPr>
            <a:spLocks noGrp="1"/>
          </p:cNvSpPr>
          <p:nvPr>
            <p:ph type="title"/>
          </p:nvPr>
        </p:nvSpPr>
        <p:spPr/>
        <p:txBody>
          <a:bodyPr/>
          <a:lstStyle/>
          <a:p>
            <a:r>
              <a:rPr kumimoji="1" lang="en-US" altLang="ja-JP" dirty="0"/>
              <a:t>Actions</a:t>
            </a:r>
            <a:endParaRPr kumimoji="1" lang="ja-JP" altLang="en-US" dirty="0"/>
          </a:p>
        </p:txBody>
      </p:sp>
      <p:sp>
        <p:nvSpPr>
          <p:cNvPr id="5" name="正方形/長方形 4">
            <a:extLst>
              <a:ext uri="{FF2B5EF4-FFF2-40B4-BE49-F238E27FC236}">
                <a16:creationId xmlns:a16="http://schemas.microsoft.com/office/drawing/2014/main" id="{E5B6BC77-9A56-3DC6-36B8-700D9FA6B778}"/>
              </a:ext>
            </a:extLst>
          </p:cNvPr>
          <p:cNvSpPr/>
          <p:nvPr/>
        </p:nvSpPr>
        <p:spPr>
          <a:xfrm>
            <a:off x="1998419" y="2902945"/>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Building model</a:t>
            </a:r>
            <a:endParaRPr kumimoji="1" lang="ja-JP" altLang="en-US" dirty="0"/>
          </a:p>
        </p:txBody>
      </p:sp>
      <p:sp>
        <p:nvSpPr>
          <p:cNvPr id="6" name="正方形/長方形 5">
            <a:extLst>
              <a:ext uri="{FF2B5EF4-FFF2-40B4-BE49-F238E27FC236}">
                <a16:creationId xmlns:a16="http://schemas.microsoft.com/office/drawing/2014/main" id="{93915421-C546-7F0F-680A-C1255A35950E}"/>
              </a:ext>
            </a:extLst>
          </p:cNvPr>
          <p:cNvSpPr/>
          <p:nvPr/>
        </p:nvSpPr>
        <p:spPr>
          <a:xfrm>
            <a:off x="5089961" y="2902945"/>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System deployment</a:t>
            </a:r>
            <a:endParaRPr kumimoji="1" lang="ja-JP" altLang="en-US" dirty="0"/>
          </a:p>
        </p:txBody>
      </p:sp>
      <p:sp>
        <p:nvSpPr>
          <p:cNvPr id="8" name="正方形/長方形 7">
            <a:extLst>
              <a:ext uri="{FF2B5EF4-FFF2-40B4-BE49-F238E27FC236}">
                <a16:creationId xmlns:a16="http://schemas.microsoft.com/office/drawing/2014/main" id="{3BE6DF74-957D-A2E4-A868-B0266B7A7867}"/>
              </a:ext>
            </a:extLst>
          </p:cNvPr>
          <p:cNvSpPr/>
          <p:nvPr/>
        </p:nvSpPr>
        <p:spPr>
          <a:xfrm>
            <a:off x="8181503" y="2902945"/>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System operation</a:t>
            </a:r>
            <a:endParaRPr kumimoji="1" lang="ja-JP" altLang="en-US" dirty="0"/>
          </a:p>
        </p:txBody>
      </p:sp>
      <p:cxnSp>
        <p:nvCxnSpPr>
          <p:cNvPr id="10" name="直線矢印コネクタ 9">
            <a:extLst>
              <a:ext uri="{FF2B5EF4-FFF2-40B4-BE49-F238E27FC236}">
                <a16:creationId xmlns:a16="http://schemas.microsoft.com/office/drawing/2014/main" id="{5778DA72-C5FB-F8DC-C6DB-FB97B72BF1D7}"/>
              </a:ext>
            </a:extLst>
          </p:cNvPr>
          <p:cNvCxnSpPr>
            <a:stCxn id="5" idx="3"/>
            <a:endCxn id="6" idx="1"/>
          </p:cNvCxnSpPr>
          <p:nvPr/>
        </p:nvCxnSpPr>
        <p:spPr>
          <a:xfrm>
            <a:off x="3653049" y="3241083"/>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6E9B739-40B2-6A76-C202-7D95C34B6C50}"/>
              </a:ext>
            </a:extLst>
          </p:cNvPr>
          <p:cNvCxnSpPr>
            <a:stCxn id="6" idx="3"/>
            <a:endCxn id="8" idx="1"/>
          </p:cNvCxnSpPr>
          <p:nvPr/>
        </p:nvCxnSpPr>
        <p:spPr>
          <a:xfrm>
            <a:off x="6744591" y="3241083"/>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872A419-DE25-5A8D-56C8-88A2BE61E4E0}"/>
              </a:ext>
            </a:extLst>
          </p:cNvPr>
          <p:cNvCxnSpPr>
            <a:cxnSpLocks/>
            <a:stCxn id="8" idx="2"/>
            <a:endCxn id="46" idx="1"/>
          </p:cNvCxnSpPr>
          <p:nvPr/>
        </p:nvCxnSpPr>
        <p:spPr>
          <a:xfrm>
            <a:off x="9008818" y="3579221"/>
            <a:ext cx="1308051" cy="86153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ひし形 17">
            <a:extLst>
              <a:ext uri="{FF2B5EF4-FFF2-40B4-BE49-F238E27FC236}">
                <a16:creationId xmlns:a16="http://schemas.microsoft.com/office/drawing/2014/main" id="{BA4B82EF-9E11-F775-49C3-8ACD35D0A7EF}"/>
              </a:ext>
            </a:extLst>
          </p:cNvPr>
          <p:cNvSpPr/>
          <p:nvPr/>
        </p:nvSpPr>
        <p:spPr>
          <a:xfrm>
            <a:off x="10898580" y="3097526"/>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F8370FE7-8ABB-E7A9-D65D-002E1A8E5BB9}"/>
              </a:ext>
            </a:extLst>
          </p:cNvPr>
          <p:cNvCxnSpPr>
            <a:stCxn id="8" idx="3"/>
            <a:endCxn id="18" idx="1"/>
          </p:cNvCxnSpPr>
          <p:nvPr/>
        </p:nvCxnSpPr>
        <p:spPr>
          <a:xfrm>
            <a:off x="9836133" y="3241083"/>
            <a:ext cx="1062447"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F47B179-1861-AEFD-E426-F25C93D3FDF2}"/>
              </a:ext>
            </a:extLst>
          </p:cNvPr>
          <p:cNvSpPr txBox="1"/>
          <p:nvPr/>
        </p:nvSpPr>
        <p:spPr>
          <a:xfrm>
            <a:off x="10679138" y="2717029"/>
            <a:ext cx="708848" cy="369332"/>
          </a:xfrm>
          <a:prstGeom prst="rect">
            <a:avLst/>
          </a:prstGeom>
          <a:noFill/>
        </p:spPr>
        <p:txBody>
          <a:bodyPr wrap="none" rtlCol="0">
            <a:spAutoFit/>
          </a:bodyPr>
          <a:lstStyle/>
          <a:p>
            <a:r>
              <a:rPr kumimoji="1" lang="en-US" altLang="ja-JP" dirty="0"/>
              <a:t>Gate</a:t>
            </a:r>
            <a:endParaRPr kumimoji="1" lang="ja-JP" altLang="en-US" dirty="0"/>
          </a:p>
        </p:txBody>
      </p:sp>
      <p:cxnSp>
        <p:nvCxnSpPr>
          <p:cNvPr id="25" name="直線コネクタ 24">
            <a:extLst>
              <a:ext uri="{FF2B5EF4-FFF2-40B4-BE49-F238E27FC236}">
                <a16:creationId xmlns:a16="http://schemas.microsoft.com/office/drawing/2014/main" id="{19990656-8DE5-7FB7-F9F6-A03B592DB1AD}"/>
              </a:ext>
            </a:extLst>
          </p:cNvPr>
          <p:cNvCxnSpPr>
            <a:cxnSpLocks/>
            <a:stCxn id="8" idx="2"/>
            <a:endCxn id="45" idx="1"/>
          </p:cNvCxnSpPr>
          <p:nvPr/>
        </p:nvCxnSpPr>
        <p:spPr>
          <a:xfrm flipH="1">
            <a:off x="7987037" y="3579221"/>
            <a:ext cx="1021781" cy="840341"/>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A860102-C23F-C3E9-EB91-8F8262006110}"/>
              </a:ext>
            </a:extLst>
          </p:cNvPr>
          <p:cNvCxnSpPr>
            <a:cxnSpLocks/>
            <a:stCxn id="5" idx="2"/>
            <a:endCxn id="51" idx="1"/>
          </p:cNvCxnSpPr>
          <p:nvPr/>
        </p:nvCxnSpPr>
        <p:spPr>
          <a:xfrm>
            <a:off x="2825734" y="3579221"/>
            <a:ext cx="0" cy="861532"/>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899E4A2-95CD-5B4B-86BA-4F6A3319C6F1}"/>
              </a:ext>
            </a:extLst>
          </p:cNvPr>
          <p:cNvCxnSpPr>
            <a:cxnSpLocks/>
            <a:stCxn id="51" idx="4"/>
            <a:endCxn id="45" idx="2"/>
          </p:cNvCxnSpPr>
          <p:nvPr/>
        </p:nvCxnSpPr>
        <p:spPr>
          <a:xfrm flipV="1">
            <a:off x="3653049" y="4706211"/>
            <a:ext cx="3506673" cy="2119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4F750400-2CDC-EA26-207D-84F598BDFC48}"/>
              </a:ext>
            </a:extLst>
          </p:cNvPr>
          <p:cNvCxnSpPr/>
          <p:nvPr/>
        </p:nvCxnSpPr>
        <p:spPr>
          <a:xfrm>
            <a:off x="561507" y="3221001"/>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円柱 44">
            <a:extLst>
              <a:ext uri="{FF2B5EF4-FFF2-40B4-BE49-F238E27FC236}">
                <a16:creationId xmlns:a16="http://schemas.microsoft.com/office/drawing/2014/main" id="{1D69F2E2-96A2-E5EC-CA86-56800C5D1106}"/>
              </a:ext>
            </a:extLst>
          </p:cNvPr>
          <p:cNvSpPr/>
          <p:nvPr/>
        </p:nvSpPr>
        <p:spPr>
          <a:xfrm>
            <a:off x="7159722" y="4419562"/>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Input data</a:t>
            </a:r>
            <a:endParaRPr kumimoji="1" lang="ja-JP" altLang="en-US" sz="1400" dirty="0"/>
          </a:p>
        </p:txBody>
      </p:sp>
      <p:sp>
        <p:nvSpPr>
          <p:cNvPr id="46" name="円柱 45">
            <a:extLst>
              <a:ext uri="{FF2B5EF4-FFF2-40B4-BE49-F238E27FC236}">
                <a16:creationId xmlns:a16="http://schemas.microsoft.com/office/drawing/2014/main" id="{54581CA9-C012-C786-5CD5-362C7C7F5C5B}"/>
              </a:ext>
            </a:extLst>
          </p:cNvPr>
          <p:cNvSpPr/>
          <p:nvPr/>
        </p:nvSpPr>
        <p:spPr>
          <a:xfrm>
            <a:off x="9489554" y="4440753"/>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Output data</a:t>
            </a:r>
            <a:endParaRPr kumimoji="1" lang="ja-JP" altLang="en-US" sz="1400" dirty="0"/>
          </a:p>
        </p:txBody>
      </p:sp>
      <p:sp>
        <p:nvSpPr>
          <p:cNvPr id="51" name="円柱 50">
            <a:extLst>
              <a:ext uri="{FF2B5EF4-FFF2-40B4-BE49-F238E27FC236}">
                <a16:creationId xmlns:a16="http://schemas.microsoft.com/office/drawing/2014/main" id="{D102D02A-6334-1B54-B381-0507ED7FAD37}"/>
              </a:ext>
            </a:extLst>
          </p:cNvPr>
          <p:cNvSpPr/>
          <p:nvPr/>
        </p:nvSpPr>
        <p:spPr>
          <a:xfrm>
            <a:off x="1998419" y="4440753"/>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t>Training</a:t>
            </a:r>
            <a:r>
              <a:rPr kumimoji="1" lang="en-US" altLang="ja-JP" sz="1400" dirty="0"/>
              <a:t> data</a:t>
            </a:r>
            <a:endParaRPr kumimoji="1" lang="ja-JP" altLang="en-US" sz="1400" dirty="0"/>
          </a:p>
        </p:txBody>
      </p:sp>
      <p:sp>
        <p:nvSpPr>
          <p:cNvPr id="57" name="円柱 56">
            <a:extLst>
              <a:ext uri="{FF2B5EF4-FFF2-40B4-BE49-F238E27FC236}">
                <a16:creationId xmlns:a16="http://schemas.microsoft.com/office/drawing/2014/main" id="{56A6C5F2-BD2F-946A-5F83-AD1281EC2D47}"/>
              </a:ext>
            </a:extLst>
          </p:cNvPr>
          <p:cNvSpPr/>
          <p:nvPr/>
        </p:nvSpPr>
        <p:spPr>
          <a:xfrm>
            <a:off x="9489554" y="5160183"/>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Synthetic data</a:t>
            </a:r>
            <a:endParaRPr kumimoji="1" lang="ja-JP" altLang="en-US" sz="1400" dirty="0"/>
          </a:p>
        </p:txBody>
      </p:sp>
      <p:cxnSp>
        <p:nvCxnSpPr>
          <p:cNvPr id="59" name="直線コネクタ 58">
            <a:extLst>
              <a:ext uri="{FF2B5EF4-FFF2-40B4-BE49-F238E27FC236}">
                <a16:creationId xmlns:a16="http://schemas.microsoft.com/office/drawing/2014/main" id="{02F50182-2557-7D8A-CAA4-F4CDB1FD2C09}"/>
              </a:ext>
            </a:extLst>
          </p:cNvPr>
          <p:cNvCxnSpPr>
            <a:cxnSpLocks/>
            <a:stCxn id="57" idx="1"/>
            <a:endCxn id="46" idx="3"/>
          </p:cNvCxnSpPr>
          <p:nvPr/>
        </p:nvCxnSpPr>
        <p:spPr>
          <a:xfrm flipV="1">
            <a:off x="10316869" y="5014050"/>
            <a:ext cx="0" cy="146133"/>
          </a:xfrm>
          <a:prstGeom prst="line">
            <a:avLst/>
          </a:prstGeom>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5AAEE4BA-9EE3-F795-3302-02CFFBDDA287}"/>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62" name="正方形/長方形 61">
            <a:extLst>
              <a:ext uri="{FF2B5EF4-FFF2-40B4-BE49-F238E27FC236}">
                <a16:creationId xmlns:a16="http://schemas.microsoft.com/office/drawing/2014/main" id="{A9F225F9-58CD-3992-63C3-5951F58348A9}"/>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63" name="正方形/長方形 62">
            <a:extLst>
              <a:ext uri="{FF2B5EF4-FFF2-40B4-BE49-F238E27FC236}">
                <a16:creationId xmlns:a16="http://schemas.microsoft.com/office/drawing/2014/main" id="{B0BEFEE9-F26E-6780-A3E1-23A143D5FE8D}"/>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64" name="正方形/長方形 63">
            <a:extLst>
              <a:ext uri="{FF2B5EF4-FFF2-40B4-BE49-F238E27FC236}">
                <a16:creationId xmlns:a16="http://schemas.microsoft.com/office/drawing/2014/main" id="{2242FF3D-9F18-2108-440C-26CEFB17ADE4}"/>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65" name="テキスト ボックス 64">
            <a:extLst>
              <a:ext uri="{FF2B5EF4-FFF2-40B4-BE49-F238E27FC236}">
                <a16:creationId xmlns:a16="http://schemas.microsoft.com/office/drawing/2014/main" id="{FBB567BC-02AF-EB06-00FE-570D9695D05A}"/>
              </a:ext>
            </a:extLst>
          </p:cNvPr>
          <p:cNvSpPr txBox="1"/>
          <p:nvPr/>
        </p:nvSpPr>
        <p:spPr>
          <a:xfrm>
            <a:off x="3362924" y="6433290"/>
            <a:ext cx="6096000" cy="461665"/>
          </a:xfrm>
          <a:prstGeom prst="rect">
            <a:avLst/>
          </a:prstGeom>
          <a:noFill/>
        </p:spPr>
        <p:txBody>
          <a:bodyPr wrap="square">
            <a:spAutoFit/>
          </a:bodyPr>
          <a:lstStyle/>
          <a:p>
            <a:r>
              <a:rPr lang="en-US" altLang="ja-JP" sz="1200" dirty="0"/>
              <a:t>Re-validate the quality of training data, including RAGs, and manage their content. Also manage risks based on evaluation results.</a:t>
            </a:r>
          </a:p>
        </p:txBody>
      </p:sp>
      <p:sp>
        <p:nvSpPr>
          <p:cNvPr id="67" name="テキスト ボックス 66">
            <a:extLst>
              <a:ext uri="{FF2B5EF4-FFF2-40B4-BE49-F238E27FC236}">
                <a16:creationId xmlns:a16="http://schemas.microsoft.com/office/drawing/2014/main" id="{B7FBC295-321D-0D90-4D22-8C8CA59AF081}"/>
              </a:ext>
            </a:extLst>
          </p:cNvPr>
          <p:cNvSpPr txBox="1"/>
          <p:nvPr/>
        </p:nvSpPr>
        <p:spPr>
          <a:xfrm>
            <a:off x="21989" y="3573565"/>
            <a:ext cx="2788552" cy="830997"/>
          </a:xfrm>
          <a:prstGeom prst="rect">
            <a:avLst/>
          </a:prstGeom>
          <a:noFill/>
        </p:spPr>
        <p:txBody>
          <a:bodyPr wrap="square">
            <a:spAutoFit/>
          </a:bodyPr>
          <a:lstStyle/>
          <a:p>
            <a:r>
              <a:rPr lang="ja-JP" altLang="en-US" sz="1200"/>
              <a:t>Check again to make sure that the training data has been selected and evaluated appropriately, and then build the model.</a:t>
            </a:r>
            <a:endParaRPr lang="ja-JP" altLang="en-US" sz="1200" dirty="0"/>
          </a:p>
        </p:txBody>
      </p:sp>
      <p:sp>
        <p:nvSpPr>
          <p:cNvPr id="69" name="テキスト ボックス 68">
            <a:extLst>
              <a:ext uri="{FF2B5EF4-FFF2-40B4-BE49-F238E27FC236}">
                <a16:creationId xmlns:a16="http://schemas.microsoft.com/office/drawing/2014/main" id="{9DB11C80-F199-9C82-25F1-1E0C5FC09A5B}"/>
              </a:ext>
            </a:extLst>
          </p:cNvPr>
          <p:cNvSpPr txBox="1"/>
          <p:nvPr/>
        </p:nvSpPr>
        <p:spPr>
          <a:xfrm>
            <a:off x="5825167" y="3556312"/>
            <a:ext cx="2327978" cy="830997"/>
          </a:xfrm>
          <a:prstGeom prst="rect">
            <a:avLst/>
          </a:prstGeom>
          <a:noFill/>
        </p:spPr>
        <p:txBody>
          <a:bodyPr wrap="square">
            <a:spAutoFit/>
          </a:bodyPr>
          <a:lstStyle/>
          <a:p>
            <a:r>
              <a:rPr lang="ja-JP" altLang="en-US" sz="1200" dirty="0"/>
              <a:t>Deploy according to the requirements of the system, including industry-specific requirements.</a:t>
            </a:r>
          </a:p>
        </p:txBody>
      </p:sp>
      <p:sp>
        <p:nvSpPr>
          <p:cNvPr id="70" name="円柱 69">
            <a:extLst>
              <a:ext uri="{FF2B5EF4-FFF2-40B4-BE49-F238E27FC236}">
                <a16:creationId xmlns:a16="http://schemas.microsoft.com/office/drawing/2014/main" id="{4B0625CE-01D5-F929-AFCC-DBDE77686E37}"/>
              </a:ext>
            </a:extLst>
          </p:cNvPr>
          <p:cNvSpPr/>
          <p:nvPr/>
        </p:nvSpPr>
        <p:spPr>
          <a:xfrm>
            <a:off x="4154796" y="3861103"/>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t>RAG</a:t>
            </a:r>
            <a:endParaRPr kumimoji="1" lang="ja-JP" altLang="en-US" sz="1400" dirty="0"/>
          </a:p>
        </p:txBody>
      </p:sp>
      <p:cxnSp>
        <p:nvCxnSpPr>
          <p:cNvPr id="72" name="直線コネクタ 71">
            <a:extLst>
              <a:ext uri="{FF2B5EF4-FFF2-40B4-BE49-F238E27FC236}">
                <a16:creationId xmlns:a16="http://schemas.microsoft.com/office/drawing/2014/main" id="{3B0EEC94-B9D1-BE22-9FF4-BB8942C3505A}"/>
              </a:ext>
            </a:extLst>
          </p:cNvPr>
          <p:cNvCxnSpPr/>
          <p:nvPr/>
        </p:nvCxnSpPr>
        <p:spPr>
          <a:xfrm>
            <a:off x="5453819" y="3573565"/>
            <a:ext cx="0" cy="287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A13A98D-0D80-2438-C3E7-8838D24ADEEB}"/>
              </a:ext>
            </a:extLst>
          </p:cNvPr>
          <p:cNvCxnSpPr>
            <a:cxnSpLocks/>
            <a:endCxn id="70" idx="2"/>
          </p:cNvCxnSpPr>
          <p:nvPr/>
        </p:nvCxnSpPr>
        <p:spPr>
          <a:xfrm flipV="1">
            <a:off x="3493698" y="4147752"/>
            <a:ext cx="661098" cy="293001"/>
          </a:xfrm>
          <a:prstGeom prst="line">
            <a:avLst/>
          </a:prstGeom>
        </p:spPr>
        <p:style>
          <a:lnRef idx="1">
            <a:schemeClr val="accent1"/>
          </a:lnRef>
          <a:fillRef idx="0">
            <a:schemeClr val="accent1"/>
          </a:fillRef>
          <a:effectRef idx="0">
            <a:schemeClr val="accent1"/>
          </a:effectRef>
          <a:fontRef idx="minor">
            <a:schemeClr val="tx1"/>
          </a:fontRef>
        </p:style>
      </p:cxnSp>
      <p:sp>
        <p:nvSpPr>
          <p:cNvPr id="75" name="円柱 74">
            <a:extLst>
              <a:ext uri="{FF2B5EF4-FFF2-40B4-BE49-F238E27FC236}">
                <a16:creationId xmlns:a16="http://schemas.microsoft.com/office/drawing/2014/main" id="{839C0A51-2654-8922-C0B8-61775ABB1B77}"/>
              </a:ext>
            </a:extLst>
          </p:cNvPr>
          <p:cNvSpPr/>
          <p:nvPr/>
        </p:nvSpPr>
        <p:spPr>
          <a:xfrm>
            <a:off x="7256217" y="2114421"/>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Prompt</a:t>
            </a:r>
            <a:endParaRPr kumimoji="1" lang="ja-JP" altLang="en-US" sz="1400" dirty="0"/>
          </a:p>
        </p:txBody>
      </p:sp>
      <p:cxnSp>
        <p:nvCxnSpPr>
          <p:cNvPr id="77" name="直線矢印コネクタ 76">
            <a:extLst>
              <a:ext uri="{FF2B5EF4-FFF2-40B4-BE49-F238E27FC236}">
                <a16:creationId xmlns:a16="http://schemas.microsoft.com/office/drawing/2014/main" id="{7AAF81F5-A129-8CF0-077A-F93D9305F8F7}"/>
              </a:ext>
            </a:extLst>
          </p:cNvPr>
          <p:cNvCxnSpPr>
            <a:cxnSpLocks/>
            <a:stCxn id="75" idx="3"/>
            <a:endCxn id="8" idx="0"/>
          </p:cNvCxnSpPr>
          <p:nvPr/>
        </p:nvCxnSpPr>
        <p:spPr>
          <a:xfrm>
            <a:off x="8083532" y="2687718"/>
            <a:ext cx="925286" cy="21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円柱 81">
            <a:extLst>
              <a:ext uri="{FF2B5EF4-FFF2-40B4-BE49-F238E27FC236}">
                <a16:creationId xmlns:a16="http://schemas.microsoft.com/office/drawing/2014/main" id="{1F32CB7C-5C89-42A0-ECA6-53F4DCAADBBA}"/>
              </a:ext>
            </a:extLst>
          </p:cNvPr>
          <p:cNvSpPr/>
          <p:nvPr/>
        </p:nvSpPr>
        <p:spPr>
          <a:xfrm>
            <a:off x="9055349" y="2109834"/>
            <a:ext cx="1654630" cy="57329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Result of evaluation</a:t>
            </a:r>
            <a:endParaRPr kumimoji="1" lang="ja-JP" altLang="en-US" sz="1400" dirty="0"/>
          </a:p>
        </p:txBody>
      </p:sp>
      <p:cxnSp>
        <p:nvCxnSpPr>
          <p:cNvPr id="83" name="直線矢印コネクタ 82">
            <a:extLst>
              <a:ext uri="{FF2B5EF4-FFF2-40B4-BE49-F238E27FC236}">
                <a16:creationId xmlns:a16="http://schemas.microsoft.com/office/drawing/2014/main" id="{A3C06A09-B137-F318-1167-13A85B437F19}"/>
              </a:ext>
            </a:extLst>
          </p:cNvPr>
          <p:cNvCxnSpPr>
            <a:cxnSpLocks/>
            <a:stCxn id="82" idx="3"/>
            <a:endCxn id="8" idx="0"/>
          </p:cNvCxnSpPr>
          <p:nvPr/>
        </p:nvCxnSpPr>
        <p:spPr>
          <a:xfrm flipH="1">
            <a:off x="9008818" y="2683131"/>
            <a:ext cx="873846" cy="219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2B36FEA3-9722-8348-DD32-78E192CDA902}"/>
              </a:ext>
            </a:extLst>
          </p:cNvPr>
          <p:cNvSpPr txBox="1"/>
          <p:nvPr/>
        </p:nvSpPr>
        <p:spPr>
          <a:xfrm>
            <a:off x="9513406" y="3566531"/>
            <a:ext cx="1707901" cy="461665"/>
          </a:xfrm>
          <a:prstGeom prst="rect">
            <a:avLst/>
          </a:prstGeom>
          <a:noFill/>
        </p:spPr>
        <p:txBody>
          <a:bodyPr wrap="square">
            <a:spAutoFit/>
          </a:bodyPr>
          <a:lstStyle/>
          <a:p>
            <a:r>
              <a:rPr lang="ja-JP" altLang="en-US" sz="1200" dirty="0"/>
              <a:t>Learning from data to improve quality.</a:t>
            </a:r>
          </a:p>
        </p:txBody>
      </p:sp>
      <p:sp>
        <p:nvSpPr>
          <p:cNvPr id="7" name="テキスト ボックス 6">
            <a:extLst>
              <a:ext uri="{FF2B5EF4-FFF2-40B4-BE49-F238E27FC236}">
                <a16:creationId xmlns:a16="http://schemas.microsoft.com/office/drawing/2014/main" id="{FC9C427D-B3F4-9F32-8418-7F754583C016}"/>
              </a:ext>
            </a:extLst>
          </p:cNvPr>
          <p:cNvSpPr txBox="1"/>
          <p:nvPr/>
        </p:nvSpPr>
        <p:spPr>
          <a:xfrm>
            <a:off x="638957" y="129087"/>
            <a:ext cx="2178671" cy="369332"/>
          </a:xfrm>
          <a:prstGeom prst="rect">
            <a:avLst/>
          </a:prstGeom>
          <a:noFill/>
        </p:spPr>
        <p:txBody>
          <a:bodyPr wrap="square">
            <a:spAutoFit/>
          </a:bodyPr>
          <a:lstStyle/>
          <a:p>
            <a:r>
              <a:rPr lang="en-US" altLang="ja-JP" dirty="0"/>
              <a:t>5. AI System</a:t>
            </a:r>
            <a:endParaRPr lang="ja-JP" altLang="en-US" dirty="0"/>
          </a:p>
        </p:txBody>
      </p:sp>
    </p:spTree>
    <p:extLst>
      <p:ext uri="{BB962C8B-B14F-4D97-AF65-F5344CB8AC3E}">
        <p14:creationId xmlns:p14="http://schemas.microsoft.com/office/powerpoint/2010/main" val="2743473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1CDBBE5D-AB3F-B515-EDDA-5C61F89366E0}"/>
              </a:ext>
            </a:extLst>
          </p:cNvPr>
          <p:cNvSpPr>
            <a:spLocks noGrp="1"/>
          </p:cNvSpPr>
          <p:nvPr>
            <p:ph sz="half" idx="1"/>
          </p:nvPr>
        </p:nvSpPr>
        <p:spPr>
          <a:xfrm>
            <a:off x="638958" y="1412878"/>
            <a:ext cx="5457042" cy="5381070"/>
          </a:xfrm>
          <a:ln>
            <a:solidFill>
              <a:schemeClr val="accent1"/>
            </a:solidFill>
          </a:ln>
        </p:spPr>
        <p:txBody>
          <a:bodyPr/>
          <a:lstStyle/>
          <a:p>
            <a:pPr marL="0" indent="0">
              <a:buNone/>
            </a:pPr>
            <a:r>
              <a:rPr kumimoji="1" lang="en-US" altLang="ja-JP" b="1" u="sng" dirty="0"/>
              <a:t>Building model</a:t>
            </a:r>
          </a:p>
          <a:p>
            <a:pPr marL="342900" indent="-342900">
              <a:buFont typeface="+mj-lt"/>
              <a:buAutoNum type="arabicPeriod"/>
            </a:pPr>
            <a:r>
              <a:rPr lang="en-US" altLang="ja-JP" dirty="0"/>
              <a:t>Check the required level for AI</a:t>
            </a:r>
          </a:p>
          <a:p>
            <a:pPr marL="342900" indent="-342900">
              <a:buFont typeface="+mj-lt"/>
              <a:buAutoNum type="arabicPeriod"/>
            </a:pPr>
            <a:r>
              <a:rPr lang="en-US" altLang="ja-JP" dirty="0"/>
              <a:t>Decide on the training data</a:t>
            </a:r>
          </a:p>
          <a:p>
            <a:pPr lvl="1"/>
            <a:r>
              <a:rPr lang="en-US" altLang="ja-JP" sz="1400" dirty="0"/>
              <a:t>Prevent biased data and inappropriate data</a:t>
            </a:r>
          </a:p>
          <a:p>
            <a:pPr marL="342900" indent="-342900">
              <a:buFont typeface="+mj-lt"/>
              <a:buAutoNum type="arabicPeriod"/>
            </a:pPr>
            <a:r>
              <a:rPr lang="en-US" altLang="ja-JP" dirty="0"/>
              <a:t>Decide whether to use RAGs*</a:t>
            </a:r>
          </a:p>
          <a:p>
            <a:pPr lvl="1"/>
            <a:r>
              <a:rPr lang="en-US" altLang="ja-JP" sz="1400" dirty="0"/>
              <a:t>*RAG</a:t>
            </a:r>
            <a:r>
              <a:rPr lang="en-US" altLang="ja-JP" sz="1200" dirty="0"/>
              <a:t>(Retrieval-Augmented Generation)</a:t>
            </a:r>
          </a:p>
          <a:p>
            <a:pPr marL="342900" indent="-342900">
              <a:buFont typeface="+mj-lt"/>
              <a:buAutoNum type="arabicPeriod"/>
            </a:pPr>
            <a:r>
              <a:rPr lang="en-US" altLang="ja-JP" dirty="0"/>
              <a:t>Check whether there is any personal or intellectual property information</a:t>
            </a:r>
          </a:p>
          <a:p>
            <a:pPr marL="342900" indent="-342900">
              <a:buFont typeface="+mj-lt"/>
              <a:buAutoNum type="arabicPeriod"/>
            </a:pPr>
            <a:r>
              <a:rPr lang="en-US" altLang="ja-JP" dirty="0"/>
              <a:t>Generate the model</a:t>
            </a:r>
          </a:p>
          <a:p>
            <a:pPr marL="342900" indent="-342900">
              <a:buFont typeface="+mj-lt"/>
              <a:buAutoNum type="arabicPeriod"/>
            </a:pPr>
            <a:r>
              <a:rPr lang="en-US" altLang="ja-JP" dirty="0"/>
              <a:t>Test the model</a:t>
            </a:r>
          </a:p>
          <a:p>
            <a:pPr marL="0" indent="0">
              <a:buNone/>
            </a:pPr>
            <a:r>
              <a:rPr lang="en-US" altLang="ja-JP" b="1" u="sng" dirty="0"/>
              <a:t>System deployment</a:t>
            </a:r>
          </a:p>
          <a:p>
            <a:pPr marL="342900" indent="-342900">
              <a:buFont typeface="+mj-lt"/>
              <a:buAutoNum type="arabicPeriod"/>
            </a:pPr>
            <a:r>
              <a:rPr lang="en-US" altLang="ja-JP" dirty="0"/>
              <a:t>Deploy the system</a:t>
            </a:r>
          </a:p>
          <a:p>
            <a:pPr marL="342900" indent="-342900">
              <a:buFont typeface="+mj-lt"/>
              <a:buAutoNum type="arabicPeriod"/>
            </a:pPr>
            <a:r>
              <a:rPr lang="en-US" altLang="ja-JP" dirty="0"/>
              <a:t>User training</a:t>
            </a:r>
          </a:p>
          <a:p>
            <a:pPr marL="0" indent="0">
              <a:buNone/>
            </a:pPr>
            <a:r>
              <a:rPr lang="en-US" altLang="ja-JP" b="1" u="sng" dirty="0"/>
              <a:t>System operation</a:t>
            </a:r>
          </a:p>
          <a:p>
            <a:pPr marL="342900" indent="-342900">
              <a:buFont typeface="+mj-lt"/>
              <a:buAutoNum type="arabicPeriod"/>
            </a:pPr>
            <a:r>
              <a:rPr lang="en-US" altLang="ja-JP" dirty="0"/>
              <a:t>Operate the system</a:t>
            </a:r>
          </a:p>
          <a:p>
            <a:pPr marL="342900" indent="-342900">
              <a:buFont typeface="+mj-lt"/>
              <a:buAutoNum type="arabicPeriod"/>
            </a:pPr>
            <a:r>
              <a:rPr lang="en-US" altLang="ja-JP" dirty="0"/>
              <a:t>Continuous monitoring</a:t>
            </a:r>
          </a:p>
          <a:p>
            <a:endParaRPr lang="ja-JP" altLang="en-US" dirty="0"/>
          </a:p>
        </p:txBody>
      </p:sp>
      <p:sp>
        <p:nvSpPr>
          <p:cNvPr id="8" name="コンテンツ プレースホルダー 7">
            <a:extLst>
              <a:ext uri="{FF2B5EF4-FFF2-40B4-BE49-F238E27FC236}">
                <a16:creationId xmlns:a16="http://schemas.microsoft.com/office/drawing/2014/main" id="{1C65AE73-F663-E54F-2F1A-3DDA1767639A}"/>
              </a:ext>
            </a:extLst>
          </p:cNvPr>
          <p:cNvSpPr>
            <a:spLocks noGrp="1"/>
          </p:cNvSpPr>
          <p:nvPr>
            <p:ph sz="half" idx="2"/>
          </p:nvPr>
        </p:nvSpPr>
        <p:spPr>
          <a:xfrm>
            <a:off x="6197602" y="1412878"/>
            <a:ext cx="5457042" cy="5381070"/>
          </a:xfrm>
          <a:ln>
            <a:solidFill>
              <a:schemeClr val="accent1"/>
            </a:solidFill>
          </a:ln>
        </p:spPr>
        <p:txBody>
          <a:bodyPr/>
          <a:lstStyle/>
          <a:p>
            <a:endParaRPr lang="en-US" altLang="ja-JP" dirty="0"/>
          </a:p>
          <a:p>
            <a:r>
              <a:rPr lang="en-US" altLang="ja-JP" dirty="0"/>
              <a:t>Do you use reliable data for your training data?</a:t>
            </a:r>
          </a:p>
          <a:p>
            <a:r>
              <a:rPr lang="en-US" altLang="ja-JP" dirty="0"/>
              <a:t>Have you implemented RAGs to improve accuracy?</a:t>
            </a:r>
          </a:p>
          <a:p>
            <a:r>
              <a:rPr lang="en-US" altLang="ja-JP" dirty="0"/>
              <a:t>If there is information that could lead to personal data or intellectual property, do you take measures to prevent this information from being displayed, for example by excluding the necessary information from the training data?</a:t>
            </a:r>
          </a:p>
          <a:p>
            <a:endParaRPr lang="en-US" altLang="ja-JP" dirty="0"/>
          </a:p>
          <a:p>
            <a:r>
              <a:rPr lang="en-US" altLang="ja-JP" dirty="0"/>
              <a:t>Do you have a deployment policy and follow it?</a:t>
            </a:r>
          </a:p>
          <a:p>
            <a:endParaRPr lang="en-US" altLang="ja-JP" dirty="0"/>
          </a:p>
          <a:p>
            <a:r>
              <a:rPr lang="en-US" altLang="ja-JP" dirty="0"/>
              <a:t>Does reusing the output introduce any bias into the AI system?</a:t>
            </a:r>
            <a:endParaRPr lang="ja-JP" altLang="en-US" dirty="0"/>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77</a:t>
            </a:fld>
            <a:endParaRPr lang="ja-JP" altLang="en-US"/>
          </a:p>
        </p:txBody>
      </p:sp>
      <p:sp>
        <p:nvSpPr>
          <p:cNvPr id="4" name="テキスト ボックス 3">
            <a:extLst>
              <a:ext uri="{FF2B5EF4-FFF2-40B4-BE49-F238E27FC236}">
                <a16:creationId xmlns:a16="http://schemas.microsoft.com/office/drawing/2014/main" id="{78D2C445-1C6C-6BBB-88C3-6D52DB416CCA}"/>
              </a:ext>
            </a:extLst>
          </p:cNvPr>
          <p:cNvSpPr txBox="1"/>
          <p:nvPr/>
        </p:nvSpPr>
        <p:spPr>
          <a:xfrm>
            <a:off x="638957" y="129087"/>
            <a:ext cx="2178671" cy="369332"/>
          </a:xfrm>
          <a:prstGeom prst="rect">
            <a:avLst/>
          </a:prstGeom>
          <a:noFill/>
        </p:spPr>
        <p:txBody>
          <a:bodyPr wrap="square">
            <a:spAutoFit/>
          </a:bodyPr>
          <a:lstStyle/>
          <a:p>
            <a:r>
              <a:rPr lang="en-US" altLang="ja-JP" dirty="0"/>
              <a:t>5. AI System</a:t>
            </a:r>
            <a:endParaRPr lang="ja-JP" altLang="en-US" dirty="0"/>
          </a:p>
        </p:txBody>
      </p:sp>
    </p:spTree>
    <p:extLst>
      <p:ext uri="{BB962C8B-B14F-4D97-AF65-F5344CB8AC3E}">
        <p14:creationId xmlns:p14="http://schemas.microsoft.com/office/powerpoint/2010/main" val="3303679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CF91-ADF6-D210-848D-B14750D904B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5623221-852C-A80E-6536-D5EC9A888AEC}"/>
              </a:ext>
            </a:extLst>
          </p:cNvPr>
          <p:cNvSpPr>
            <a:spLocks noGrp="1"/>
          </p:cNvSpPr>
          <p:nvPr>
            <p:ph type="title"/>
          </p:nvPr>
        </p:nvSpPr>
        <p:spPr/>
        <p:txBody>
          <a:bodyPr/>
          <a:lstStyle/>
          <a:p>
            <a:r>
              <a:rPr lang="en-US" altLang="ja-JP" dirty="0"/>
              <a:t>Column:</a:t>
            </a:r>
            <a:r>
              <a:rPr lang="en-US" altLang="ja-JP" sz="3600" dirty="0"/>
              <a:t> Bias</a:t>
            </a:r>
            <a:endParaRPr lang="ja-JP" altLang="en-US" dirty="0"/>
          </a:p>
        </p:txBody>
      </p:sp>
      <p:sp>
        <p:nvSpPr>
          <p:cNvPr id="5" name="コンテンツ プレースホルダー 4">
            <a:extLst>
              <a:ext uri="{FF2B5EF4-FFF2-40B4-BE49-F238E27FC236}">
                <a16:creationId xmlns:a16="http://schemas.microsoft.com/office/drawing/2014/main" id="{B676A0FB-10B8-B7E9-A8BD-E714F997949F}"/>
              </a:ext>
            </a:extLst>
          </p:cNvPr>
          <p:cNvSpPr>
            <a:spLocks noGrp="1"/>
          </p:cNvSpPr>
          <p:nvPr>
            <p:ph sz="half" idx="1"/>
          </p:nvPr>
        </p:nvSpPr>
        <p:spPr>
          <a:noFill/>
          <a:ln>
            <a:solidFill>
              <a:schemeClr val="accent1"/>
            </a:solidFill>
          </a:ln>
        </p:spPr>
        <p:txBody>
          <a:bodyPr/>
          <a:lstStyle/>
          <a:p>
            <a:pPr marL="0" indent="0">
              <a:buNone/>
            </a:pPr>
            <a:r>
              <a:rPr lang="en-US" altLang="ja-JP" sz="2000" dirty="0"/>
              <a:t>Reducing bias is essential for implementing AI. By addressing bias, AI systems can foster broader societal acceptance, ensure ethical use, and maintain long-term reliability and sustainability.</a:t>
            </a:r>
          </a:p>
          <a:p>
            <a:pPr marL="971548" lvl="1" indent="-514350">
              <a:buFont typeface="+mj-lt"/>
              <a:buAutoNum type="arabicPeriod"/>
            </a:pPr>
            <a:r>
              <a:rPr lang="en-US" altLang="ja-JP" sz="2000" dirty="0"/>
              <a:t>Preventing Unfairness and Discrimination</a:t>
            </a:r>
          </a:p>
          <a:p>
            <a:pPr marL="722311" lvl="2" indent="0">
              <a:buNone/>
            </a:pPr>
            <a:r>
              <a:rPr lang="en-US" altLang="ja-JP" sz="1800" dirty="0"/>
              <a:t>AI trained on biased data may make decisions that disadvantage specific groups based on gender, age, race, or location, leading to ethical concerns.</a:t>
            </a:r>
          </a:p>
          <a:p>
            <a:pPr marL="971548" lvl="1" indent="-514350">
              <a:buFont typeface="+mj-lt"/>
              <a:buAutoNum type="arabicPeriod"/>
            </a:pPr>
            <a:r>
              <a:rPr lang="en-US" altLang="ja-JP" sz="2000" dirty="0"/>
              <a:t>Ensuring Trust and Fairness</a:t>
            </a:r>
          </a:p>
          <a:p>
            <a:pPr marL="722311" lvl="2" indent="0">
              <a:buNone/>
            </a:pPr>
            <a:r>
              <a:rPr lang="en-US" altLang="ja-JP" sz="1800" dirty="0"/>
              <a:t>Bias undermines trust in AI systems. To create trustworthy AI solutions, fairness and impartiality must be maintained.</a:t>
            </a:r>
          </a:p>
          <a:p>
            <a:pPr marL="971548" lvl="1" indent="-514350">
              <a:buFont typeface="+mj-lt"/>
              <a:buAutoNum type="arabicPeriod"/>
            </a:pPr>
            <a:r>
              <a:rPr lang="en-US" altLang="ja-JP" sz="2000" dirty="0"/>
              <a:t>Avoiding Business Risks</a:t>
            </a:r>
          </a:p>
          <a:p>
            <a:pPr marL="722311" lvl="2" indent="0">
              <a:buNone/>
            </a:pPr>
            <a:r>
              <a:rPr lang="en-US" altLang="ja-JP" sz="1800" dirty="0"/>
              <a:t>Bias-related controversies can harm a company’s reputation and expose it to legal risks.</a:t>
            </a:r>
          </a:p>
          <a:p>
            <a:pPr marL="971548" lvl="1" indent="-514350">
              <a:buFont typeface="+mj-lt"/>
              <a:buAutoNum type="arabicPeriod"/>
            </a:pPr>
            <a:r>
              <a:rPr lang="en-US" altLang="ja-JP" sz="2000" dirty="0"/>
              <a:t>Minimizing Societal Impact</a:t>
            </a:r>
          </a:p>
          <a:p>
            <a:pPr marL="722311" lvl="2" indent="0">
              <a:buNone/>
            </a:pPr>
            <a:r>
              <a:rPr lang="en-US" altLang="ja-JP" sz="1800" dirty="0"/>
              <a:t>The widespread adoption of AI amplifies its societal influence. If biased, AI can exacerbate inequalities or deepen societal divides.</a:t>
            </a:r>
          </a:p>
          <a:p>
            <a:pPr marL="971548" lvl="1" indent="-514350">
              <a:buFont typeface="+mj-lt"/>
              <a:buAutoNum type="arabicPeriod"/>
            </a:pPr>
            <a:r>
              <a:rPr lang="en-US" altLang="ja-JP" sz="2000" dirty="0"/>
              <a:t>Compliance with Legal and Ethical Standards</a:t>
            </a:r>
          </a:p>
          <a:p>
            <a:pPr marL="722311" lvl="2" indent="0">
              <a:buNone/>
            </a:pPr>
            <a:r>
              <a:rPr lang="en-US" altLang="ja-JP" sz="1800" dirty="0"/>
              <a:t>Increasing regulations around AI emphasize fairness and bias mitigation. Non-compliance can lead to penalties or exclusion from specific markets.</a:t>
            </a:r>
          </a:p>
        </p:txBody>
      </p:sp>
      <p:sp>
        <p:nvSpPr>
          <p:cNvPr id="3" name="スライド番号プレースホルダー 2">
            <a:extLst>
              <a:ext uri="{FF2B5EF4-FFF2-40B4-BE49-F238E27FC236}">
                <a16:creationId xmlns:a16="http://schemas.microsoft.com/office/drawing/2014/main" id="{DB68EDA5-BC4A-6180-C7E6-BB61DAE72F0A}"/>
              </a:ext>
            </a:extLst>
          </p:cNvPr>
          <p:cNvSpPr>
            <a:spLocks noGrp="1"/>
          </p:cNvSpPr>
          <p:nvPr>
            <p:ph type="sldNum" sz="quarter" idx="12"/>
          </p:nvPr>
        </p:nvSpPr>
        <p:spPr/>
        <p:txBody>
          <a:bodyPr/>
          <a:lstStyle/>
          <a:p>
            <a:fld id="{DBFB1F43-6F2E-4538-AABB-23AEDF146290}" type="slidenum">
              <a:rPr lang="ja-JP" altLang="en-US" smtClean="0"/>
              <a:pPr/>
              <a:t>78</a:t>
            </a:fld>
            <a:endParaRPr lang="ja-JP" altLang="en-US"/>
          </a:p>
        </p:txBody>
      </p:sp>
      <p:sp>
        <p:nvSpPr>
          <p:cNvPr id="6" name="テキスト ボックス 5">
            <a:extLst>
              <a:ext uri="{FF2B5EF4-FFF2-40B4-BE49-F238E27FC236}">
                <a16:creationId xmlns:a16="http://schemas.microsoft.com/office/drawing/2014/main" id="{08AAFF91-1E24-580A-2113-74B91FF364A4}"/>
              </a:ext>
            </a:extLst>
          </p:cNvPr>
          <p:cNvSpPr txBox="1"/>
          <p:nvPr/>
        </p:nvSpPr>
        <p:spPr>
          <a:xfrm>
            <a:off x="638957" y="129087"/>
            <a:ext cx="2178671" cy="369332"/>
          </a:xfrm>
          <a:prstGeom prst="rect">
            <a:avLst/>
          </a:prstGeom>
          <a:noFill/>
        </p:spPr>
        <p:txBody>
          <a:bodyPr wrap="square">
            <a:spAutoFit/>
          </a:bodyPr>
          <a:lstStyle/>
          <a:p>
            <a:r>
              <a:rPr lang="en-US" altLang="ja-JP" dirty="0"/>
              <a:t>5. AI System</a:t>
            </a:r>
            <a:endParaRPr lang="ja-JP" altLang="en-US" dirty="0"/>
          </a:p>
        </p:txBody>
      </p:sp>
    </p:spTree>
    <p:extLst>
      <p:ext uri="{BB962C8B-B14F-4D97-AF65-F5344CB8AC3E}">
        <p14:creationId xmlns:p14="http://schemas.microsoft.com/office/powerpoint/2010/main" val="945734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1686-2253-EC0E-54A3-19722F8AD4E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3B5C701-CB70-5B95-24BE-C9216F12B08D}"/>
              </a:ext>
            </a:extLst>
          </p:cNvPr>
          <p:cNvSpPr>
            <a:spLocks noGrp="1"/>
          </p:cNvSpPr>
          <p:nvPr>
            <p:ph type="title"/>
          </p:nvPr>
        </p:nvSpPr>
        <p:spPr>
          <a:xfrm>
            <a:off x="641213" y="313754"/>
            <a:ext cx="10723473" cy="676276"/>
          </a:xfrm>
          <a:solidFill>
            <a:schemeClr val="bg1">
              <a:alpha val="0"/>
            </a:schemeClr>
          </a:solidFill>
          <a:ln>
            <a:noFill/>
          </a:ln>
        </p:spPr>
        <p:txBody>
          <a:bodyPr vert="horz" wrap="square" lIns="91440" tIns="45720" rIns="91440" bIns="45720" numCol="1" anchor="b" anchorCtr="0" compatLnSpc="1">
            <a:prstTxWarp prst="textNoShape">
              <a:avLst/>
            </a:prstTxWarp>
          </a:bodyPr>
          <a:lstStyle/>
          <a:p>
            <a:r>
              <a:rPr lang="en-US" altLang="ja-JP" dirty="0"/>
              <a:t>Column: Model collapse</a:t>
            </a:r>
            <a:endParaRPr lang="ja-JP" altLang="en-US" dirty="0"/>
          </a:p>
        </p:txBody>
      </p:sp>
      <p:sp>
        <p:nvSpPr>
          <p:cNvPr id="2" name="コンテンツ プレースホルダー 1">
            <a:extLst>
              <a:ext uri="{FF2B5EF4-FFF2-40B4-BE49-F238E27FC236}">
                <a16:creationId xmlns:a16="http://schemas.microsoft.com/office/drawing/2014/main" id="{E7DB5D5C-4688-EBD8-6640-F3FE86D75F1A}"/>
              </a:ext>
            </a:extLst>
          </p:cNvPr>
          <p:cNvSpPr>
            <a:spLocks noGrp="1"/>
          </p:cNvSpPr>
          <p:nvPr>
            <p:ph sz="half" idx="1"/>
          </p:nvPr>
        </p:nvSpPr>
        <p:spPr>
          <a:ln>
            <a:solidFill>
              <a:schemeClr val="accent1"/>
            </a:solidFill>
          </a:ln>
        </p:spPr>
        <p:txBody>
          <a:bodyPr/>
          <a:lstStyle/>
          <a:p>
            <a:pPr marL="0" indent="0">
              <a:buNone/>
            </a:pPr>
            <a:r>
              <a:rPr lang="en-US" altLang="ja-JP" sz="2000" b="1" dirty="0"/>
              <a:t>What is model collapse?</a:t>
            </a:r>
          </a:p>
          <a:p>
            <a:pPr marL="0" indent="0">
              <a:buNone/>
            </a:pPr>
            <a:r>
              <a:rPr kumimoji="1" lang="en-US" altLang="ja-JP" sz="2000" dirty="0"/>
              <a:t> - </a:t>
            </a:r>
            <a:r>
              <a:rPr lang="en-US" altLang="ja-JP" sz="2000" dirty="0"/>
              <a:t>A phenomenon where generative AI models trained repeatedly on synthetic data (rather than real human data) gradually lose diversity and accuracy over time.</a:t>
            </a:r>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lang="en-US" altLang="ja-JP" sz="2000" b="1" dirty="0"/>
              <a:t>Prevention and mitigation</a:t>
            </a:r>
          </a:p>
          <a:p>
            <a:pPr marL="285750" indent="-285750"/>
            <a:r>
              <a:rPr lang="en-US" altLang="ja-JP" sz="2000" dirty="0"/>
              <a:t>Ensure clear distinction and proper governance between real and synthetic data.</a:t>
            </a:r>
          </a:p>
          <a:p>
            <a:pPr marL="285750" indent="-285750"/>
            <a:r>
              <a:rPr lang="en-US" altLang="ja-JP" sz="2000" dirty="0"/>
              <a:t>Periodically retrain using verified real-world datasets.</a:t>
            </a:r>
          </a:p>
          <a:p>
            <a:pPr marL="285750" indent="-285750"/>
            <a:r>
              <a:rPr lang="en-US" altLang="ja-JP" sz="2000" dirty="0"/>
              <a:t>Implement continuous quality monitoring and feedback loops for dataset integrity.</a:t>
            </a:r>
          </a:p>
          <a:p>
            <a:pPr marL="0" indent="0">
              <a:buNone/>
            </a:pPr>
            <a:endParaRPr lang="en-US" altLang="ja-JP" sz="2000" dirty="0"/>
          </a:p>
        </p:txBody>
      </p:sp>
      <p:sp>
        <p:nvSpPr>
          <p:cNvPr id="3" name="スライド番号プレースホルダー 2">
            <a:extLst>
              <a:ext uri="{FF2B5EF4-FFF2-40B4-BE49-F238E27FC236}">
                <a16:creationId xmlns:a16="http://schemas.microsoft.com/office/drawing/2014/main" id="{39017F25-0857-FA8E-2753-FA0C3901086F}"/>
              </a:ext>
            </a:extLst>
          </p:cNvPr>
          <p:cNvSpPr>
            <a:spLocks noGrp="1"/>
          </p:cNvSpPr>
          <p:nvPr>
            <p:ph type="sldNum" sz="quarter" idx="12"/>
          </p:nvPr>
        </p:nvSpPr>
        <p:spPr/>
        <p:txBody>
          <a:bodyPr/>
          <a:lstStyle/>
          <a:p>
            <a:fld id="{DBFB1F43-6F2E-4538-AABB-23AEDF146290}" type="slidenum">
              <a:rPr lang="ja-JP" altLang="en-US" smtClean="0"/>
              <a:pPr/>
              <a:t>79</a:t>
            </a:fld>
            <a:endParaRPr lang="ja-JP" altLang="en-US"/>
          </a:p>
        </p:txBody>
      </p:sp>
      <p:sp>
        <p:nvSpPr>
          <p:cNvPr id="5" name="正方形/長方形 4">
            <a:extLst>
              <a:ext uri="{FF2B5EF4-FFF2-40B4-BE49-F238E27FC236}">
                <a16:creationId xmlns:a16="http://schemas.microsoft.com/office/drawing/2014/main" id="{80BE8D3A-8066-46C8-F9AA-6F11ECED69D2}"/>
              </a:ext>
            </a:extLst>
          </p:cNvPr>
          <p:cNvSpPr/>
          <p:nvPr/>
        </p:nvSpPr>
        <p:spPr>
          <a:xfrm>
            <a:off x="3614058" y="2379184"/>
            <a:ext cx="1306286" cy="752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AI model</a:t>
            </a:r>
            <a:endParaRPr kumimoji="1" lang="ja-JP" altLang="en-US" sz="1600" dirty="0"/>
          </a:p>
        </p:txBody>
      </p:sp>
      <p:cxnSp>
        <p:nvCxnSpPr>
          <p:cNvPr id="9" name="直線矢印コネクタ 8">
            <a:extLst>
              <a:ext uri="{FF2B5EF4-FFF2-40B4-BE49-F238E27FC236}">
                <a16:creationId xmlns:a16="http://schemas.microsoft.com/office/drawing/2014/main" id="{83EC406B-7468-338E-1311-9925EFA881CB}"/>
              </a:ext>
            </a:extLst>
          </p:cNvPr>
          <p:cNvCxnSpPr>
            <a:cxnSpLocks/>
          </p:cNvCxnSpPr>
          <p:nvPr/>
        </p:nvCxnSpPr>
        <p:spPr>
          <a:xfrm>
            <a:off x="5239658" y="2715486"/>
            <a:ext cx="1416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5714E4C-1A7A-13FD-5565-6E305DB3B8D2}"/>
              </a:ext>
            </a:extLst>
          </p:cNvPr>
          <p:cNvSpPr txBox="1"/>
          <p:nvPr/>
        </p:nvSpPr>
        <p:spPr>
          <a:xfrm>
            <a:off x="5343414" y="2386597"/>
            <a:ext cx="1095493" cy="338554"/>
          </a:xfrm>
          <a:prstGeom prst="rect">
            <a:avLst/>
          </a:prstGeom>
          <a:noFill/>
        </p:spPr>
        <p:txBody>
          <a:bodyPr wrap="none" rtlCol="0">
            <a:spAutoFit/>
          </a:bodyPr>
          <a:lstStyle/>
          <a:p>
            <a:r>
              <a:rPr kumimoji="1" lang="en-US" altLang="ja-JP" sz="1600" dirty="0"/>
              <a:t>Generate</a:t>
            </a:r>
            <a:endParaRPr kumimoji="1" lang="ja-JP" altLang="en-US" sz="1600" dirty="0"/>
          </a:p>
        </p:txBody>
      </p:sp>
      <p:sp>
        <p:nvSpPr>
          <p:cNvPr id="12" name="正方形/長方形 11">
            <a:extLst>
              <a:ext uri="{FF2B5EF4-FFF2-40B4-BE49-F238E27FC236}">
                <a16:creationId xmlns:a16="http://schemas.microsoft.com/office/drawing/2014/main" id="{3EFC4A39-ADE5-0259-DAE7-4B41BECF6076}"/>
              </a:ext>
            </a:extLst>
          </p:cNvPr>
          <p:cNvSpPr/>
          <p:nvPr/>
        </p:nvSpPr>
        <p:spPr>
          <a:xfrm>
            <a:off x="6975405" y="2339270"/>
            <a:ext cx="1306286" cy="752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Synthetic data</a:t>
            </a:r>
            <a:endParaRPr kumimoji="1" lang="ja-JP" altLang="en-US" sz="1600" dirty="0"/>
          </a:p>
        </p:txBody>
      </p:sp>
      <p:sp>
        <p:nvSpPr>
          <p:cNvPr id="16" name="正方形/長方形 15">
            <a:extLst>
              <a:ext uri="{FF2B5EF4-FFF2-40B4-BE49-F238E27FC236}">
                <a16:creationId xmlns:a16="http://schemas.microsoft.com/office/drawing/2014/main" id="{458D3335-6BF3-9D58-3E31-5A9F16BA019F}"/>
              </a:ext>
            </a:extLst>
          </p:cNvPr>
          <p:cNvSpPr/>
          <p:nvPr/>
        </p:nvSpPr>
        <p:spPr>
          <a:xfrm>
            <a:off x="3614058" y="3302369"/>
            <a:ext cx="1306286" cy="752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a:t>AI model</a:t>
            </a:r>
            <a:endParaRPr lang="ja-JP" altLang="en-US" sz="1600" dirty="0"/>
          </a:p>
        </p:txBody>
      </p:sp>
      <p:sp>
        <p:nvSpPr>
          <p:cNvPr id="17" name="正方形/長方形 16">
            <a:extLst>
              <a:ext uri="{FF2B5EF4-FFF2-40B4-BE49-F238E27FC236}">
                <a16:creationId xmlns:a16="http://schemas.microsoft.com/office/drawing/2014/main" id="{B661B561-E153-64DE-52A9-337C6DD8B646}"/>
              </a:ext>
            </a:extLst>
          </p:cNvPr>
          <p:cNvSpPr/>
          <p:nvPr/>
        </p:nvSpPr>
        <p:spPr>
          <a:xfrm>
            <a:off x="6975405" y="3302369"/>
            <a:ext cx="1306286" cy="752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a:t>Synthetic data</a:t>
            </a:r>
            <a:endParaRPr lang="ja-JP" altLang="en-US" sz="1600" dirty="0"/>
          </a:p>
        </p:txBody>
      </p:sp>
      <p:sp>
        <p:nvSpPr>
          <p:cNvPr id="18" name="テキスト ボックス 17">
            <a:extLst>
              <a:ext uri="{FF2B5EF4-FFF2-40B4-BE49-F238E27FC236}">
                <a16:creationId xmlns:a16="http://schemas.microsoft.com/office/drawing/2014/main" id="{6206DC03-E104-AA95-CCC8-7B4395540D3F}"/>
              </a:ext>
            </a:extLst>
          </p:cNvPr>
          <p:cNvSpPr txBox="1"/>
          <p:nvPr/>
        </p:nvSpPr>
        <p:spPr>
          <a:xfrm>
            <a:off x="5239657" y="2874218"/>
            <a:ext cx="674800" cy="338554"/>
          </a:xfrm>
          <a:prstGeom prst="rect">
            <a:avLst/>
          </a:prstGeom>
          <a:noFill/>
        </p:spPr>
        <p:txBody>
          <a:bodyPr wrap="none" rtlCol="0">
            <a:spAutoFit/>
          </a:bodyPr>
          <a:lstStyle/>
          <a:p>
            <a:r>
              <a:rPr kumimoji="1" lang="en-US" altLang="ja-JP" sz="1600" dirty="0"/>
              <a:t>Train</a:t>
            </a:r>
            <a:endParaRPr kumimoji="1" lang="ja-JP" altLang="en-US" sz="1600" dirty="0"/>
          </a:p>
        </p:txBody>
      </p:sp>
      <p:cxnSp>
        <p:nvCxnSpPr>
          <p:cNvPr id="19" name="直線矢印コネクタ 18">
            <a:extLst>
              <a:ext uri="{FF2B5EF4-FFF2-40B4-BE49-F238E27FC236}">
                <a16:creationId xmlns:a16="http://schemas.microsoft.com/office/drawing/2014/main" id="{0C0CE820-9B28-2BF2-A831-764200C28E3E}"/>
              </a:ext>
            </a:extLst>
          </p:cNvPr>
          <p:cNvCxnSpPr>
            <a:cxnSpLocks/>
          </p:cNvCxnSpPr>
          <p:nvPr/>
        </p:nvCxnSpPr>
        <p:spPr>
          <a:xfrm flipH="1">
            <a:off x="5302073" y="3025439"/>
            <a:ext cx="1332771" cy="351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1CAA7A9-7BF1-490E-DC21-D0599AE2D171}"/>
              </a:ext>
            </a:extLst>
          </p:cNvPr>
          <p:cNvSpPr txBox="1"/>
          <p:nvPr/>
        </p:nvSpPr>
        <p:spPr>
          <a:xfrm>
            <a:off x="8297771" y="2246990"/>
            <a:ext cx="2981907" cy="830997"/>
          </a:xfrm>
          <a:prstGeom prst="rect">
            <a:avLst/>
          </a:prstGeom>
          <a:noFill/>
        </p:spPr>
        <p:txBody>
          <a:bodyPr wrap="none" rtlCol="0">
            <a:spAutoFit/>
          </a:bodyPr>
          <a:lstStyle/>
          <a:p>
            <a:r>
              <a:rPr kumimoji="1" lang="en-US" altLang="ja-JP" sz="1600" dirty="0"/>
              <a:t>(Compared to original data)</a:t>
            </a:r>
          </a:p>
          <a:p>
            <a:pPr marL="285750" indent="-285750">
              <a:buFont typeface="Arial" panose="020B0604020202020204" pitchFamily="34" charset="0"/>
              <a:buChar char="•"/>
            </a:pPr>
            <a:r>
              <a:rPr kumimoji="1" lang="en-US" altLang="ja-JP" sz="1600" dirty="0"/>
              <a:t>Loss of Diversity</a:t>
            </a:r>
          </a:p>
          <a:p>
            <a:pPr marL="285750" indent="-285750">
              <a:buFont typeface="Arial" panose="020B0604020202020204" pitchFamily="34" charset="0"/>
              <a:buChar char="•"/>
            </a:pPr>
            <a:r>
              <a:rPr lang="en-US" altLang="ja-JP" sz="1600" dirty="0"/>
              <a:t>Drift and Degradation</a:t>
            </a:r>
            <a:endParaRPr lang="ja-JP" altLang="en-US" sz="1600" dirty="0"/>
          </a:p>
        </p:txBody>
      </p:sp>
      <p:cxnSp>
        <p:nvCxnSpPr>
          <p:cNvPr id="25" name="直線矢印コネクタ 24">
            <a:extLst>
              <a:ext uri="{FF2B5EF4-FFF2-40B4-BE49-F238E27FC236}">
                <a16:creationId xmlns:a16="http://schemas.microsoft.com/office/drawing/2014/main" id="{6D0E66C5-CBFB-A182-B3C7-8CFFA2275A3C}"/>
              </a:ext>
            </a:extLst>
          </p:cNvPr>
          <p:cNvCxnSpPr>
            <a:cxnSpLocks/>
          </p:cNvCxnSpPr>
          <p:nvPr/>
        </p:nvCxnSpPr>
        <p:spPr>
          <a:xfrm>
            <a:off x="5239658" y="3704229"/>
            <a:ext cx="1416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4B60958-C61C-EED2-7643-3596E810C274}"/>
              </a:ext>
            </a:extLst>
          </p:cNvPr>
          <p:cNvSpPr txBox="1"/>
          <p:nvPr/>
        </p:nvSpPr>
        <p:spPr>
          <a:xfrm>
            <a:off x="5343414" y="3363609"/>
            <a:ext cx="1095493" cy="338554"/>
          </a:xfrm>
          <a:prstGeom prst="rect">
            <a:avLst/>
          </a:prstGeom>
          <a:noFill/>
        </p:spPr>
        <p:txBody>
          <a:bodyPr wrap="none" rtlCol="0">
            <a:spAutoFit/>
          </a:bodyPr>
          <a:lstStyle/>
          <a:p>
            <a:r>
              <a:rPr kumimoji="1" lang="en-US" altLang="ja-JP" sz="1600" dirty="0"/>
              <a:t>Generate</a:t>
            </a:r>
            <a:endParaRPr kumimoji="1" lang="ja-JP" altLang="en-US" sz="1600" dirty="0"/>
          </a:p>
        </p:txBody>
      </p:sp>
      <p:sp>
        <p:nvSpPr>
          <p:cNvPr id="27" name="テキスト ボックス 26">
            <a:extLst>
              <a:ext uri="{FF2B5EF4-FFF2-40B4-BE49-F238E27FC236}">
                <a16:creationId xmlns:a16="http://schemas.microsoft.com/office/drawing/2014/main" id="{C92AC633-D48B-A1EC-926B-18050331939B}"/>
              </a:ext>
            </a:extLst>
          </p:cNvPr>
          <p:cNvSpPr txBox="1"/>
          <p:nvPr/>
        </p:nvSpPr>
        <p:spPr>
          <a:xfrm>
            <a:off x="1659802" y="2570734"/>
            <a:ext cx="1571584" cy="338554"/>
          </a:xfrm>
          <a:prstGeom prst="rect">
            <a:avLst/>
          </a:prstGeom>
          <a:noFill/>
        </p:spPr>
        <p:txBody>
          <a:bodyPr wrap="none" rtlCol="0">
            <a:spAutoFit/>
          </a:bodyPr>
          <a:lstStyle/>
          <a:p>
            <a:r>
              <a:rPr kumimoji="1" lang="en-US" altLang="ja-JP" sz="1600" dirty="0"/>
              <a:t>1</a:t>
            </a:r>
            <a:r>
              <a:rPr kumimoji="1" lang="en-US" altLang="ja-JP" sz="1600" baseline="30000" dirty="0"/>
              <a:t>st</a:t>
            </a:r>
            <a:r>
              <a:rPr kumimoji="1" lang="en-US" altLang="ja-JP" sz="1600" dirty="0"/>
              <a:t> generation</a:t>
            </a:r>
            <a:endParaRPr kumimoji="1" lang="ja-JP" altLang="en-US" sz="1600" dirty="0"/>
          </a:p>
        </p:txBody>
      </p:sp>
      <p:sp>
        <p:nvSpPr>
          <p:cNvPr id="28" name="テキスト ボックス 27">
            <a:extLst>
              <a:ext uri="{FF2B5EF4-FFF2-40B4-BE49-F238E27FC236}">
                <a16:creationId xmlns:a16="http://schemas.microsoft.com/office/drawing/2014/main" id="{D9F8391F-CCCC-110C-44FD-57E07DBDA64F}"/>
              </a:ext>
            </a:extLst>
          </p:cNvPr>
          <p:cNvSpPr txBox="1"/>
          <p:nvPr/>
        </p:nvSpPr>
        <p:spPr>
          <a:xfrm>
            <a:off x="1659802" y="3487021"/>
            <a:ext cx="1627177" cy="338554"/>
          </a:xfrm>
          <a:prstGeom prst="rect">
            <a:avLst/>
          </a:prstGeom>
          <a:noFill/>
        </p:spPr>
        <p:txBody>
          <a:bodyPr wrap="none" rtlCol="0">
            <a:spAutoFit/>
          </a:bodyPr>
          <a:lstStyle/>
          <a:p>
            <a:r>
              <a:rPr lang="en-US" altLang="ja-JP" sz="1600" dirty="0"/>
              <a:t>2</a:t>
            </a:r>
            <a:r>
              <a:rPr lang="en-US" altLang="ja-JP" sz="1600" baseline="30000" dirty="0"/>
              <a:t>nd</a:t>
            </a:r>
            <a:r>
              <a:rPr lang="en-US" altLang="ja-JP" sz="1600" dirty="0"/>
              <a:t> </a:t>
            </a:r>
            <a:r>
              <a:rPr kumimoji="1" lang="en-US" altLang="ja-JP" sz="1600" dirty="0"/>
              <a:t>generation</a:t>
            </a:r>
            <a:endParaRPr kumimoji="1" lang="ja-JP" altLang="en-US" sz="1600" dirty="0"/>
          </a:p>
        </p:txBody>
      </p:sp>
      <p:sp>
        <p:nvSpPr>
          <p:cNvPr id="31" name="テキスト ボックス 30">
            <a:extLst>
              <a:ext uri="{FF2B5EF4-FFF2-40B4-BE49-F238E27FC236}">
                <a16:creationId xmlns:a16="http://schemas.microsoft.com/office/drawing/2014/main" id="{8484CE8B-F13B-5914-3B9D-FAD715CBAC44}"/>
              </a:ext>
            </a:extLst>
          </p:cNvPr>
          <p:cNvSpPr txBox="1"/>
          <p:nvPr/>
        </p:nvSpPr>
        <p:spPr>
          <a:xfrm>
            <a:off x="4896067" y="4179004"/>
            <a:ext cx="2082366" cy="369332"/>
          </a:xfrm>
          <a:prstGeom prst="rect">
            <a:avLst/>
          </a:prstGeom>
          <a:noFill/>
        </p:spPr>
        <p:txBody>
          <a:bodyPr wrap="square">
            <a:spAutoFit/>
          </a:bodyPr>
          <a:lstStyle/>
          <a:p>
            <a:pPr algn="ctr"/>
            <a:r>
              <a:rPr lang="en-US" altLang="ja-JP" dirty="0"/>
              <a:t>Model Collapse</a:t>
            </a:r>
            <a:endParaRPr kumimoji="1" lang="ja-JP" altLang="en-US" dirty="0"/>
          </a:p>
        </p:txBody>
      </p:sp>
      <p:sp>
        <p:nvSpPr>
          <p:cNvPr id="32" name="矢印: 右 31">
            <a:extLst>
              <a:ext uri="{FF2B5EF4-FFF2-40B4-BE49-F238E27FC236}">
                <a16:creationId xmlns:a16="http://schemas.microsoft.com/office/drawing/2014/main" id="{3AEC6D8B-8B42-0A39-4419-62A378B54069}"/>
              </a:ext>
            </a:extLst>
          </p:cNvPr>
          <p:cNvSpPr/>
          <p:nvPr/>
        </p:nvSpPr>
        <p:spPr>
          <a:xfrm rot="5400000">
            <a:off x="5794454" y="3586622"/>
            <a:ext cx="285592" cy="95293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a:p>
        </p:txBody>
      </p:sp>
      <p:sp>
        <p:nvSpPr>
          <p:cNvPr id="38" name="テキスト ボックス 37">
            <a:extLst>
              <a:ext uri="{FF2B5EF4-FFF2-40B4-BE49-F238E27FC236}">
                <a16:creationId xmlns:a16="http://schemas.microsoft.com/office/drawing/2014/main" id="{9A22C253-214B-9D43-EA87-391CC2B36065}"/>
              </a:ext>
            </a:extLst>
          </p:cNvPr>
          <p:cNvSpPr txBox="1"/>
          <p:nvPr/>
        </p:nvSpPr>
        <p:spPr>
          <a:xfrm>
            <a:off x="1659802" y="4166531"/>
            <a:ext cx="1613262" cy="338554"/>
          </a:xfrm>
          <a:prstGeom prst="rect">
            <a:avLst/>
          </a:prstGeom>
          <a:noFill/>
        </p:spPr>
        <p:txBody>
          <a:bodyPr wrap="none" rtlCol="0">
            <a:spAutoFit/>
          </a:bodyPr>
          <a:lstStyle/>
          <a:p>
            <a:r>
              <a:rPr lang="en-US" altLang="ja-JP" sz="1600" dirty="0"/>
              <a:t>N</a:t>
            </a:r>
            <a:r>
              <a:rPr lang="en-US" altLang="ja-JP" sz="1600" baseline="30000" dirty="0"/>
              <a:t>th</a:t>
            </a:r>
            <a:r>
              <a:rPr lang="en-US" altLang="ja-JP" sz="1600" dirty="0"/>
              <a:t> </a:t>
            </a:r>
            <a:r>
              <a:rPr kumimoji="1" lang="en-US" altLang="ja-JP" sz="1600" dirty="0"/>
              <a:t>generation</a:t>
            </a:r>
            <a:endParaRPr kumimoji="1" lang="ja-JP" altLang="en-US" sz="1600" dirty="0"/>
          </a:p>
        </p:txBody>
      </p:sp>
      <p:sp>
        <p:nvSpPr>
          <p:cNvPr id="40" name="テキスト ボックス 39">
            <a:extLst>
              <a:ext uri="{FF2B5EF4-FFF2-40B4-BE49-F238E27FC236}">
                <a16:creationId xmlns:a16="http://schemas.microsoft.com/office/drawing/2014/main" id="{0C01FFB4-EC36-4F46-BB9C-A54FF742C51C}"/>
              </a:ext>
            </a:extLst>
          </p:cNvPr>
          <p:cNvSpPr txBox="1"/>
          <p:nvPr/>
        </p:nvSpPr>
        <p:spPr>
          <a:xfrm>
            <a:off x="638958" y="6174972"/>
            <a:ext cx="10939898" cy="523220"/>
          </a:xfrm>
          <a:prstGeom prst="rect">
            <a:avLst/>
          </a:prstGeom>
          <a:noFill/>
        </p:spPr>
        <p:txBody>
          <a:bodyPr wrap="square">
            <a:spAutoFit/>
          </a:bodyPr>
          <a:lstStyle/>
          <a:p>
            <a:pPr algn="l">
              <a:spcAft>
                <a:spcPts val="1200"/>
              </a:spcAft>
              <a:buNone/>
            </a:pPr>
            <a:r>
              <a:rPr lang="en-US" altLang="ja-JP" sz="1400" b="0" i="0" dirty="0">
                <a:solidFill>
                  <a:srgbClr val="222222"/>
                </a:solidFill>
                <a:effectLst/>
                <a:latin typeface="-apple-system"/>
              </a:rPr>
              <a:t>(ref) </a:t>
            </a:r>
            <a:r>
              <a:rPr lang="en-US" altLang="ja-JP" sz="1400" b="0" i="0" dirty="0" err="1">
                <a:solidFill>
                  <a:srgbClr val="222222"/>
                </a:solidFill>
                <a:effectLst/>
                <a:latin typeface="-apple-system"/>
              </a:rPr>
              <a:t>Shumailov</a:t>
            </a:r>
            <a:r>
              <a:rPr lang="en-US" altLang="ja-JP" sz="1400" b="0" i="0" dirty="0">
                <a:solidFill>
                  <a:srgbClr val="222222"/>
                </a:solidFill>
                <a:effectLst/>
                <a:latin typeface="-apple-system"/>
              </a:rPr>
              <a:t>, I., </a:t>
            </a:r>
            <a:r>
              <a:rPr lang="en-US" altLang="ja-JP" sz="1400" b="0" i="0" dirty="0" err="1">
                <a:solidFill>
                  <a:srgbClr val="222222"/>
                </a:solidFill>
                <a:effectLst/>
                <a:latin typeface="-apple-system"/>
              </a:rPr>
              <a:t>Shumaylov</a:t>
            </a:r>
            <a:r>
              <a:rPr lang="en-US" altLang="ja-JP" sz="1400" b="0" i="0" dirty="0">
                <a:solidFill>
                  <a:srgbClr val="222222"/>
                </a:solidFill>
                <a:effectLst/>
                <a:latin typeface="-apple-system"/>
              </a:rPr>
              <a:t>, Z., Zhao, Y. </a:t>
            </a:r>
            <a:r>
              <a:rPr lang="en-US" altLang="ja-JP" sz="1400" b="0" i="1" dirty="0">
                <a:solidFill>
                  <a:srgbClr val="222222"/>
                </a:solidFill>
                <a:effectLst/>
                <a:latin typeface="-apple-system"/>
              </a:rPr>
              <a:t>et al.</a:t>
            </a:r>
            <a:r>
              <a:rPr lang="en-US" altLang="ja-JP" sz="1400" b="0" i="0" dirty="0">
                <a:solidFill>
                  <a:srgbClr val="222222"/>
                </a:solidFill>
                <a:effectLst/>
                <a:latin typeface="-apple-system"/>
              </a:rPr>
              <a:t> AI models collapse when trained on recursively generated data. </a:t>
            </a:r>
            <a:r>
              <a:rPr lang="en-US" altLang="ja-JP" sz="1400" b="0" i="1" dirty="0">
                <a:solidFill>
                  <a:srgbClr val="222222"/>
                </a:solidFill>
                <a:effectLst/>
                <a:latin typeface="-apple-system"/>
              </a:rPr>
              <a:t>Nature</a:t>
            </a:r>
            <a:r>
              <a:rPr lang="en-US" altLang="ja-JP" sz="1400" b="0" i="0" dirty="0">
                <a:solidFill>
                  <a:srgbClr val="222222"/>
                </a:solidFill>
                <a:effectLst/>
                <a:latin typeface="-apple-system"/>
              </a:rPr>
              <a:t> </a:t>
            </a:r>
            <a:r>
              <a:rPr lang="en-US" altLang="ja-JP" sz="1400" b="1" i="0" dirty="0">
                <a:solidFill>
                  <a:srgbClr val="222222"/>
                </a:solidFill>
                <a:effectLst/>
                <a:latin typeface="-apple-system"/>
              </a:rPr>
              <a:t>631</a:t>
            </a:r>
            <a:r>
              <a:rPr lang="en-US" altLang="ja-JP" sz="1400" b="0" i="0" dirty="0">
                <a:solidFill>
                  <a:srgbClr val="222222"/>
                </a:solidFill>
                <a:effectLst/>
                <a:latin typeface="-apple-system"/>
              </a:rPr>
              <a:t>, 755–759 (2024). </a:t>
            </a:r>
            <a:r>
              <a:rPr lang="en-US" altLang="ja-JP" sz="1400" b="0" i="0" dirty="0">
                <a:solidFill>
                  <a:srgbClr val="222222"/>
                </a:solidFill>
                <a:effectLst/>
                <a:latin typeface="-apple-system"/>
                <a:hlinkClick r:id="rId2"/>
              </a:rPr>
              <a:t>https://doi.org/10.1038/s41586-024-07566-y</a:t>
            </a:r>
            <a:r>
              <a:rPr lang="en-US" altLang="ja-JP" sz="1400" b="0" i="0" dirty="0">
                <a:solidFill>
                  <a:srgbClr val="222222"/>
                </a:solidFill>
                <a:effectLst/>
                <a:latin typeface="-apple-system"/>
              </a:rPr>
              <a:t> </a:t>
            </a:r>
          </a:p>
        </p:txBody>
      </p:sp>
      <p:sp>
        <p:nvSpPr>
          <p:cNvPr id="7" name="テキスト ボックス 6">
            <a:extLst>
              <a:ext uri="{FF2B5EF4-FFF2-40B4-BE49-F238E27FC236}">
                <a16:creationId xmlns:a16="http://schemas.microsoft.com/office/drawing/2014/main" id="{93FD715F-153C-9B20-5BAE-699C939BC6C3}"/>
              </a:ext>
            </a:extLst>
          </p:cNvPr>
          <p:cNvSpPr txBox="1"/>
          <p:nvPr/>
        </p:nvSpPr>
        <p:spPr>
          <a:xfrm>
            <a:off x="638957" y="129087"/>
            <a:ext cx="2178671" cy="369332"/>
          </a:xfrm>
          <a:prstGeom prst="rect">
            <a:avLst/>
          </a:prstGeom>
          <a:noFill/>
        </p:spPr>
        <p:txBody>
          <a:bodyPr wrap="square">
            <a:spAutoFit/>
          </a:bodyPr>
          <a:lstStyle/>
          <a:p>
            <a:r>
              <a:rPr lang="en-US" altLang="ja-JP" dirty="0"/>
              <a:t>5. AI System</a:t>
            </a:r>
            <a:endParaRPr lang="ja-JP" altLang="en-US" dirty="0"/>
          </a:p>
        </p:txBody>
      </p:sp>
    </p:spTree>
    <p:extLst>
      <p:ext uri="{BB962C8B-B14F-4D97-AF65-F5344CB8AC3E}">
        <p14:creationId xmlns:p14="http://schemas.microsoft.com/office/powerpoint/2010/main" val="364466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03E5-6D2A-761A-BA0F-5C3E398080F8}"/>
            </a:ext>
          </a:extLst>
        </p:cNvPr>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0AB7E98E-B9DD-F517-8783-8E237F905564}"/>
              </a:ext>
            </a:extLst>
          </p:cNvPr>
          <p:cNvSpPr>
            <a:spLocks noGrp="1"/>
          </p:cNvSpPr>
          <p:nvPr>
            <p:ph type="body" idx="1"/>
          </p:nvPr>
        </p:nvSpPr>
        <p:spPr>
          <a:xfrm>
            <a:off x="1715102" y="2011607"/>
            <a:ext cx="10266565" cy="1500187"/>
          </a:xfrm>
        </p:spPr>
        <p:txBody>
          <a:bodyPr/>
          <a:lstStyle/>
          <a:p>
            <a:pPr marL="400050" indent="-400050">
              <a:buFont typeface="+mj-lt"/>
              <a:buAutoNum type="romanUcPeriod"/>
            </a:pPr>
            <a:r>
              <a:rPr lang="en-US" altLang="ja-JP" dirty="0"/>
              <a:t>Background and Summary</a:t>
            </a:r>
          </a:p>
        </p:txBody>
      </p:sp>
      <p:sp>
        <p:nvSpPr>
          <p:cNvPr id="3" name="スライド番号プレースホルダー 2">
            <a:extLst>
              <a:ext uri="{FF2B5EF4-FFF2-40B4-BE49-F238E27FC236}">
                <a16:creationId xmlns:a16="http://schemas.microsoft.com/office/drawing/2014/main" id="{4AEEB6BF-67F3-0ED9-65E5-76775B9787EE}"/>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8</a:t>
            </a:fld>
            <a:endParaRPr lang="ja-JP" altLang="en-US"/>
          </a:p>
        </p:txBody>
      </p:sp>
    </p:spTree>
    <p:extLst>
      <p:ext uri="{BB962C8B-B14F-4D97-AF65-F5344CB8AC3E}">
        <p14:creationId xmlns:p14="http://schemas.microsoft.com/office/powerpoint/2010/main" val="1008284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C2CD7B0A-4B3F-14A5-FC82-9F1894D9F7F2}"/>
              </a:ext>
            </a:extLst>
          </p:cNvPr>
          <p:cNvSpPr>
            <a:spLocks noGrp="1"/>
          </p:cNvSpPr>
          <p:nvPr>
            <p:ph idx="1"/>
          </p:nvPr>
        </p:nvSpPr>
        <p:spPr>
          <a:xfrm>
            <a:off x="105888" y="1275990"/>
            <a:ext cx="12249144"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This phase serves as the final verification before the AI system's outputs are provided to end-users. It includes assessing the outputs for ethical considerations, information accuracy, potential biases, and alignment with intended purposes.</a:t>
            </a:r>
          </a:p>
          <a:p>
            <a:r>
              <a:rPr lang="en-US" altLang="ja-JP" sz="2000" dirty="0"/>
              <a:t>Both automated systems and human reviewers evaluate outputs using reliable information sources and pre-established evaluation datasets.</a:t>
            </a:r>
          </a:p>
          <a:p>
            <a:r>
              <a:rPr lang="en-US" altLang="ja-JP" sz="2000" dirty="0"/>
              <a:t>Errors identified during this process should be reported back to the data holder or system owner to enable continuous improvement.</a:t>
            </a:r>
            <a:endParaRPr lang="ja-JP" altLang="en-US" sz="2400" dirty="0"/>
          </a:p>
        </p:txBody>
      </p:sp>
      <p:sp>
        <p:nvSpPr>
          <p:cNvPr id="2" name="タイトル 1">
            <a:extLst>
              <a:ext uri="{FF2B5EF4-FFF2-40B4-BE49-F238E27FC236}">
                <a16:creationId xmlns:a16="http://schemas.microsoft.com/office/drawing/2014/main" id="{B816A751-68B6-40AF-8E08-61F98D66A409}"/>
              </a:ext>
            </a:extLst>
          </p:cNvPr>
          <p:cNvSpPr>
            <a:spLocks noGrp="1"/>
          </p:cNvSpPr>
          <p:nvPr>
            <p:ph type="title"/>
          </p:nvPr>
        </p:nvSpPr>
        <p:spPr/>
        <p:txBody>
          <a:bodyPr/>
          <a:lstStyle/>
          <a:p>
            <a:r>
              <a:rPr lang="en-US" altLang="ja-JP" dirty="0"/>
              <a:t>6. Evaluation of output</a:t>
            </a:r>
            <a:endParaRPr lang="ja-JP" altLang="en-US" dirty="0"/>
          </a:p>
        </p:txBody>
      </p:sp>
      <p:graphicFrame>
        <p:nvGraphicFramePr>
          <p:cNvPr id="7" name="図表 6">
            <a:extLst>
              <a:ext uri="{FF2B5EF4-FFF2-40B4-BE49-F238E27FC236}">
                <a16:creationId xmlns:a16="http://schemas.microsoft.com/office/drawing/2014/main" id="{5B17E451-BAB6-7528-F8EB-71629C5B90DD}"/>
              </a:ext>
            </a:extLst>
          </p:cNvPr>
          <p:cNvGraphicFramePr/>
          <p:nvPr>
            <p:extLst>
              <p:ext uri="{D42A27DB-BD31-4B8C-83A1-F6EECF244321}">
                <p14:modId xmlns:p14="http://schemas.microsoft.com/office/powerpoint/2010/main" val="1234143702"/>
              </p:ext>
            </p:extLst>
          </p:nvPr>
        </p:nvGraphicFramePr>
        <p:xfrm>
          <a:off x="699858" y="4072270"/>
          <a:ext cx="10792283" cy="278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3">
            <a:extLst>
              <a:ext uri="{FF2B5EF4-FFF2-40B4-BE49-F238E27FC236}">
                <a16:creationId xmlns:a16="http://schemas.microsoft.com/office/drawing/2014/main" id="{51DECF8D-5BD7-B4EE-A70B-196CDB56B851}"/>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80</a:t>
            </a:fld>
            <a:endParaRPr lang="ja-JP" altLang="en-US" dirty="0"/>
          </a:p>
        </p:txBody>
      </p:sp>
    </p:spTree>
    <p:extLst>
      <p:ext uri="{BB962C8B-B14F-4D97-AF65-F5344CB8AC3E}">
        <p14:creationId xmlns:p14="http://schemas.microsoft.com/office/powerpoint/2010/main" val="35258973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58B7-A65A-0824-C937-4B40475B2BED}"/>
            </a:ext>
          </a:extLst>
        </p:cNvPr>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6BDC02D8-739B-7105-8170-CDA623563531}"/>
              </a:ext>
            </a:extLst>
          </p:cNvPr>
          <p:cNvSpPr>
            <a:spLocks noGrp="1"/>
          </p:cNvSpPr>
          <p:nvPr>
            <p:ph idx="1"/>
          </p:nvPr>
        </p:nvSpPr>
        <p:spPr>
          <a:xfrm>
            <a:off x="642229" y="1382320"/>
            <a:ext cx="10265549" cy="581607"/>
          </a:xfrm>
        </p:spPr>
        <p:txBody>
          <a:bodyPr/>
          <a:lstStyle/>
          <a:p>
            <a:r>
              <a:rPr lang="en-US" altLang="ja-JP" dirty="0"/>
              <a:t>Evaluation of outputs is important as a safeguard for the system. Prevent inappropriate responses.</a:t>
            </a:r>
          </a:p>
        </p:txBody>
      </p:sp>
      <p:sp>
        <p:nvSpPr>
          <p:cNvPr id="3" name="スライド番号プレースホルダー 2">
            <a:extLst>
              <a:ext uri="{FF2B5EF4-FFF2-40B4-BE49-F238E27FC236}">
                <a16:creationId xmlns:a16="http://schemas.microsoft.com/office/drawing/2014/main" id="{73584D8D-4B22-E461-BD85-1AC14386FCC7}"/>
              </a:ext>
            </a:extLst>
          </p:cNvPr>
          <p:cNvSpPr>
            <a:spLocks noGrp="1"/>
          </p:cNvSpPr>
          <p:nvPr>
            <p:ph type="sldNum" sz="quarter" idx="12"/>
          </p:nvPr>
        </p:nvSpPr>
        <p:spPr/>
        <p:txBody>
          <a:bodyPr/>
          <a:lstStyle/>
          <a:p>
            <a:fld id="{DBFB1F43-6F2E-4538-AABB-23AEDF146290}" type="slidenum">
              <a:rPr lang="ja-JP" altLang="en-US" smtClean="0"/>
              <a:pPr/>
              <a:t>81</a:t>
            </a:fld>
            <a:endParaRPr lang="ja-JP" altLang="en-US"/>
          </a:p>
        </p:txBody>
      </p:sp>
      <p:sp>
        <p:nvSpPr>
          <p:cNvPr id="2" name="タイトル 1">
            <a:extLst>
              <a:ext uri="{FF2B5EF4-FFF2-40B4-BE49-F238E27FC236}">
                <a16:creationId xmlns:a16="http://schemas.microsoft.com/office/drawing/2014/main" id="{D506E6F2-7803-39D0-435B-EFDDBA9F84F1}"/>
              </a:ext>
            </a:extLst>
          </p:cNvPr>
          <p:cNvSpPr>
            <a:spLocks noGrp="1"/>
          </p:cNvSpPr>
          <p:nvPr>
            <p:ph type="title"/>
          </p:nvPr>
        </p:nvSpPr>
        <p:spPr/>
        <p:txBody>
          <a:bodyPr/>
          <a:lstStyle/>
          <a:p>
            <a:r>
              <a:rPr lang="en-US" altLang="ja-JP" dirty="0"/>
              <a:t>Actions</a:t>
            </a:r>
            <a:endParaRPr kumimoji="1" lang="ja-JP" altLang="en-US" dirty="0"/>
          </a:p>
        </p:txBody>
      </p:sp>
      <p:sp>
        <p:nvSpPr>
          <p:cNvPr id="6" name="正方形/長方形 5">
            <a:extLst>
              <a:ext uri="{FF2B5EF4-FFF2-40B4-BE49-F238E27FC236}">
                <a16:creationId xmlns:a16="http://schemas.microsoft.com/office/drawing/2014/main" id="{A6E7E571-FE83-51F4-39C0-B3F33F651676}"/>
              </a:ext>
            </a:extLst>
          </p:cNvPr>
          <p:cNvSpPr/>
          <p:nvPr/>
        </p:nvSpPr>
        <p:spPr>
          <a:xfrm>
            <a:off x="9476267" y="3695838"/>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Feedback to data </a:t>
            </a:r>
            <a:r>
              <a:rPr lang="en-US" altLang="ja-JP" dirty="0"/>
              <a:t>holder</a:t>
            </a:r>
            <a:endParaRPr kumimoji="1" lang="ja-JP" altLang="en-US" dirty="0"/>
          </a:p>
        </p:txBody>
      </p:sp>
      <p:sp>
        <p:nvSpPr>
          <p:cNvPr id="7" name="正方形/長方形 6">
            <a:extLst>
              <a:ext uri="{FF2B5EF4-FFF2-40B4-BE49-F238E27FC236}">
                <a16:creationId xmlns:a16="http://schemas.microsoft.com/office/drawing/2014/main" id="{4E37BA38-9DD6-21CF-C4E2-DBF7290A990C}"/>
              </a:ext>
            </a:extLst>
          </p:cNvPr>
          <p:cNvSpPr/>
          <p:nvPr/>
        </p:nvSpPr>
        <p:spPr>
          <a:xfrm>
            <a:off x="5504539" y="2583454"/>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Evaluation of data</a:t>
            </a:r>
            <a:endParaRPr kumimoji="1" lang="ja-JP" altLang="en-US" dirty="0"/>
          </a:p>
        </p:txBody>
      </p:sp>
      <p:cxnSp>
        <p:nvCxnSpPr>
          <p:cNvPr id="12" name="直線矢印コネクタ 11">
            <a:extLst>
              <a:ext uri="{FF2B5EF4-FFF2-40B4-BE49-F238E27FC236}">
                <a16:creationId xmlns:a16="http://schemas.microsoft.com/office/drawing/2014/main" id="{40F4A5FF-D969-3349-2CE7-5006E08CA022}"/>
              </a:ext>
            </a:extLst>
          </p:cNvPr>
          <p:cNvCxnSpPr>
            <a:cxnSpLocks/>
            <a:endCxn id="7" idx="1"/>
          </p:cNvCxnSpPr>
          <p:nvPr/>
        </p:nvCxnSpPr>
        <p:spPr>
          <a:xfrm>
            <a:off x="4067627" y="2921592"/>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12BF9DA-C6B9-5081-D012-44C9287CC947}"/>
              </a:ext>
            </a:extLst>
          </p:cNvPr>
          <p:cNvCxnSpPr>
            <a:cxnSpLocks/>
            <a:stCxn id="7" idx="2"/>
            <a:endCxn id="14" idx="1"/>
          </p:cNvCxnSpPr>
          <p:nvPr/>
        </p:nvCxnSpPr>
        <p:spPr>
          <a:xfrm>
            <a:off x="6331854" y="3259730"/>
            <a:ext cx="1888101" cy="817859"/>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54B415F-405F-F35B-CF82-37E8AE979E84}"/>
              </a:ext>
            </a:extLst>
          </p:cNvPr>
          <p:cNvSpPr txBox="1"/>
          <p:nvPr/>
        </p:nvSpPr>
        <p:spPr>
          <a:xfrm>
            <a:off x="7250545" y="3200481"/>
            <a:ext cx="2482072" cy="461665"/>
          </a:xfrm>
          <a:prstGeom prst="rect">
            <a:avLst/>
          </a:prstGeom>
          <a:noFill/>
        </p:spPr>
        <p:txBody>
          <a:bodyPr wrap="square" rtlCol="0">
            <a:spAutoFit/>
          </a:bodyPr>
          <a:lstStyle/>
          <a:p>
            <a:r>
              <a:rPr kumimoji="1" lang="en-US" altLang="ja-JP" sz="1200" dirty="0"/>
              <a:t>Do not allow inappropriate-quality data to be output.</a:t>
            </a:r>
            <a:endParaRPr kumimoji="1" lang="ja-JP" altLang="en-US" sz="1200" dirty="0"/>
          </a:p>
        </p:txBody>
      </p:sp>
      <p:sp>
        <p:nvSpPr>
          <p:cNvPr id="34" name="ひし形 33">
            <a:extLst>
              <a:ext uri="{FF2B5EF4-FFF2-40B4-BE49-F238E27FC236}">
                <a16:creationId xmlns:a16="http://schemas.microsoft.com/office/drawing/2014/main" id="{A8E3003F-8B4D-E4BE-4B1F-996F16116AFF}"/>
              </a:ext>
            </a:extLst>
          </p:cNvPr>
          <p:cNvSpPr/>
          <p:nvPr/>
        </p:nvSpPr>
        <p:spPr>
          <a:xfrm>
            <a:off x="8221616" y="2778035"/>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703B94C2-4B04-649D-E99A-DF1758865F58}"/>
              </a:ext>
            </a:extLst>
          </p:cNvPr>
          <p:cNvCxnSpPr>
            <a:stCxn id="7" idx="3"/>
            <a:endCxn id="34" idx="1"/>
          </p:cNvCxnSpPr>
          <p:nvPr/>
        </p:nvCxnSpPr>
        <p:spPr>
          <a:xfrm>
            <a:off x="7159169" y="2921592"/>
            <a:ext cx="1062447"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BD33C69-407B-4023-B1F7-601B284F457A}"/>
              </a:ext>
            </a:extLst>
          </p:cNvPr>
          <p:cNvSpPr txBox="1"/>
          <p:nvPr/>
        </p:nvSpPr>
        <p:spPr>
          <a:xfrm>
            <a:off x="8002174" y="2397538"/>
            <a:ext cx="708848" cy="369332"/>
          </a:xfrm>
          <a:prstGeom prst="rect">
            <a:avLst/>
          </a:prstGeom>
          <a:noFill/>
        </p:spPr>
        <p:txBody>
          <a:bodyPr wrap="none" rtlCol="0">
            <a:spAutoFit/>
          </a:bodyPr>
          <a:lstStyle/>
          <a:p>
            <a:r>
              <a:rPr kumimoji="1" lang="en-US" altLang="ja-JP" dirty="0"/>
              <a:t>Gate</a:t>
            </a:r>
            <a:endParaRPr kumimoji="1" lang="ja-JP" altLang="en-US" dirty="0"/>
          </a:p>
        </p:txBody>
      </p:sp>
      <p:sp>
        <p:nvSpPr>
          <p:cNvPr id="9" name="円柱 8">
            <a:extLst>
              <a:ext uri="{FF2B5EF4-FFF2-40B4-BE49-F238E27FC236}">
                <a16:creationId xmlns:a16="http://schemas.microsoft.com/office/drawing/2014/main" id="{29349F6C-FFBB-A945-4023-DBC203CECC93}"/>
              </a:ext>
            </a:extLst>
          </p:cNvPr>
          <p:cNvSpPr/>
          <p:nvPr/>
        </p:nvSpPr>
        <p:spPr>
          <a:xfrm>
            <a:off x="5490020" y="4102002"/>
            <a:ext cx="1654630" cy="67476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Output data</a:t>
            </a:r>
            <a:endParaRPr kumimoji="1" lang="ja-JP" altLang="en-US" dirty="0"/>
          </a:p>
        </p:txBody>
      </p:sp>
      <p:sp>
        <p:nvSpPr>
          <p:cNvPr id="11" name="円柱 10">
            <a:extLst>
              <a:ext uri="{FF2B5EF4-FFF2-40B4-BE49-F238E27FC236}">
                <a16:creationId xmlns:a16="http://schemas.microsoft.com/office/drawing/2014/main" id="{4DF1FA08-C4D7-598A-62F3-E025EA363A2F}"/>
              </a:ext>
            </a:extLst>
          </p:cNvPr>
          <p:cNvSpPr/>
          <p:nvPr/>
        </p:nvSpPr>
        <p:spPr>
          <a:xfrm>
            <a:off x="3591269" y="4096419"/>
            <a:ext cx="1654630" cy="67476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Evaluation data</a:t>
            </a:r>
            <a:endParaRPr kumimoji="1" lang="ja-JP" altLang="en-US" dirty="0"/>
          </a:p>
        </p:txBody>
      </p:sp>
      <p:cxnSp>
        <p:nvCxnSpPr>
          <p:cNvPr id="13" name="直線コネクタ 12">
            <a:extLst>
              <a:ext uri="{FF2B5EF4-FFF2-40B4-BE49-F238E27FC236}">
                <a16:creationId xmlns:a16="http://schemas.microsoft.com/office/drawing/2014/main" id="{E68007C1-4ECB-1992-8B42-09AEB10E2C5A}"/>
              </a:ext>
            </a:extLst>
          </p:cNvPr>
          <p:cNvCxnSpPr>
            <a:cxnSpLocks/>
            <a:stCxn id="7" idx="2"/>
            <a:endCxn id="11" idx="1"/>
          </p:cNvCxnSpPr>
          <p:nvPr/>
        </p:nvCxnSpPr>
        <p:spPr>
          <a:xfrm flipH="1">
            <a:off x="4418584" y="3259730"/>
            <a:ext cx="1913270" cy="8366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円柱 13">
            <a:extLst>
              <a:ext uri="{FF2B5EF4-FFF2-40B4-BE49-F238E27FC236}">
                <a16:creationId xmlns:a16="http://schemas.microsoft.com/office/drawing/2014/main" id="{6F7DCF4E-A512-CAB3-A7A9-EEEC9FFFDC6F}"/>
              </a:ext>
            </a:extLst>
          </p:cNvPr>
          <p:cNvSpPr/>
          <p:nvPr/>
        </p:nvSpPr>
        <p:spPr>
          <a:xfrm>
            <a:off x="7392640" y="4077589"/>
            <a:ext cx="1654630" cy="674767"/>
          </a:xfrm>
          <a:prstGeom prst="can">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Result of evaluation</a:t>
            </a:r>
            <a:endParaRPr kumimoji="1" lang="ja-JP" altLang="en-US" dirty="0"/>
          </a:p>
        </p:txBody>
      </p:sp>
      <p:sp>
        <p:nvSpPr>
          <p:cNvPr id="21" name="正方形/長方形 20">
            <a:extLst>
              <a:ext uri="{FF2B5EF4-FFF2-40B4-BE49-F238E27FC236}">
                <a16:creationId xmlns:a16="http://schemas.microsoft.com/office/drawing/2014/main" id="{2D480092-2C3D-2701-C344-F5D1DC394A18}"/>
              </a:ext>
            </a:extLst>
          </p:cNvPr>
          <p:cNvSpPr/>
          <p:nvPr/>
        </p:nvSpPr>
        <p:spPr>
          <a:xfrm>
            <a:off x="9501524" y="4608733"/>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Feedback to system owner</a:t>
            </a:r>
            <a:endParaRPr kumimoji="1" lang="ja-JP" altLang="en-US" dirty="0"/>
          </a:p>
        </p:txBody>
      </p:sp>
      <p:cxnSp>
        <p:nvCxnSpPr>
          <p:cNvPr id="33" name="直線コネクタ 32">
            <a:extLst>
              <a:ext uri="{FF2B5EF4-FFF2-40B4-BE49-F238E27FC236}">
                <a16:creationId xmlns:a16="http://schemas.microsoft.com/office/drawing/2014/main" id="{617B956A-869B-946F-4859-A7C4F9E263FE}"/>
              </a:ext>
            </a:extLst>
          </p:cNvPr>
          <p:cNvCxnSpPr>
            <a:cxnSpLocks/>
            <a:stCxn id="7" idx="2"/>
            <a:endCxn id="9" idx="1"/>
          </p:cNvCxnSpPr>
          <p:nvPr/>
        </p:nvCxnSpPr>
        <p:spPr>
          <a:xfrm flipH="1">
            <a:off x="6317335" y="3259730"/>
            <a:ext cx="14519" cy="84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767800D-E5B9-E21E-42F5-A44570EDCA7A}"/>
              </a:ext>
            </a:extLst>
          </p:cNvPr>
          <p:cNvCxnSpPr>
            <a:cxnSpLocks/>
            <a:stCxn id="14" idx="4"/>
            <a:endCxn id="6" idx="1"/>
          </p:cNvCxnSpPr>
          <p:nvPr/>
        </p:nvCxnSpPr>
        <p:spPr>
          <a:xfrm flipV="1">
            <a:off x="9047270" y="4033976"/>
            <a:ext cx="428997" cy="380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6B4BEB60-CF57-5EEE-20DB-756E9449F9A1}"/>
              </a:ext>
            </a:extLst>
          </p:cNvPr>
          <p:cNvCxnSpPr>
            <a:cxnSpLocks/>
            <a:stCxn id="14" idx="4"/>
            <a:endCxn id="21" idx="1"/>
          </p:cNvCxnSpPr>
          <p:nvPr/>
        </p:nvCxnSpPr>
        <p:spPr>
          <a:xfrm>
            <a:off x="9047270" y="4414973"/>
            <a:ext cx="454254" cy="531898"/>
          </a:xfrm>
          <a:prstGeom prst="line">
            <a:avLst/>
          </a:prstGeom>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56A4008F-48E2-6A0C-6A68-ED6B98DC52B6}"/>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56" name="正方形/長方形 55">
            <a:extLst>
              <a:ext uri="{FF2B5EF4-FFF2-40B4-BE49-F238E27FC236}">
                <a16:creationId xmlns:a16="http://schemas.microsoft.com/office/drawing/2014/main" id="{ABEDD01A-FBDF-E965-FCCB-104015E05CE4}"/>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57" name="正方形/長方形 56">
            <a:extLst>
              <a:ext uri="{FF2B5EF4-FFF2-40B4-BE49-F238E27FC236}">
                <a16:creationId xmlns:a16="http://schemas.microsoft.com/office/drawing/2014/main" id="{B8348B64-6F94-1128-8A33-BB0F1879C6BC}"/>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58" name="正方形/長方形 57">
            <a:extLst>
              <a:ext uri="{FF2B5EF4-FFF2-40B4-BE49-F238E27FC236}">
                <a16:creationId xmlns:a16="http://schemas.microsoft.com/office/drawing/2014/main" id="{8CF4CEFF-1581-7309-0C95-BD696A23902E}"/>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59" name="テキスト ボックス 58">
            <a:extLst>
              <a:ext uri="{FF2B5EF4-FFF2-40B4-BE49-F238E27FC236}">
                <a16:creationId xmlns:a16="http://schemas.microsoft.com/office/drawing/2014/main" id="{82FE69BD-09F4-6058-DBC6-107580226241}"/>
              </a:ext>
            </a:extLst>
          </p:cNvPr>
          <p:cNvSpPr txBox="1"/>
          <p:nvPr/>
        </p:nvSpPr>
        <p:spPr>
          <a:xfrm>
            <a:off x="3362924" y="6433290"/>
            <a:ext cx="6096000" cy="461665"/>
          </a:xfrm>
          <a:prstGeom prst="rect">
            <a:avLst/>
          </a:prstGeom>
          <a:noFill/>
        </p:spPr>
        <p:txBody>
          <a:bodyPr wrap="square">
            <a:spAutoFit/>
          </a:bodyPr>
          <a:lstStyle/>
          <a:p>
            <a:r>
              <a:rPr lang="en-US" altLang="ja-JP" sz="1200" dirty="0"/>
              <a:t>Risk management is important, and mechanisms are needed to assess data that cannot be clearly judged as inappropriate</a:t>
            </a:r>
          </a:p>
        </p:txBody>
      </p:sp>
      <p:sp>
        <p:nvSpPr>
          <p:cNvPr id="4" name="テキスト ボックス 3">
            <a:extLst>
              <a:ext uri="{FF2B5EF4-FFF2-40B4-BE49-F238E27FC236}">
                <a16:creationId xmlns:a16="http://schemas.microsoft.com/office/drawing/2014/main" id="{32BCDE4D-DAEF-471B-84E2-B432EF1EDF79}"/>
              </a:ext>
            </a:extLst>
          </p:cNvPr>
          <p:cNvSpPr txBox="1"/>
          <p:nvPr/>
        </p:nvSpPr>
        <p:spPr>
          <a:xfrm>
            <a:off x="638957" y="129087"/>
            <a:ext cx="2816624" cy="369332"/>
          </a:xfrm>
          <a:prstGeom prst="rect">
            <a:avLst/>
          </a:prstGeom>
          <a:noFill/>
        </p:spPr>
        <p:txBody>
          <a:bodyPr wrap="square">
            <a:spAutoFit/>
          </a:bodyPr>
          <a:lstStyle/>
          <a:p>
            <a:r>
              <a:rPr lang="en-US" altLang="ja-JP" dirty="0"/>
              <a:t>6. Evaluation of Output</a:t>
            </a:r>
            <a:endParaRPr lang="ja-JP" altLang="en-US" dirty="0"/>
          </a:p>
        </p:txBody>
      </p:sp>
    </p:spTree>
    <p:extLst>
      <p:ext uri="{BB962C8B-B14F-4D97-AF65-F5344CB8AC3E}">
        <p14:creationId xmlns:p14="http://schemas.microsoft.com/office/powerpoint/2010/main" val="789848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3988C-49C1-F4DF-9A6D-8A27CFB3FD5E}"/>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98D61307-0D20-3594-104F-0D58E9E27EAD}"/>
              </a:ext>
            </a:extLst>
          </p:cNvPr>
          <p:cNvSpPr>
            <a:spLocks noGrp="1"/>
          </p:cNvSpPr>
          <p:nvPr>
            <p:ph sz="half" idx="1"/>
          </p:nvPr>
        </p:nvSpPr>
        <p:spPr>
          <a:ln>
            <a:solidFill>
              <a:schemeClr val="accent1"/>
            </a:solidFill>
          </a:ln>
        </p:spPr>
        <p:txBody>
          <a:bodyPr/>
          <a:lstStyle/>
          <a:p>
            <a:pPr marL="0" indent="0">
              <a:buNone/>
            </a:pPr>
            <a:r>
              <a:rPr kumimoji="1" lang="en-US" altLang="ja-JP" b="1" u="sng" dirty="0"/>
              <a:t>Evaluation of </a:t>
            </a:r>
            <a:r>
              <a:rPr lang="en-US" altLang="ja-JP" b="1" u="sng" dirty="0"/>
              <a:t>output</a:t>
            </a:r>
            <a:endParaRPr kumimoji="1" lang="en-US" altLang="ja-JP" b="1" u="sng" dirty="0"/>
          </a:p>
          <a:p>
            <a:pPr marL="342900" indent="-342900">
              <a:buFont typeface="+mj-lt"/>
              <a:buAutoNum type="arabicPeriod"/>
            </a:pPr>
            <a:r>
              <a:rPr kumimoji="1" lang="en-US" altLang="ja-JP" dirty="0"/>
              <a:t>Prepare the evaluation data</a:t>
            </a:r>
          </a:p>
          <a:p>
            <a:pPr marL="342900" indent="-342900"/>
            <a:r>
              <a:rPr kumimoji="1" lang="en-US" altLang="ja-JP" dirty="0"/>
              <a:t>Confirm </a:t>
            </a:r>
            <a:r>
              <a:rPr lang="en-US" altLang="ja-JP" dirty="0"/>
              <a:t>using</a:t>
            </a:r>
            <a:r>
              <a:rPr kumimoji="1" lang="en-US" altLang="ja-JP" dirty="0"/>
              <a:t> reliable data</a:t>
            </a:r>
          </a:p>
          <a:p>
            <a:pPr marL="342900" indent="-342900">
              <a:buFont typeface="+mj-lt"/>
              <a:buAutoNum type="arabicPeriod"/>
            </a:pPr>
            <a:r>
              <a:rPr kumimoji="1" lang="en-US" altLang="ja-JP" dirty="0"/>
              <a:t>Remove inappropriate responses based on the evaluation data</a:t>
            </a:r>
          </a:p>
          <a:p>
            <a:pPr marL="342900" indent="-342900">
              <a:buFont typeface="+mj-lt"/>
              <a:buAutoNum type="arabicPeriod"/>
            </a:pPr>
            <a:r>
              <a:rPr kumimoji="1" lang="en-US" altLang="ja-JP" dirty="0"/>
              <a:t>Create error reports</a:t>
            </a:r>
          </a:p>
          <a:p>
            <a:pPr marL="342900" indent="-342900">
              <a:buFont typeface="+mj-lt"/>
              <a:buAutoNum type="arabicPeriod"/>
            </a:pPr>
            <a:r>
              <a:rPr kumimoji="1" lang="en-US" altLang="ja-JP" dirty="0"/>
              <a:t>Provide feedback to data holders</a:t>
            </a:r>
          </a:p>
          <a:p>
            <a:pPr marL="342900" indent="-342900">
              <a:buFont typeface="+mj-lt"/>
              <a:buAutoNum type="arabicPeriod"/>
            </a:pPr>
            <a:r>
              <a:rPr kumimoji="1" lang="en-US" altLang="ja-JP" dirty="0"/>
              <a:t>Provide feedback to system owners</a:t>
            </a:r>
            <a:endParaRPr lang="en-US" altLang="ja-JP" dirty="0"/>
          </a:p>
          <a:p>
            <a:endParaRPr lang="ja-JP" altLang="en-US" dirty="0"/>
          </a:p>
        </p:txBody>
      </p:sp>
      <p:sp>
        <p:nvSpPr>
          <p:cNvPr id="8" name="コンテンツ プレースホルダー 7">
            <a:extLst>
              <a:ext uri="{FF2B5EF4-FFF2-40B4-BE49-F238E27FC236}">
                <a16:creationId xmlns:a16="http://schemas.microsoft.com/office/drawing/2014/main" id="{E78A62C0-3A28-AACB-255E-DC0FE76CDE94}"/>
              </a:ext>
            </a:extLst>
          </p:cNvPr>
          <p:cNvSpPr>
            <a:spLocks noGrp="1"/>
          </p:cNvSpPr>
          <p:nvPr>
            <p:ph sz="half" idx="2"/>
          </p:nvPr>
        </p:nvSpPr>
        <p:spPr>
          <a:ln>
            <a:solidFill>
              <a:schemeClr val="accent1"/>
            </a:solidFill>
          </a:ln>
        </p:spPr>
        <p:txBody>
          <a:bodyPr/>
          <a:lstStyle/>
          <a:p>
            <a:endParaRPr lang="en-US" altLang="ja-JP" dirty="0"/>
          </a:p>
          <a:p>
            <a:r>
              <a:rPr lang="en-US" altLang="ja-JP" dirty="0"/>
              <a:t>Are safeguards in place to prevent unethical responses?</a:t>
            </a:r>
          </a:p>
          <a:p>
            <a:r>
              <a:rPr lang="en-US" altLang="ja-JP" dirty="0"/>
              <a:t>If a decision needs to be made on a response, does the process involve human intervention?</a:t>
            </a:r>
          </a:p>
          <a:p>
            <a:r>
              <a:rPr lang="en-US" altLang="ja-JP" dirty="0"/>
              <a:t>Do you have mechanisms in place to investigate the causes of inappropriate responses and provide feedback?</a:t>
            </a:r>
          </a:p>
          <a:p>
            <a:r>
              <a:rPr lang="en-US" altLang="ja-JP" dirty="0"/>
              <a:t>Are there any outputs that do not match the reliable data?</a:t>
            </a:r>
            <a:endParaRPr lang="ja-JP" altLang="en-US" dirty="0"/>
          </a:p>
        </p:txBody>
      </p:sp>
      <p:sp>
        <p:nvSpPr>
          <p:cNvPr id="3" name="スライド番号プレースホルダー 2">
            <a:extLst>
              <a:ext uri="{FF2B5EF4-FFF2-40B4-BE49-F238E27FC236}">
                <a16:creationId xmlns:a16="http://schemas.microsoft.com/office/drawing/2014/main" id="{8F849E91-0C87-B228-EDB4-3869D7B3BD50}"/>
              </a:ext>
            </a:extLst>
          </p:cNvPr>
          <p:cNvSpPr>
            <a:spLocks noGrp="1"/>
          </p:cNvSpPr>
          <p:nvPr>
            <p:ph type="sldNum" sz="quarter" idx="12"/>
          </p:nvPr>
        </p:nvSpPr>
        <p:spPr/>
        <p:txBody>
          <a:bodyPr/>
          <a:lstStyle/>
          <a:p>
            <a:fld id="{DBFB1F43-6F2E-4538-AABB-23AEDF146290}" type="slidenum">
              <a:rPr lang="ja-JP" altLang="en-US" smtClean="0"/>
              <a:pPr/>
              <a:t>82</a:t>
            </a:fld>
            <a:endParaRPr lang="ja-JP" altLang="en-US"/>
          </a:p>
        </p:txBody>
      </p:sp>
      <p:sp>
        <p:nvSpPr>
          <p:cNvPr id="4" name="テキスト ボックス 3">
            <a:extLst>
              <a:ext uri="{FF2B5EF4-FFF2-40B4-BE49-F238E27FC236}">
                <a16:creationId xmlns:a16="http://schemas.microsoft.com/office/drawing/2014/main" id="{611054AB-032C-5BE2-671E-496751B0440B}"/>
              </a:ext>
            </a:extLst>
          </p:cNvPr>
          <p:cNvSpPr txBox="1"/>
          <p:nvPr/>
        </p:nvSpPr>
        <p:spPr>
          <a:xfrm>
            <a:off x="638957" y="129087"/>
            <a:ext cx="2816624" cy="369332"/>
          </a:xfrm>
          <a:prstGeom prst="rect">
            <a:avLst/>
          </a:prstGeom>
          <a:noFill/>
        </p:spPr>
        <p:txBody>
          <a:bodyPr wrap="square">
            <a:spAutoFit/>
          </a:bodyPr>
          <a:lstStyle/>
          <a:p>
            <a:r>
              <a:rPr lang="en-US" altLang="ja-JP" dirty="0"/>
              <a:t>6. Evaluation of Output</a:t>
            </a:r>
            <a:endParaRPr lang="ja-JP" altLang="en-US" dirty="0"/>
          </a:p>
        </p:txBody>
      </p:sp>
    </p:spTree>
    <p:extLst>
      <p:ext uri="{BB962C8B-B14F-4D97-AF65-F5344CB8AC3E}">
        <p14:creationId xmlns:p14="http://schemas.microsoft.com/office/powerpoint/2010/main" val="34916572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0E1E6F2-6206-7029-DABD-5FC6C77BBD99}"/>
              </a:ext>
            </a:extLst>
          </p:cNvPr>
          <p:cNvSpPr>
            <a:spLocks noGrp="1"/>
          </p:cNvSpPr>
          <p:nvPr>
            <p:ph type="title"/>
          </p:nvPr>
        </p:nvSpPr>
        <p:spPr/>
        <p:txBody>
          <a:bodyPr/>
          <a:lstStyle/>
          <a:p>
            <a:r>
              <a:rPr lang="en-US" altLang="ja-JP" dirty="0"/>
              <a:t>Column: ASOT</a:t>
            </a:r>
            <a:endParaRPr lang="ja-JP" altLang="en-US" dirty="0"/>
          </a:p>
        </p:txBody>
      </p:sp>
      <p:sp>
        <p:nvSpPr>
          <p:cNvPr id="7" name="コンテンツ プレースホルダー 6">
            <a:extLst>
              <a:ext uri="{FF2B5EF4-FFF2-40B4-BE49-F238E27FC236}">
                <a16:creationId xmlns:a16="http://schemas.microsoft.com/office/drawing/2014/main" id="{68D68FBE-25CB-29C7-3A87-BDD6B1FDAD84}"/>
              </a:ext>
            </a:extLst>
          </p:cNvPr>
          <p:cNvSpPr>
            <a:spLocks noGrp="1"/>
          </p:cNvSpPr>
          <p:nvPr>
            <p:ph sz="half" idx="1"/>
          </p:nvPr>
        </p:nvSpPr>
        <p:spPr>
          <a:ln>
            <a:solidFill>
              <a:schemeClr val="tx1"/>
            </a:solidFill>
          </a:ln>
        </p:spPr>
        <p:txBody>
          <a:bodyPr/>
          <a:lstStyle/>
          <a:p>
            <a:r>
              <a:rPr lang="en-US" altLang="ja-JP" sz="2000" dirty="0"/>
              <a:t>The </a:t>
            </a:r>
            <a:r>
              <a:rPr lang="en-US" altLang="ja-JP" sz="2000" b="1" dirty="0"/>
              <a:t>Authoritative Source Of Truth</a:t>
            </a:r>
            <a:r>
              <a:rPr lang="en-US" altLang="ja-JP" sz="2000" dirty="0"/>
              <a:t> (ASOT) refers to the definitive, trusted source of information for a specific system, process, or context. It is the location where accurate, up-to-date, and complete data is maintained, ensuring consistency and reliability across systems or teams that rely on that information. </a:t>
            </a:r>
          </a:p>
          <a:p>
            <a:endParaRPr lang="en-US" altLang="ja-JP" sz="2000" dirty="0"/>
          </a:p>
          <a:p>
            <a:r>
              <a:rPr lang="en-US" altLang="ja-JP" sz="2000" dirty="0"/>
              <a:t>By verifying data using ASOT, you can eliminate incorrect data and improve data quality. Open data provided by the government serves as essential social infrastructure for enhancing data quality.</a:t>
            </a:r>
          </a:p>
        </p:txBody>
      </p:sp>
      <p:sp>
        <p:nvSpPr>
          <p:cNvPr id="5" name="スライド番号プレースホルダー 4">
            <a:extLst>
              <a:ext uri="{FF2B5EF4-FFF2-40B4-BE49-F238E27FC236}">
                <a16:creationId xmlns:a16="http://schemas.microsoft.com/office/drawing/2014/main" id="{0B02FF64-2EF3-BDE6-D066-9656A872C963}"/>
              </a:ext>
            </a:extLst>
          </p:cNvPr>
          <p:cNvSpPr>
            <a:spLocks noGrp="1"/>
          </p:cNvSpPr>
          <p:nvPr>
            <p:ph type="sldNum" sz="quarter" idx="12"/>
          </p:nvPr>
        </p:nvSpPr>
        <p:spPr/>
        <p:txBody>
          <a:bodyPr/>
          <a:lstStyle/>
          <a:p>
            <a:fld id="{DBFB1F43-6F2E-4538-AABB-23AEDF146290}" type="slidenum">
              <a:rPr lang="ja-JP" altLang="en-US" smtClean="0"/>
              <a:pPr/>
              <a:t>83</a:t>
            </a:fld>
            <a:endParaRPr lang="ja-JP" altLang="en-US"/>
          </a:p>
        </p:txBody>
      </p:sp>
      <p:sp>
        <p:nvSpPr>
          <p:cNvPr id="2" name="円柱 1">
            <a:extLst>
              <a:ext uri="{FF2B5EF4-FFF2-40B4-BE49-F238E27FC236}">
                <a16:creationId xmlns:a16="http://schemas.microsoft.com/office/drawing/2014/main" id="{FE1BA60E-93F0-1C51-1754-B2B94544868C}"/>
              </a:ext>
            </a:extLst>
          </p:cNvPr>
          <p:cNvSpPr/>
          <p:nvPr/>
        </p:nvSpPr>
        <p:spPr>
          <a:xfrm>
            <a:off x="5265810" y="4395960"/>
            <a:ext cx="1500996" cy="621102"/>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Output</a:t>
            </a:r>
            <a:endParaRPr kumimoji="1" lang="ja-JP" altLang="en-US" dirty="0"/>
          </a:p>
        </p:txBody>
      </p:sp>
      <p:sp>
        <p:nvSpPr>
          <p:cNvPr id="3" name="円柱 2">
            <a:extLst>
              <a:ext uri="{FF2B5EF4-FFF2-40B4-BE49-F238E27FC236}">
                <a16:creationId xmlns:a16="http://schemas.microsoft.com/office/drawing/2014/main" id="{AC382C87-37E0-2F7F-17E6-BC988B153D0D}"/>
              </a:ext>
            </a:extLst>
          </p:cNvPr>
          <p:cNvSpPr/>
          <p:nvPr/>
        </p:nvSpPr>
        <p:spPr>
          <a:xfrm>
            <a:off x="5265810" y="5530299"/>
            <a:ext cx="1500996" cy="621102"/>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Open data</a:t>
            </a:r>
            <a:endParaRPr kumimoji="1" lang="ja-JP" altLang="en-US" dirty="0"/>
          </a:p>
        </p:txBody>
      </p:sp>
      <p:sp>
        <p:nvSpPr>
          <p:cNvPr id="4" name="フリーフォーム: 図形 3">
            <a:extLst>
              <a:ext uri="{FF2B5EF4-FFF2-40B4-BE49-F238E27FC236}">
                <a16:creationId xmlns:a16="http://schemas.microsoft.com/office/drawing/2014/main" id="{5B20531B-93C6-BA41-39C0-984DF4F416CD}"/>
              </a:ext>
            </a:extLst>
          </p:cNvPr>
          <p:cNvSpPr/>
          <p:nvPr/>
        </p:nvSpPr>
        <p:spPr>
          <a:xfrm>
            <a:off x="5938665" y="5086074"/>
            <a:ext cx="224286" cy="405448"/>
          </a:xfrm>
          <a:custGeom>
            <a:avLst/>
            <a:gdLst>
              <a:gd name="connsiteX0" fmla="*/ 0 w 224286"/>
              <a:gd name="connsiteY0" fmla="*/ 8626 h 405448"/>
              <a:gd name="connsiteX1" fmla="*/ 86264 w 224286"/>
              <a:gd name="connsiteY1" fmla="*/ 405441 h 405448"/>
              <a:gd name="connsiteX2" fmla="*/ 224286 w 224286"/>
              <a:gd name="connsiteY2" fmla="*/ 0 h 405448"/>
            </a:gdLst>
            <a:ahLst/>
            <a:cxnLst>
              <a:cxn ang="0">
                <a:pos x="connsiteX0" y="connsiteY0"/>
              </a:cxn>
              <a:cxn ang="0">
                <a:pos x="connsiteX1" y="connsiteY1"/>
              </a:cxn>
              <a:cxn ang="0">
                <a:pos x="connsiteX2" y="connsiteY2"/>
              </a:cxn>
            </a:cxnLst>
            <a:rect l="l" t="t" r="r" b="b"/>
            <a:pathLst>
              <a:path w="224286" h="405448">
                <a:moveTo>
                  <a:pt x="0" y="8626"/>
                </a:moveTo>
                <a:cubicBezTo>
                  <a:pt x="24441" y="207752"/>
                  <a:pt x="48883" y="406879"/>
                  <a:pt x="86264" y="405441"/>
                </a:cubicBezTo>
                <a:cubicBezTo>
                  <a:pt x="123645" y="404003"/>
                  <a:pt x="173965" y="202001"/>
                  <a:pt x="224286" y="0"/>
                </a:cubicBezTo>
              </a:path>
            </a:pathLst>
          </a:custGeom>
          <a:no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6793624-CB87-F67D-BA76-9195400928C4}"/>
              </a:ext>
            </a:extLst>
          </p:cNvPr>
          <p:cNvSpPr txBox="1"/>
          <p:nvPr/>
        </p:nvSpPr>
        <p:spPr>
          <a:xfrm>
            <a:off x="6128446" y="5160967"/>
            <a:ext cx="823559" cy="369332"/>
          </a:xfrm>
          <a:prstGeom prst="rect">
            <a:avLst/>
          </a:prstGeom>
          <a:noFill/>
        </p:spPr>
        <p:txBody>
          <a:bodyPr wrap="none" rtlCol="0">
            <a:spAutoFit/>
          </a:bodyPr>
          <a:lstStyle/>
          <a:p>
            <a:r>
              <a:rPr kumimoji="1" lang="en-US" altLang="ja-JP" dirty="0"/>
              <a:t>Verify</a:t>
            </a:r>
            <a:endParaRPr kumimoji="1" lang="ja-JP" altLang="en-US" dirty="0"/>
          </a:p>
        </p:txBody>
      </p:sp>
      <p:sp>
        <p:nvSpPr>
          <p:cNvPr id="9" name="テキスト ボックス 8">
            <a:extLst>
              <a:ext uri="{FF2B5EF4-FFF2-40B4-BE49-F238E27FC236}">
                <a16:creationId xmlns:a16="http://schemas.microsoft.com/office/drawing/2014/main" id="{DCFA06AE-003D-E5B0-0595-D45B778EF87D}"/>
              </a:ext>
            </a:extLst>
          </p:cNvPr>
          <p:cNvSpPr txBox="1"/>
          <p:nvPr/>
        </p:nvSpPr>
        <p:spPr>
          <a:xfrm>
            <a:off x="5613793" y="6084700"/>
            <a:ext cx="805029" cy="369332"/>
          </a:xfrm>
          <a:prstGeom prst="rect">
            <a:avLst/>
          </a:prstGeom>
          <a:noFill/>
        </p:spPr>
        <p:txBody>
          <a:bodyPr wrap="none" rtlCol="0">
            <a:spAutoFit/>
          </a:bodyPr>
          <a:lstStyle/>
          <a:p>
            <a:r>
              <a:rPr kumimoji="1" lang="en-US" altLang="ja-JP" dirty="0"/>
              <a:t>ASOT</a:t>
            </a:r>
          </a:p>
        </p:txBody>
      </p:sp>
      <p:sp>
        <p:nvSpPr>
          <p:cNvPr id="10" name="テキスト ボックス 9">
            <a:extLst>
              <a:ext uri="{FF2B5EF4-FFF2-40B4-BE49-F238E27FC236}">
                <a16:creationId xmlns:a16="http://schemas.microsoft.com/office/drawing/2014/main" id="{D93658D4-1E7A-3746-0C3C-966E299186AD}"/>
              </a:ext>
            </a:extLst>
          </p:cNvPr>
          <p:cNvSpPr txBox="1"/>
          <p:nvPr/>
        </p:nvSpPr>
        <p:spPr>
          <a:xfrm>
            <a:off x="638957" y="129087"/>
            <a:ext cx="2816624" cy="369332"/>
          </a:xfrm>
          <a:prstGeom prst="rect">
            <a:avLst/>
          </a:prstGeom>
          <a:noFill/>
        </p:spPr>
        <p:txBody>
          <a:bodyPr wrap="square">
            <a:spAutoFit/>
          </a:bodyPr>
          <a:lstStyle/>
          <a:p>
            <a:r>
              <a:rPr lang="en-US" altLang="ja-JP" dirty="0"/>
              <a:t>6. Evaluation of Output</a:t>
            </a:r>
            <a:endParaRPr lang="ja-JP" altLang="en-US" dirty="0"/>
          </a:p>
        </p:txBody>
      </p:sp>
    </p:spTree>
    <p:extLst>
      <p:ext uri="{BB962C8B-B14F-4D97-AF65-F5344CB8AC3E}">
        <p14:creationId xmlns:p14="http://schemas.microsoft.com/office/powerpoint/2010/main" val="24046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9B4C-326C-81A0-E1D7-73A62122CF2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9143B7-C728-8756-AF65-4F05463701BF}"/>
              </a:ext>
            </a:extLst>
          </p:cNvPr>
          <p:cNvSpPr>
            <a:spLocks noGrp="1"/>
          </p:cNvSpPr>
          <p:nvPr>
            <p:ph idx="1"/>
          </p:nvPr>
        </p:nvSpPr>
        <p:spPr>
          <a:xfrm>
            <a:off x="642229" y="1382320"/>
            <a:ext cx="11106748"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This phase involves delivering processed data and AI outputs to end-users in a clear and accessible manner. </a:t>
            </a:r>
          </a:p>
          <a:p>
            <a:r>
              <a:rPr lang="en-US" altLang="ja-JP" sz="2000" dirty="0"/>
              <a:t>Proper presentation prevents misunderstandings, ensuring trust and usability. </a:t>
            </a:r>
          </a:p>
          <a:p>
            <a:r>
              <a:rPr lang="en-US" altLang="ja-JP" sz="2000" dirty="0"/>
              <a:t>Metadata adds clarity by providing context and reliability. </a:t>
            </a:r>
          </a:p>
          <a:p>
            <a:r>
              <a:rPr lang="en-US" altLang="ja-JP" sz="2000" dirty="0"/>
              <a:t>Watermarking can also be used to secure data and protect intellectual property.</a:t>
            </a:r>
            <a:endParaRPr lang="ja-JP" altLang="en-US" sz="2000" dirty="0"/>
          </a:p>
        </p:txBody>
      </p:sp>
      <p:sp>
        <p:nvSpPr>
          <p:cNvPr id="2" name="タイトル 1">
            <a:extLst>
              <a:ext uri="{FF2B5EF4-FFF2-40B4-BE49-F238E27FC236}">
                <a16:creationId xmlns:a16="http://schemas.microsoft.com/office/drawing/2014/main" id="{F375D060-4321-52F0-31CD-012ADB9181F5}"/>
              </a:ext>
            </a:extLst>
          </p:cNvPr>
          <p:cNvSpPr>
            <a:spLocks noGrp="1"/>
          </p:cNvSpPr>
          <p:nvPr>
            <p:ph type="title"/>
          </p:nvPr>
        </p:nvSpPr>
        <p:spPr/>
        <p:txBody>
          <a:bodyPr/>
          <a:lstStyle/>
          <a:p>
            <a:r>
              <a:rPr lang="en-US" altLang="ja-JP" dirty="0"/>
              <a:t>7. Deliver the Result</a:t>
            </a:r>
            <a:endParaRPr lang="ja-JP" altLang="en-US" dirty="0"/>
          </a:p>
        </p:txBody>
      </p:sp>
      <p:graphicFrame>
        <p:nvGraphicFramePr>
          <p:cNvPr id="31" name="図表 30">
            <a:extLst>
              <a:ext uri="{FF2B5EF4-FFF2-40B4-BE49-F238E27FC236}">
                <a16:creationId xmlns:a16="http://schemas.microsoft.com/office/drawing/2014/main" id="{491F343C-C096-437A-5B36-E4D09BFFD660}"/>
              </a:ext>
            </a:extLst>
          </p:cNvPr>
          <p:cNvGraphicFramePr/>
          <p:nvPr>
            <p:extLst>
              <p:ext uri="{D42A27DB-BD31-4B8C-83A1-F6EECF244321}">
                <p14:modId xmlns:p14="http://schemas.microsoft.com/office/powerpoint/2010/main" val="2231271590"/>
              </p:ext>
            </p:extLst>
          </p:nvPr>
        </p:nvGraphicFramePr>
        <p:xfrm>
          <a:off x="699858" y="3774559"/>
          <a:ext cx="10792283" cy="303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2A218847-95E6-2EB1-DFFE-7DB66B87DB2F}"/>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84</a:t>
            </a:fld>
            <a:endParaRPr lang="ja-JP" altLang="en-US" dirty="0"/>
          </a:p>
        </p:txBody>
      </p:sp>
    </p:spTree>
    <p:extLst>
      <p:ext uri="{BB962C8B-B14F-4D97-AF65-F5344CB8AC3E}">
        <p14:creationId xmlns:p14="http://schemas.microsoft.com/office/powerpoint/2010/main" val="599925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275A-6CD5-A418-F1D4-4A5FE5E37EA7}"/>
            </a:ext>
          </a:extLst>
        </p:cNvPr>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5FAF2081-B956-05D3-E321-B8902ACE3E93}"/>
              </a:ext>
            </a:extLst>
          </p:cNvPr>
          <p:cNvSpPr>
            <a:spLocks noGrp="1"/>
          </p:cNvSpPr>
          <p:nvPr>
            <p:ph idx="1"/>
          </p:nvPr>
        </p:nvSpPr>
        <p:spPr>
          <a:xfrm>
            <a:off x="642229" y="1382320"/>
            <a:ext cx="11244971" cy="581607"/>
          </a:xfrm>
        </p:spPr>
        <p:txBody>
          <a:bodyPr/>
          <a:lstStyle/>
          <a:p>
            <a:r>
              <a:rPr lang="en-US" altLang="ja-JP" dirty="0"/>
              <a:t>Outputs should be made publicly available or provided for use in other systems. It is important to prevent misinterpretation and its potential social impact</a:t>
            </a:r>
          </a:p>
        </p:txBody>
      </p:sp>
      <p:sp>
        <p:nvSpPr>
          <p:cNvPr id="3" name="スライド番号プレースホルダー 2">
            <a:extLst>
              <a:ext uri="{FF2B5EF4-FFF2-40B4-BE49-F238E27FC236}">
                <a16:creationId xmlns:a16="http://schemas.microsoft.com/office/drawing/2014/main" id="{9FDE65FB-5D94-3A00-FF57-88441DB6C669}"/>
              </a:ext>
            </a:extLst>
          </p:cNvPr>
          <p:cNvSpPr>
            <a:spLocks noGrp="1"/>
          </p:cNvSpPr>
          <p:nvPr>
            <p:ph type="sldNum" sz="quarter" idx="12"/>
          </p:nvPr>
        </p:nvSpPr>
        <p:spPr/>
        <p:txBody>
          <a:bodyPr/>
          <a:lstStyle/>
          <a:p>
            <a:fld id="{DBFB1F43-6F2E-4538-AABB-23AEDF146290}" type="slidenum">
              <a:rPr lang="ja-JP" altLang="en-US" smtClean="0"/>
              <a:pPr/>
              <a:t>85</a:t>
            </a:fld>
            <a:endParaRPr lang="ja-JP" altLang="en-US"/>
          </a:p>
        </p:txBody>
      </p:sp>
      <p:sp>
        <p:nvSpPr>
          <p:cNvPr id="2" name="タイトル 1">
            <a:extLst>
              <a:ext uri="{FF2B5EF4-FFF2-40B4-BE49-F238E27FC236}">
                <a16:creationId xmlns:a16="http://schemas.microsoft.com/office/drawing/2014/main" id="{080BECC1-B895-6661-B2B1-8237373A32A5}"/>
              </a:ext>
            </a:extLst>
          </p:cNvPr>
          <p:cNvSpPr>
            <a:spLocks noGrp="1"/>
          </p:cNvSpPr>
          <p:nvPr>
            <p:ph type="title"/>
          </p:nvPr>
        </p:nvSpPr>
        <p:spPr/>
        <p:txBody>
          <a:bodyPr/>
          <a:lstStyle/>
          <a:p>
            <a:r>
              <a:rPr lang="en-US" altLang="ja-JP" dirty="0"/>
              <a:t>Actions</a:t>
            </a:r>
            <a:endParaRPr kumimoji="1" lang="ja-JP" altLang="en-US" dirty="0"/>
          </a:p>
        </p:txBody>
      </p:sp>
      <p:sp>
        <p:nvSpPr>
          <p:cNvPr id="6" name="正方形/長方形 5">
            <a:extLst>
              <a:ext uri="{FF2B5EF4-FFF2-40B4-BE49-F238E27FC236}">
                <a16:creationId xmlns:a16="http://schemas.microsoft.com/office/drawing/2014/main" id="{47786E56-2EFE-C1AE-B29D-76F95B2B5148}"/>
              </a:ext>
            </a:extLst>
          </p:cNvPr>
          <p:cNvSpPr/>
          <p:nvPr/>
        </p:nvSpPr>
        <p:spPr>
          <a:xfrm>
            <a:off x="7509606" y="3779419"/>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Other use</a:t>
            </a:r>
            <a:endParaRPr kumimoji="1" lang="ja-JP" altLang="en-US" dirty="0"/>
          </a:p>
        </p:txBody>
      </p:sp>
      <p:sp>
        <p:nvSpPr>
          <p:cNvPr id="7" name="正方形/長方形 6">
            <a:extLst>
              <a:ext uri="{FF2B5EF4-FFF2-40B4-BE49-F238E27FC236}">
                <a16:creationId xmlns:a16="http://schemas.microsoft.com/office/drawing/2014/main" id="{FFB66B1F-41AC-E9C0-C035-0688C915D276}"/>
              </a:ext>
            </a:extLst>
          </p:cNvPr>
          <p:cNvSpPr/>
          <p:nvPr/>
        </p:nvSpPr>
        <p:spPr>
          <a:xfrm>
            <a:off x="7509606" y="2801227"/>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Presentation</a:t>
            </a:r>
            <a:endParaRPr kumimoji="1" lang="ja-JP" altLang="en-US" dirty="0"/>
          </a:p>
        </p:txBody>
      </p:sp>
      <p:cxnSp>
        <p:nvCxnSpPr>
          <p:cNvPr id="12" name="直線矢印コネクタ 11">
            <a:extLst>
              <a:ext uri="{FF2B5EF4-FFF2-40B4-BE49-F238E27FC236}">
                <a16:creationId xmlns:a16="http://schemas.microsoft.com/office/drawing/2014/main" id="{4BBC2A44-3B94-F689-C2DF-DDA5B99A02D8}"/>
              </a:ext>
            </a:extLst>
          </p:cNvPr>
          <p:cNvCxnSpPr>
            <a:cxnSpLocks/>
            <a:endCxn id="7" idx="1"/>
          </p:cNvCxnSpPr>
          <p:nvPr/>
        </p:nvCxnSpPr>
        <p:spPr>
          <a:xfrm>
            <a:off x="6072694" y="3139365"/>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DF88411-C833-CD3A-DA42-B2FAA6F1FCEA}"/>
              </a:ext>
            </a:extLst>
          </p:cNvPr>
          <p:cNvSpPr txBox="1"/>
          <p:nvPr/>
        </p:nvSpPr>
        <p:spPr>
          <a:xfrm>
            <a:off x="4238918" y="4430909"/>
            <a:ext cx="5336401" cy="276999"/>
          </a:xfrm>
          <a:prstGeom prst="rect">
            <a:avLst/>
          </a:prstGeom>
          <a:noFill/>
        </p:spPr>
        <p:txBody>
          <a:bodyPr wrap="square" rtlCol="0">
            <a:spAutoFit/>
          </a:bodyPr>
          <a:lstStyle/>
          <a:p>
            <a:r>
              <a:rPr kumimoji="1" lang="en-US" altLang="ja-JP" sz="1200" dirty="0"/>
              <a:t>Connect in a way that does not degrade data quality using APIs, etc.</a:t>
            </a:r>
            <a:endParaRPr kumimoji="1" lang="ja-JP" altLang="en-US" sz="1200" dirty="0"/>
          </a:p>
        </p:txBody>
      </p:sp>
      <p:sp>
        <p:nvSpPr>
          <p:cNvPr id="31" name="テキスト ボックス 30">
            <a:extLst>
              <a:ext uri="{FF2B5EF4-FFF2-40B4-BE49-F238E27FC236}">
                <a16:creationId xmlns:a16="http://schemas.microsoft.com/office/drawing/2014/main" id="{E37715BB-187B-DF63-485C-2808B15B9544}"/>
              </a:ext>
            </a:extLst>
          </p:cNvPr>
          <p:cNvSpPr txBox="1"/>
          <p:nvPr/>
        </p:nvSpPr>
        <p:spPr>
          <a:xfrm>
            <a:off x="4916354" y="3459398"/>
            <a:ext cx="4877610" cy="276999"/>
          </a:xfrm>
          <a:prstGeom prst="rect">
            <a:avLst/>
          </a:prstGeom>
          <a:noFill/>
        </p:spPr>
        <p:txBody>
          <a:bodyPr wrap="square" rtlCol="0">
            <a:spAutoFit/>
          </a:bodyPr>
          <a:lstStyle/>
          <a:p>
            <a:r>
              <a:rPr kumimoji="1" lang="en-US" altLang="ja-JP" sz="1200" dirty="0"/>
              <a:t>Display the results so that they can be understood correctly.</a:t>
            </a:r>
            <a:endParaRPr kumimoji="1" lang="ja-JP" altLang="en-US" sz="1200" dirty="0"/>
          </a:p>
        </p:txBody>
      </p:sp>
      <p:sp>
        <p:nvSpPr>
          <p:cNvPr id="34" name="ひし形 33">
            <a:extLst>
              <a:ext uri="{FF2B5EF4-FFF2-40B4-BE49-F238E27FC236}">
                <a16:creationId xmlns:a16="http://schemas.microsoft.com/office/drawing/2014/main" id="{5AAB1E1E-6CF2-E639-8ED8-91CD924DBA3C}"/>
              </a:ext>
            </a:extLst>
          </p:cNvPr>
          <p:cNvSpPr/>
          <p:nvPr/>
        </p:nvSpPr>
        <p:spPr>
          <a:xfrm>
            <a:off x="10226683" y="2995808"/>
            <a:ext cx="269965" cy="290892"/>
          </a:xfrm>
          <a:prstGeom prst="diamond">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7C33651A-BE45-560F-F73F-C536D23C0373}"/>
              </a:ext>
            </a:extLst>
          </p:cNvPr>
          <p:cNvCxnSpPr>
            <a:stCxn id="7" idx="3"/>
            <a:endCxn id="34" idx="1"/>
          </p:cNvCxnSpPr>
          <p:nvPr/>
        </p:nvCxnSpPr>
        <p:spPr>
          <a:xfrm>
            <a:off x="9164236" y="3139365"/>
            <a:ext cx="1062447" cy="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ED26221-FB9D-71B5-57E0-2F7BFC8BBA13}"/>
              </a:ext>
            </a:extLst>
          </p:cNvPr>
          <p:cNvSpPr txBox="1"/>
          <p:nvPr/>
        </p:nvSpPr>
        <p:spPr>
          <a:xfrm>
            <a:off x="10007241" y="2616561"/>
            <a:ext cx="708848" cy="369332"/>
          </a:xfrm>
          <a:prstGeom prst="rect">
            <a:avLst/>
          </a:prstGeom>
          <a:noFill/>
        </p:spPr>
        <p:txBody>
          <a:bodyPr wrap="none" rtlCol="0">
            <a:spAutoFit/>
          </a:bodyPr>
          <a:lstStyle/>
          <a:p>
            <a:r>
              <a:rPr kumimoji="1" lang="en-US" altLang="ja-JP" dirty="0"/>
              <a:t>Gate</a:t>
            </a:r>
            <a:endParaRPr kumimoji="1" lang="ja-JP" altLang="en-US" dirty="0"/>
          </a:p>
        </p:txBody>
      </p:sp>
      <p:sp>
        <p:nvSpPr>
          <p:cNvPr id="21" name="正方形/長方形 20">
            <a:extLst>
              <a:ext uri="{FF2B5EF4-FFF2-40B4-BE49-F238E27FC236}">
                <a16:creationId xmlns:a16="http://schemas.microsoft.com/office/drawing/2014/main" id="{08EB0758-B561-1AD1-746E-14B79B9932F5}"/>
              </a:ext>
            </a:extLst>
          </p:cNvPr>
          <p:cNvSpPr/>
          <p:nvPr/>
        </p:nvSpPr>
        <p:spPr>
          <a:xfrm>
            <a:off x="7509606" y="4797460"/>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dirty="0"/>
              <a:t>Data store</a:t>
            </a:r>
            <a:endParaRPr kumimoji="1" lang="ja-JP" altLang="en-US" dirty="0"/>
          </a:p>
        </p:txBody>
      </p:sp>
      <p:sp>
        <p:nvSpPr>
          <p:cNvPr id="15" name="正方形/長方形 14">
            <a:extLst>
              <a:ext uri="{FF2B5EF4-FFF2-40B4-BE49-F238E27FC236}">
                <a16:creationId xmlns:a16="http://schemas.microsoft.com/office/drawing/2014/main" id="{4998CBCE-1B3A-68EA-1A3C-F6A980F7647D}"/>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16" name="正方形/長方形 15">
            <a:extLst>
              <a:ext uri="{FF2B5EF4-FFF2-40B4-BE49-F238E27FC236}">
                <a16:creationId xmlns:a16="http://schemas.microsoft.com/office/drawing/2014/main" id="{187F1D13-9606-493D-5C74-1F61385AC960}"/>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17" name="正方形/長方形 16">
            <a:extLst>
              <a:ext uri="{FF2B5EF4-FFF2-40B4-BE49-F238E27FC236}">
                <a16:creationId xmlns:a16="http://schemas.microsoft.com/office/drawing/2014/main" id="{8B3E9341-B45D-60E0-053E-DAAE5AF1F2C0}"/>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18" name="正方形/長方形 17">
            <a:extLst>
              <a:ext uri="{FF2B5EF4-FFF2-40B4-BE49-F238E27FC236}">
                <a16:creationId xmlns:a16="http://schemas.microsoft.com/office/drawing/2014/main" id="{F2B1880E-A5F8-4589-2C84-2EB7966DDDDC}"/>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20" name="テキスト ボックス 19">
            <a:extLst>
              <a:ext uri="{FF2B5EF4-FFF2-40B4-BE49-F238E27FC236}">
                <a16:creationId xmlns:a16="http://schemas.microsoft.com/office/drawing/2014/main" id="{FA24749E-411B-B0D1-2000-FB24F0EF1775}"/>
              </a:ext>
            </a:extLst>
          </p:cNvPr>
          <p:cNvSpPr txBox="1"/>
          <p:nvPr/>
        </p:nvSpPr>
        <p:spPr>
          <a:xfrm>
            <a:off x="3362924" y="6433290"/>
            <a:ext cx="6096000" cy="461665"/>
          </a:xfrm>
          <a:prstGeom prst="rect">
            <a:avLst/>
          </a:prstGeom>
          <a:noFill/>
        </p:spPr>
        <p:txBody>
          <a:bodyPr wrap="square">
            <a:spAutoFit/>
          </a:bodyPr>
          <a:lstStyle/>
          <a:p>
            <a:r>
              <a:rPr lang="en-US" altLang="ja-JP" sz="1200" dirty="0"/>
              <a:t>Risk management is important and mechanisms are needed to assess data that cannot be clearly judged as inappropriate</a:t>
            </a:r>
          </a:p>
        </p:txBody>
      </p:sp>
      <p:cxnSp>
        <p:nvCxnSpPr>
          <p:cNvPr id="22" name="直線矢印コネクタ 21">
            <a:extLst>
              <a:ext uri="{FF2B5EF4-FFF2-40B4-BE49-F238E27FC236}">
                <a16:creationId xmlns:a16="http://schemas.microsoft.com/office/drawing/2014/main" id="{DC4998CD-7D3F-AE8C-4224-3EBC29D5CE60}"/>
              </a:ext>
            </a:extLst>
          </p:cNvPr>
          <p:cNvCxnSpPr>
            <a:cxnSpLocks/>
          </p:cNvCxnSpPr>
          <p:nvPr/>
        </p:nvCxnSpPr>
        <p:spPr>
          <a:xfrm>
            <a:off x="6072694" y="4117557"/>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6C56B9D-A2DE-46B8-89E8-61C57662C115}"/>
              </a:ext>
            </a:extLst>
          </p:cNvPr>
          <p:cNvCxnSpPr>
            <a:cxnSpLocks/>
          </p:cNvCxnSpPr>
          <p:nvPr/>
        </p:nvCxnSpPr>
        <p:spPr>
          <a:xfrm>
            <a:off x="6093760" y="5135598"/>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459BA9E-465B-93B4-8F4D-908E0E845C9F}"/>
              </a:ext>
            </a:extLst>
          </p:cNvPr>
          <p:cNvCxnSpPr>
            <a:cxnSpLocks/>
            <a:stCxn id="6" idx="3"/>
            <a:endCxn id="34" idx="1"/>
          </p:cNvCxnSpPr>
          <p:nvPr/>
        </p:nvCxnSpPr>
        <p:spPr>
          <a:xfrm flipV="1">
            <a:off x="9164236" y="3141254"/>
            <a:ext cx="1062447" cy="976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89E77EC-51C2-93F4-11B5-397F81E96294}"/>
              </a:ext>
            </a:extLst>
          </p:cNvPr>
          <p:cNvCxnSpPr>
            <a:cxnSpLocks/>
            <a:stCxn id="21" idx="3"/>
            <a:endCxn id="34" idx="1"/>
          </p:cNvCxnSpPr>
          <p:nvPr/>
        </p:nvCxnSpPr>
        <p:spPr>
          <a:xfrm flipV="1">
            <a:off x="9164236" y="3141254"/>
            <a:ext cx="1062447" cy="199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954C492-11CF-78CC-60F9-56591A8C2331}"/>
              </a:ext>
            </a:extLst>
          </p:cNvPr>
          <p:cNvSpPr txBox="1"/>
          <p:nvPr/>
        </p:nvSpPr>
        <p:spPr>
          <a:xfrm>
            <a:off x="4916354" y="5486426"/>
            <a:ext cx="5336401" cy="276999"/>
          </a:xfrm>
          <a:prstGeom prst="rect">
            <a:avLst/>
          </a:prstGeom>
          <a:noFill/>
        </p:spPr>
        <p:txBody>
          <a:bodyPr wrap="square">
            <a:spAutoFit/>
          </a:bodyPr>
          <a:lstStyle/>
          <a:p>
            <a:r>
              <a:rPr lang="en-US" altLang="ja-JP" sz="1200" dirty="0"/>
              <a:t>Stores not only data but also related information such as metadata.</a:t>
            </a:r>
          </a:p>
        </p:txBody>
      </p:sp>
      <p:sp>
        <p:nvSpPr>
          <p:cNvPr id="4" name="テキスト ボックス 3">
            <a:extLst>
              <a:ext uri="{FF2B5EF4-FFF2-40B4-BE49-F238E27FC236}">
                <a16:creationId xmlns:a16="http://schemas.microsoft.com/office/drawing/2014/main" id="{A5C7A433-EDA2-EBC1-F0D0-59C174C3AB10}"/>
              </a:ext>
            </a:extLst>
          </p:cNvPr>
          <p:cNvSpPr txBox="1"/>
          <p:nvPr/>
        </p:nvSpPr>
        <p:spPr>
          <a:xfrm>
            <a:off x="638957" y="129087"/>
            <a:ext cx="3937095" cy="369332"/>
          </a:xfrm>
          <a:prstGeom prst="rect">
            <a:avLst/>
          </a:prstGeom>
          <a:noFill/>
        </p:spPr>
        <p:txBody>
          <a:bodyPr wrap="square">
            <a:spAutoFit/>
          </a:bodyPr>
          <a:lstStyle/>
          <a:p>
            <a:r>
              <a:rPr lang="en-US" altLang="ja-JP" dirty="0"/>
              <a:t>7. Deliver the Result</a:t>
            </a:r>
            <a:endParaRPr lang="ja-JP" altLang="en-US" dirty="0"/>
          </a:p>
        </p:txBody>
      </p:sp>
    </p:spTree>
    <p:extLst>
      <p:ext uri="{BB962C8B-B14F-4D97-AF65-F5344CB8AC3E}">
        <p14:creationId xmlns:p14="http://schemas.microsoft.com/office/powerpoint/2010/main" val="3551446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BD2E-ED75-F8DF-FBAF-38AD16DD01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0FFBEE-91D4-EF94-05F8-55C554C02D7F}"/>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6FC03A9B-B528-1C55-F25F-6C3550450EE3}"/>
              </a:ext>
            </a:extLst>
          </p:cNvPr>
          <p:cNvSpPr>
            <a:spLocks noGrp="1"/>
          </p:cNvSpPr>
          <p:nvPr>
            <p:ph sz="half" idx="1"/>
          </p:nvPr>
        </p:nvSpPr>
        <p:spPr>
          <a:ln>
            <a:solidFill>
              <a:schemeClr val="accent1"/>
            </a:solidFill>
          </a:ln>
        </p:spPr>
        <p:txBody>
          <a:bodyPr/>
          <a:lstStyle/>
          <a:p>
            <a:pPr marL="0" indent="0">
              <a:buNone/>
            </a:pPr>
            <a:r>
              <a:rPr kumimoji="1" lang="en-US" altLang="ja-JP" b="1" u="sng" dirty="0"/>
              <a:t>Presentation</a:t>
            </a:r>
          </a:p>
          <a:p>
            <a:pPr marL="342900" indent="-342900">
              <a:buFont typeface="+mj-lt"/>
              <a:buAutoNum type="arabicPeriod"/>
            </a:pPr>
            <a:r>
              <a:rPr kumimoji="1" lang="en-US" altLang="ja-JP" dirty="0"/>
              <a:t>Operate the access control function</a:t>
            </a:r>
          </a:p>
          <a:p>
            <a:pPr marL="342900" indent="-342900">
              <a:buFont typeface="+mj-lt"/>
              <a:buAutoNum type="arabicPeriod"/>
            </a:pPr>
            <a:r>
              <a:rPr lang="en-US" altLang="ja-JP" dirty="0"/>
              <a:t>Show the processing results</a:t>
            </a:r>
          </a:p>
          <a:p>
            <a:pPr lvl="1"/>
            <a:r>
              <a:rPr lang="en-US" altLang="ja-JP" dirty="0"/>
              <a:t>Easy to understand</a:t>
            </a:r>
          </a:p>
          <a:p>
            <a:pPr lvl="1"/>
            <a:r>
              <a:rPr lang="en-US" altLang="ja-JP" dirty="0"/>
              <a:t>Visualization</a:t>
            </a:r>
          </a:p>
          <a:p>
            <a:r>
              <a:rPr lang="en-US" altLang="ja-JP" dirty="0"/>
              <a:t>Gather the user’s opinion</a:t>
            </a:r>
          </a:p>
          <a:p>
            <a:endParaRPr lang="en-US" altLang="ja-JP" dirty="0"/>
          </a:p>
          <a:p>
            <a:pPr marL="0" indent="0">
              <a:buNone/>
            </a:pPr>
            <a:r>
              <a:rPr lang="en-US" altLang="ja-JP" b="1" u="sng" dirty="0"/>
              <a:t>Other use</a:t>
            </a:r>
          </a:p>
          <a:p>
            <a:pPr marL="342900" indent="-342900">
              <a:buFont typeface="+mj-lt"/>
              <a:buAutoNum type="arabicPeriod"/>
            </a:pPr>
            <a:r>
              <a:rPr kumimoji="1" lang="en-US" altLang="ja-JP" dirty="0"/>
              <a:t>Operate the access control function</a:t>
            </a:r>
          </a:p>
          <a:p>
            <a:pPr marL="342900" indent="-342900">
              <a:buFont typeface="+mj-lt"/>
              <a:buAutoNum type="arabicPeriod"/>
            </a:pPr>
            <a:r>
              <a:rPr lang="en-US" altLang="ja-JP" dirty="0"/>
              <a:t>Provide API and relevant information</a:t>
            </a:r>
          </a:p>
          <a:p>
            <a:endParaRPr lang="en-US" altLang="ja-JP" dirty="0"/>
          </a:p>
          <a:p>
            <a:pPr marL="0" indent="0">
              <a:buNone/>
            </a:pPr>
            <a:r>
              <a:rPr lang="en-US" altLang="ja-JP" b="1" u="sng" dirty="0"/>
              <a:t>Data store</a:t>
            </a:r>
          </a:p>
          <a:p>
            <a:pPr marL="342900" indent="-342900">
              <a:buFont typeface="+mj-lt"/>
              <a:buAutoNum type="arabicPeriod"/>
            </a:pPr>
            <a:r>
              <a:rPr lang="en-US" altLang="ja-JP" dirty="0"/>
              <a:t>Store the processing results</a:t>
            </a:r>
          </a:p>
          <a:p>
            <a:pPr marL="342900" indent="-342900">
              <a:buFont typeface="+mj-lt"/>
              <a:buAutoNum type="arabicPeriod"/>
            </a:pPr>
            <a:r>
              <a:rPr lang="en-US" altLang="ja-JP" dirty="0"/>
              <a:t>Back up the data</a:t>
            </a:r>
          </a:p>
          <a:p>
            <a:r>
              <a:rPr lang="en-US" altLang="ja-JP" dirty="0"/>
              <a:t>Optimize data storage</a:t>
            </a:r>
            <a:endParaRPr lang="ja-JP" altLang="en-US" dirty="0"/>
          </a:p>
        </p:txBody>
      </p:sp>
      <p:sp>
        <p:nvSpPr>
          <p:cNvPr id="8" name="コンテンツ プレースホルダー 7">
            <a:extLst>
              <a:ext uri="{FF2B5EF4-FFF2-40B4-BE49-F238E27FC236}">
                <a16:creationId xmlns:a16="http://schemas.microsoft.com/office/drawing/2014/main" id="{A89A3DA8-0596-8821-E978-D0EC6223382F}"/>
              </a:ext>
            </a:extLst>
          </p:cNvPr>
          <p:cNvSpPr>
            <a:spLocks noGrp="1"/>
          </p:cNvSpPr>
          <p:nvPr>
            <p:ph sz="half" idx="2"/>
          </p:nvPr>
        </p:nvSpPr>
        <p:spPr>
          <a:ln>
            <a:solidFill>
              <a:schemeClr val="accent1"/>
            </a:solidFill>
          </a:ln>
        </p:spPr>
        <p:txBody>
          <a:bodyPr/>
          <a:lstStyle/>
          <a:p>
            <a:endParaRPr lang="en-US" altLang="ja-JP" dirty="0"/>
          </a:p>
          <a:p>
            <a:r>
              <a:rPr lang="en-US" altLang="ja-JP" dirty="0"/>
              <a:t>Are the answers and expressions misleading?</a:t>
            </a:r>
          </a:p>
          <a:p>
            <a:r>
              <a:rPr lang="en-US" altLang="ja-JP" dirty="0"/>
              <a:t>Is there a mechanism to check the basis of the answers, for example, by making the provenance information available for checking?</a:t>
            </a:r>
          </a:p>
          <a:p>
            <a:endParaRPr lang="en-US" altLang="ja-JP" dirty="0"/>
          </a:p>
          <a:p>
            <a:endParaRPr lang="en-US" altLang="ja-JP" dirty="0"/>
          </a:p>
          <a:p>
            <a:r>
              <a:rPr lang="en-US" altLang="ja-JP" dirty="0"/>
              <a:t>Does it provide a machine-readable interface?</a:t>
            </a:r>
          </a:p>
          <a:p>
            <a:endParaRPr lang="en-US" altLang="ja-JP" dirty="0"/>
          </a:p>
          <a:p>
            <a:endParaRPr lang="en-US" altLang="ja-JP" dirty="0"/>
          </a:p>
          <a:p>
            <a:r>
              <a:rPr lang="en-US" altLang="ja-JP" dirty="0"/>
              <a:t>Are protective measures taken to ensure that data is not lost?</a:t>
            </a:r>
            <a:endParaRPr lang="ja-JP" altLang="en-US" dirty="0"/>
          </a:p>
        </p:txBody>
      </p:sp>
      <p:sp>
        <p:nvSpPr>
          <p:cNvPr id="3" name="スライド番号プレースホルダー 2">
            <a:extLst>
              <a:ext uri="{FF2B5EF4-FFF2-40B4-BE49-F238E27FC236}">
                <a16:creationId xmlns:a16="http://schemas.microsoft.com/office/drawing/2014/main" id="{310C508F-D29F-44E6-680E-73856EEF3268}"/>
              </a:ext>
            </a:extLst>
          </p:cNvPr>
          <p:cNvSpPr>
            <a:spLocks noGrp="1"/>
          </p:cNvSpPr>
          <p:nvPr>
            <p:ph type="sldNum" sz="quarter" idx="12"/>
          </p:nvPr>
        </p:nvSpPr>
        <p:spPr/>
        <p:txBody>
          <a:bodyPr/>
          <a:lstStyle/>
          <a:p>
            <a:fld id="{DBFB1F43-6F2E-4538-AABB-23AEDF146290}" type="slidenum">
              <a:rPr lang="ja-JP" altLang="en-US" smtClean="0"/>
              <a:pPr/>
              <a:t>86</a:t>
            </a:fld>
            <a:endParaRPr lang="ja-JP" altLang="en-US"/>
          </a:p>
        </p:txBody>
      </p:sp>
      <p:sp>
        <p:nvSpPr>
          <p:cNvPr id="4" name="テキスト ボックス 3">
            <a:extLst>
              <a:ext uri="{FF2B5EF4-FFF2-40B4-BE49-F238E27FC236}">
                <a16:creationId xmlns:a16="http://schemas.microsoft.com/office/drawing/2014/main" id="{4E88C35D-C896-3DE9-7323-6A7313E2379F}"/>
              </a:ext>
            </a:extLst>
          </p:cNvPr>
          <p:cNvSpPr txBox="1"/>
          <p:nvPr/>
        </p:nvSpPr>
        <p:spPr>
          <a:xfrm>
            <a:off x="638957" y="129087"/>
            <a:ext cx="3937095" cy="369332"/>
          </a:xfrm>
          <a:prstGeom prst="rect">
            <a:avLst/>
          </a:prstGeom>
          <a:noFill/>
        </p:spPr>
        <p:txBody>
          <a:bodyPr wrap="square">
            <a:spAutoFit/>
          </a:bodyPr>
          <a:lstStyle/>
          <a:p>
            <a:r>
              <a:rPr lang="en-US" altLang="ja-JP" dirty="0"/>
              <a:t>7. Deliver the Result</a:t>
            </a:r>
            <a:endParaRPr lang="ja-JP" altLang="en-US" dirty="0"/>
          </a:p>
        </p:txBody>
      </p:sp>
    </p:spTree>
    <p:extLst>
      <p:ext uri="{BB962C8B-B14F-4D97-AF65-F5344CB8AC3E}">
        <p14:creationId xmlns:p14="http://schemas.microsoft.com/office/powerpoint/2010/main" val="784755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F389760-4B09-F3C3-8B3A-F572388E02C0}"/>
              </a:ext>
            </a:extLst>
          </p:cNvPr>
          <p:cNvSpPr>
            <a:spLocks noGrp="1"/>
          </p:cNvSpPr>
          <p:nvPr>
            <p:ph type="title"/>
          </p:nvPr>
        </p:nvSpPr>
        <p:spPr/>
        <p:txBody>
          <a:bodyPr/>
          <a:lstStyle/>
          <a:p>
            <a:r>
              <a:rPr lang="en-US" altLang="ja-JP" dirty="0"/>
              <a:t>Column: Social and human impact</a:t>
            </a:r>
            <a:endParaRPr lang="ja-JP" altLang="en-US" dirty="0"/>
          </a:p>
        </p:txBody>
      </p:sp>
      <p:sp>
        <p:nvSpPr>
          <p:cNvPr id="7" name="コンテンツ プレースホルダー 6">
            <a:extLst>
              <a:ext uri="{FF2B5EF4-FFF2-40B4-BE49-F238E27FC236}">
                <a16:creationId xmlns:a16="http://schemas.microsoft.com/office/drawing/2014/main" id="{016F32D6-61FB-476F-42E2-C937EDB15A20}"/>
              </a:ext>
            </a:extLst>
          </p:cNvPr>
          <p:cNvSpPr>
            <a:spLocks noGrp="1"/>
          </p:cNvSpPr>
          <p:nvPr>
            <p:ph sz="half" idx="1"/>
          </p:nvPr>
        </p:nvSpPr>
        <p:spPr>
          <a:ln>
            <a:solidFill>
              <a:schemeClr val="tx1"/>
            </a:solidFill>
          </a:ln>
        </p:spPr>
        <p:txBody>
          <a:bodyPr/>
          <a:lstStyle/>
          <a:p>
            <a:r>
              <a:rPr lang="en-US" altLang="ja-JP" sz="2000" dirty="0"/>
              <a:t>Due to low-quality data, the system could provide incorrect data, which may shock or disadvantage users.</a:t>
            </a:r>
          </a:p>
          <a:p>
            <a:r>
              <a:rPr lang="en-US" altLang="ja-JP" sz="2000" dirty="0"/>
              <a:t>Furthermore, due to low-quality data, the system might provide incorrect data, which could lead to accidents or impact on the economy.</a:t>
            </a:r>
          </a:p>
          <a:p>
            <a:endParaRPr lang="en-US" altLang="ja-JP" sz="2000" dirty="0"/>
          </a:p>
          <a:p>
            <a:r>
              <a:rPr lang="en-US" altLang="ja-JP" sz="2000" dirty="0"/>
              <a:t>In addition to evaluating data before it is provided, it is also important to prepare countermeasures in case any negative impact occurs.</a:t>
            </a:r>
          </a:p>
          <a:p>
            <a:endParaRPr lang="en-US" altLang="ja-JP" sz="2000" dirty="0"/>
          </a:p>
          <a:p>
            <a:r>
              <a:rPr lang="en-US" altLang="ja-JP" sz="2000" dirty="0"/>
              <a:t>If incorrect information is released, it is important to have reliable sources that can provide and verify accurate data.</a:t>
            </a:r>
          </a:p>
          <a:p>
            <a:endParaRPr lang="en-US" altLang="ja-JP" sz="2000" dirty="0"/>
          </a:p>
          <a:p>
            <a:endParaRPr lang="ja-JP" altLang="en-US" sz="2000" dirty="0"/>
          </a:p>
        </p:txBody>
      </p:sp>
      <p:sp>
        <p:nvSpPr>
          <p:cNvPr id="5" name="スライド番号プレースホルダー 4">
            <a:extLst>
              <a:ext uri="{FF2B5EF4-FFF2-40B4-BE49-F238E27FC236}">
                <a16:creationId xmlns:a16="http://schemas.microsoft.com/office/drawing/2014/main" id="{3FDA2102-B0E6-A8A3-6348-34EA921D55E3}"/>
              </a:ext>
            </a:extLst>
          </p:cNvPr>
          <p:cNvSpPr>
            <a:spLocks noGrp="1"/>
          </p:cNvSpPr>
          <p:nvPr>
            <p:ph type="sldNum" sz="quarter" idx="12"/>
          </p:nvPr>
        </p:nvSpPr>
        <p:spPr/>
        <p:txBody>
          <a:bodyPr/>
          <a:lstStyle/>
          <a:p>
            <a:fld id="{DBFB1F43-6F2E-4538-AABB-23AEDF146290}" type="slidenum">
              <a:rPr lang="ja-JP" altLang="en-US" smtClean="0"/>
              <a:pPr/>
              <a:t>87</a:t>
            </a:fld>
            <a:endParaRPr lang="ja-JP" altLang="en-US"/>
          </a:p>
        </p:txBody>
      </p:sp>
      <p:sp>
        <p:nvSpPr>
          <p:cNvPr id="2" name="テキスト ボックス 1">
            <a:extLst>
              <a:ext uri="{FF2B5EF4-FFF2-40B4-BE49-F238E27FC236}">
                <a16:creationId xmlns:a16="http://schemas.microsoft.com/office/drawing/2014/main" id="{BAD8CEFA-F0E6-B8E6-4224-B63A8B2FFD56}"/>
              </a:ext>
            </a:extLst>
          </p:cNvPr>
          <p:cNvSpPr txBox="1"/>
          <p:nvPr/>
        </p:nvSpPr>
        <p:spPr>
          <a:xfrm>
            <a:off x="638957" y="129087"/>
            <a:ext cx="3937095" cy="369332"/>
          </a:xfrm>
          <a:prstGeom prst="rect">
            <a:avLst/>
          </a:prstGeom>
          <a:noFill/>
        </p:spPr>
        <p:txBody>
          <a:bodyPr wrap="square">
            <a:spAutoFit/>
          </a:bodyPr>
          <a:lstStyle/>
          <a:p>
            <a:r>
              <a:rPr lang="en-US" altLang="ja-JP" dirty="0"/>
              <a:t>7. Deliver the Result</a:t>
            </a:r>
            <a:endParaRPr lang="ja-JP" altLang="en-US" dirty="0"/>
          </a:p>
        </p:txBody>
      </p:sp>
    </p:spTree>
    <p:extLst>
      <p:ext uri="{BB962C8B-B14F-4D97-AF65-F5344CB8AC3E}">
        <p14:creationId xmlns:p14="http://schemas.microsoft.com/office/powerpoint/2010/main" val="3622722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6F5E-4E6B-EE86-1AB9-532DADCB619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4E7C3C9-7449-8D71-A668-DD6C84308705}"/>
              </a:ext>
            </a:extLst>
          </p:cNvPr>
          <p:cNvSpPr>
            <a:spLocks noGrp="1"/>
          </p:cNvSpPr>
          <p:nvPr>
            <p:ph idx="1"/>
          </p:nvPr>
        </p:nvSpPr>
        <p:spPr>
          <a:xfrm>
            <a:off x="642229" y="1382320"/>
            <a:ext cx="11181176"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The data quality control process is completed, and the data is officially decommissioned. </a:t>
            </a:r>
          </a:p>
          <a:p>
            <a:r>
              <a:rPr lang="en-US" altLang="ja-JP" sz="2000" dirty="0"/>
              <a:t>Clear measures are taken to mark it as decommissioned to prevent accidental or unintended use.</a:t>
            </a:r>
          </a:p>
          <a:p>
            <a:r>
              <a:rPr lang="en-US" altLang="ja-JP" sz="2000" dirty="0"/>
              <a:t>This step is essential for maintaining the integrity of AI systems and avoiding errors caused by outdated data.</a:t>
            </a:r>
            <a:endParaRPr lang="ja-JP" altLang="en-US" sz="2000" dirty="0"/>
          </a:p>
        </p:txBody>
      </p:sp>
      <p:sp>
        <p:nvSpPr>
          <p:cNvPr id="2" name="タイトル 1">
            <a:extLst>
              <a:ext uri="{FF2B5EF4-FFF2-40B4-BE49-F238E27FC236}">
                <a16:creationId xmlns:a16="http://schemas.microsoft.com/office/drawing/2014/main" id="{C5CE3B38-B010-48BF-F701-EAC4FBB64E23}"/>
              </a:ext>
            </a:extLst>
          </p:cNvPr>
          <p:cNvSpPr>
            <a:spLocks noGrp="1"/>
          </p:cNvSpPr>
          <p:nvPr>
            <p:ph type="title"/>
          </p:nvPr>
        </p:nvSpPr>
        <p:spPr/>
        <p:txBody>
          <a:bodyPr/>
          <a:lstStyle/>
          <a:p>
            <a:r>
              <a:rPr kumimoji="1" lang="en-US" altLang="ja-JP" dirty="0"/>
              <a:t>8. Decommissioning</a:t>
            </a:r>
            <a:endParaRPr lang="ja-JP" altLang="en-US" dirty="0"/>
          </a:p>
        </p:txBody>
      </p:sp>
      <p:graphicFrame>
        <p:nvGraphicFramePr>
          <p:cNvPr id="31" name="図表 30">
            <a:extLst>
              <a:ext uri="{FF2B5EF4-FFF2-40B4-BE49-F238E27FC236}">
                <a16:creationId xmlns:a16="http://schemas.microsoft.com/office/drawing/2014/main" id="{BBEC715D-D8C9-B475-2DD0-9EA321B3E190}"/>
              </a:ext>
            </a:extLst>
          </p:cNvPr>
          <p:cNvGraphicFramePr/>
          <p:nvPr>
            <p:extLst>
              <p:ext uri="{D42A27DB-BD31-4B8C-83A1-F6EECF244321}">
                <p14:modId xmlns:p14="http://schemas.microsoft.com/office/powerpoint/2010/main" val="1645985676"/>
              </p:ext>
            </p:extLst>
          </p:nvPr>
        </p:nvGraphicFramePr>
        <p:xfrm>
          <a:off x="699858" y="3867907"/>
          <a:ext cx="10792283" cy="293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F4902270-F2EC-65EA-C2DF-0F88D02613CD}"/>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88</a:t>
            </a:fld>
            <a:endParaRPr lang="ja-JP" altLang="en-US" dirty="0"/>
          </a:p>
        </p:txBody>
      </p:sp>
    </p:spTree>
    <p:extLst>
      <p:ext uri="{BB962C8B-B14F-4D97-AF65-F5344CB8AC3E}">
        <p14:creationId xmlns:p14="http://schemas.microsoft.com/office/powerpoint/2010/main" val="1558511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9FD8-3059-7B15-DB97-571F383276AB}"/>
            </a:ext>
          </a:extLst>
        </p:cNvPr>
        <p:cNvGrpSpPr/>
        <p:nvPr/>
      </p:nvGrpSpPr>
      <p:grpSpPr>
        <a:xfrm>
          <a:off x="0" y="0"/>
          <a:ext cx="0" cy="0"/>
          <a:chOff x="0" y="0"/>
          <a:chExt cx="0" cy="0"/>
        </a:xfrm>
      </p:grpSpPr>
      <p:sp>
        <p:nvSpPr>
          <p:cNvPr id="38" name="コンテンツ プレースホルダー 37">
            <a:extLst>
              <a:ext uri="{FF2B5EF4-FFF2-40B4-BE49-F238E27FC236}">
                <a16:creationId xmlns:a16="http://schemas.microsoft.com/office/drawing/2014/main" id="{FD5FF1EE-4AC7-4D76-2368-BC0C319BB824}"/>
              </a:ext>
            </a:extLst>
          </p:cNvPr>
          <p:cNvSpPr>
            <a:spLocks noGrp="1"/>
          </p:cNvSpPr>
          <p:nvPr>
            <p:ph idx="1"/>
          </p:nvPr>
        </p:nvSpPr>
        <p:spPr>
          <a:xfrm>
            <a:off x="642229" y="1382320"/>
            <a:ext cx="10265549" cy="581607"/>
          </a:xfrm>
        </p:spPr>
        <p:txBody>
          <a:bodyPr/>
          <a:lstStyle/>
          <a:p>
            <a:r>
              <a:rPr lang="en-US" altLang="ja-JP" dirty="0"/>
              <a:t>Stop providing data. Provide advance notice of decommissioning and indicate that the data is no longer guaranteed thereafter.</a:t>
            </a:r>
          </a:p>
        </p:txBody>
      </p:sp>
      <p:sp>
        <p:nvSpPr>
          <p:cNvPr id="3" name="スライド番号プレースホルダー 2">
            <a:extLst>
              <a:ext uri="{FF2B5EF4-FFF2-40B4-BE49-F238E27FC236}">
                <a16:creationId xmlns:a16="http://schemas.microsoft.com/office/drawing/2014/main" id="{A8FC9B8A-2035-0C73-49B0-DE4EE95830A0}"/>
              </a:ext>
            </a:extLst>
          </p:cNvPr>
          <p:cNvSpPr>
            <a:spLocks noGrp="1"/>
          </p:cNvSpPr>
          <p:nvPr>
            <p:ph type="sldNum" sz="quarter" idx="12"/>
          </p:nvPr>
        </p:nvSpPr>
        <p:spPr/>
        <p:txBody>
          <a:bodyPr/>
          <a:lstStyle/>
          <a:p>
            <a:fld id="{DBFB1F43-6F2E-4538-AABB-23AEDF146290}" type="slidenum">
              <a:rPr lang="ja-JP" altLang="en-US" smtClean="0"/>
              <a:pPr/>
              <a:t>89</a:t>
            </a:fld>
            <a:endParaRPr lang="ja-JP" altLang="en-US"/>
          </a:p>
        </p:txBody>
      </p:sp>
      <p:sp>
        <p:nvSpPr>
          <p:cNvPr id="2" name="タイトル 1">
            <a:extLst>
              <a:ext uri="{FF2B5EF4-FFF2-40B4-BE49-F238E27FC236}">
                <a16:creationId xmlns:a16="http://schemas.microsoft.com/office/drawing/2014/main" id="{785CF12D-A6B7-09D3-F334-349DF80ADDE7}"/>
              </a:ext>
            </a:extLst>
          </p:cNvPr>
          <p:cNvSpPr>
            <a:spLocks noGrp="1"/>
          </p:cNvSpPr>
          <p:nvPr>
            <p:ph type="title"/>
          </p:nvPr>
        </p:nvSpPr>
        <p:spPr/>
        <p:txBody>
          <a:bodyPr/>
          <a:lstStyle/>
          <a:p>
            <a:r>
              <a:rPr lang="en-US" altLang="ja-JP" dirty="0"/>
              <a:t>Actions</a:t>
            </a:r>
            <a:endParaRPr kumimoji="1" lang="ja-JP" altLang="en-US" dirty="0"/>
          </a:p>
        </p:txBody>
      </p:sp>
      <p:sp>
        <p:nvSpPr>
          <p:cNvPr id="6" name="正方形/長方形 5">
            <a:extLst>
              <a:ext uri="{FF2B5EF4-FFF2-40B4-BE49-F238E27FC236}">
                <a16:creationId xmlns:a16="http://schemas.microsoft.com/office/drawing/2014/main" id="{3F94EBD3-3245-2613-7F0E-B6AE3E182F2E}"/>
              </a:ext>
            </a:extLst>
          </p:cNvPr>
          <p:cNvSpPr/>
          <p:nvPr/>
        </p:nvSpPr>
        <p:spPr>
          <a:xfrm>
            <a:off x="6209616" y="4454470"/>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Delete</a:t>
            </a:r>
            <a:endParaRPr kumimoji="1" lang="ja-JP" altLang="en-US" dirty="0"/>
          </a:p>
        </p:txBody>
      </p:sp>
      <p:sp>
        <p:nvSpPr>
          <p:cNvPr id="7" name="正方形/長方形 6">
            <a:extLst>
              <a:ext uri="{FF2B5EF4-FFF2-40B4-BE49-F238E27FC236}">
                <a16:creationId xmlns:a16="http://schemas.microsoft.com/office/drawing/2014/main" id="{AE87CF61-EE77-A17D-238F-83729FBF2FEC}"/>
              </a:ext>
            </a:extLst>
          </p:cNvPr>
          <p:cNvSpPr/>
          <p:nvPr/>
        </p:nvSpPr>
        <p:spPr>
          <a:xfrm>
            <a:off x="6209616" y="3021328"/>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400" dirty="0"/>
              <a:t>Data decommissioning</a:t>
            </a:r>
            <a:endParaRPr kumimoji="1" lang="ja-JP" altLang="en-US" sz="1400" dirty="0"/>
          </a:p>
        </p:txBody>
      </p:sp>
      <p:cxnSp>
        <p:nvCxnSpPr>
          <p:cNvPr id="12" name="直線矢印コネクタ 11">
            <a:extLst>
              <a:ext uri="{FF2B5EF4-FFF2-40B4-BE49-F238E27FC236}">
                <a16:creationId xmlns:a16="http://schemas.microsoft.com/office/drawing/2014/main" id="{5EA5A29A-2889-CE6E-EABA-F6A155434CCB}"/>
              </a:ext>
            </a:extLst>
          </p:cNvPr>
          <p:cNvCxnSpPr>
            <a:cxnSpLocks/>
            <a:endCxn id="7" idx="1"/>
          </p:cNvCxnSpPr>
          <p:nvPr/>
        </p:nvCxnSpPr>
        <p:spPr>
          <a:xfrm>
            <a:off x="4772704" y="3359466"/>
            <a:ext cx="1436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2B5660B8-ED6F-B909-3832-C026992433F9}"/>
              </a:ext>
            </a:extLst>
          </p:cNvPr>
          <p:cNvSpPr txBox="1"/>
          <p:nvPr/>
        </p:nvSpPr>
        <p:spPr>
          <a:xfrm>
            <a:off x="7207210" y="5170444"/>
            <a:ext cx="2820017" cy="276999"/>
          </a:xfrm>
          <a:prstGeom prst="rect">
            <a:avLst/>
          </a:prstGeom>
          <a:noFill/>
        </p:spPr>
        <p:txBody>
          <a:bodyPr wrap="square" rtlCol="0">
            <a:spAutoFit/>
          </a:bodyPr>
          <a:lstStyle/>
          <a:p>
            <a:r>
              <a:rPr kumimoji="1" lang="en-US" altLang="ja-JP" sz="1200"/>
              <a:t>Ensure proper deletion of data</a:t>
            </a:r>
            <a:endParaRPr kumimoji="1" lang="ja-JP" altLang="en-US" sz="1200" dirty="0"/>
          </a:p>
        </p:txBody>
      </p:sp>
      <p:sp>
        <p:nvSpPr>
          <p:cNvPr id="31" name="テキスト ボックス 30">
            <a:extLst>
              <a:ext uri="{FF2B5EF4-FFF2-40B4-BE49-F238E27FC236}">
                <a16:creationId xmlns:a16="http://schemas.microsoft.com/office/drawing/2014/main" id="{8179B4F6-56ED-C584-29C2-9D85A903FD59}"/>
              </a:ext>
            </a:extLst>
          </p:cNvPr>
          <p:cNvSpPr txBox="1"/>
          <p:nvPr/>
        </p:nvSpPr>
        <p:spPr>
          <a:xfrm>
            <a:off x="7207210" y="3736343"/>
            <a:ext cx="2399498" cy="461665"/>
          </a:xfrm>
          <a:prstGeom prst="rect">
            <a:avLst/>
          </a:prstGeom>
          <a:noFill/>
        </p:spPr>
        <p:txBody>
          <a:bodyPr wrap="square" rtlCol="0">
            <a:spAutoFit/>
          </a:bodyPr>
          <a:lstStyle/>
          <a:p>
            <a:r>
              <a:rPr kumimoji="1" lang="en-US" altLang="ja-JP" sz="1200" dirty="0"/>
              <a:t>Ensure that data is not used </a:t>
            </a:r>
            <a:r>
              <a:rPr lang="en-US" altLang="ja-JP" sz="1200" dirty="0"/>
              <a:t>if it is</a:t>
            </a:r>
            <a:r>
              <a:rPr kumimoji="1" lang="en-US" altLang="ja-JP" sz="1200" dirty="0"/>
              <a:t> invalid</a:t>
            </a:r>
            <a:endParaRPr kumimoji="1" lang="ja-JP" altLang="en-US" sz="1200" dirty="0"/>
          </a:p>
        </p:txBody>
      </p:sp>
      <p:cxnSp>
        <p:nvCxnSpPr>
          <p:cNvPr id="36" name="直線矢印コネクタ 35">
            <a:extLst>
              <a:ext uri="{FF2B5EF4-FFF2-40B4-BE49-F238E27FC236}">
                <a16:creationId xmlns:a16="http://schemas.microsoft.com/office/drawing/2014/main" id="{4F0375D3-863A-2DE1-CAF2-133573EC942C}"/>
              </a:ext>
            </a:extLst>
          </p:cNvPr>
          <p:cNvCxnSpPr>
            <a:cxnSpLocks/>
            <a:stCxn id="7" idx="3"/>
            <a:endCxn id="21" idx="1"/>
          </p:cNvCxnSpPr>
          <p:nvPr/>
        </p:nvCxnSpPr>
        <p:spPr>
          <a:xfrm>
            <a:off x="7864246" y="3359466"/>
            <a:ext cx="1059554" cy="6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9604F950-A2F9-9A94-E51C-1FFFD237731B}"/>
              </a:ext>
            </a:extLst>
          </p:cNvPr>
          <p:cNvSpPr/>
          <p:nvPr/>
        </p:nvSpPr>
        <p:spPr>
          <a:xfrm>
            <a:off x="8923800" y="3027449"/>
            <a:ext cx="1654630" cy="67627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400" dirty="0"/>
              <a:t>System decommissioning</a:t>
            </a:r>
            <a:endParaRPr kumimoji="1" lang="ja-JP" altLang="en-US" sz="1400" dirty="0"/>
          </a:p>
        </p:txBody>
      </p:sp>
      <p:cxnSp>
        <p:nvCxnSpPr>
          <p:cNvPr id="13" name="直線コネクタ 12">
            <a:extLst>
              <a:ext uri="{FF2B5EF4-FFF2-40B4-BE49-F238E27FC236}">
                <a16:creationId xmlns:a16="http://schemas.microsoft.com/office/drawing/2014/main" id="{2BDC910B-427F-CB9F-54F9-C107853016E7}"/>
              </a:ext>
            </a:extLst>
          </p:cNvPr>
          <p:cNvCxnSpPr>
            <a:stCxn id="7" idx="2"/>
            <a:endCxn id="6" idx="0"/>
          </p:cNvCxnSpPr>
          <p:nvPr/>
        </p:nvCxnSpPr>
        <p:spPr>
          <a:xfrm>
            <a:off x="7036931" y="3697604"/>
            <a:ext cx="0" cy="75686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D9B010D-1110-30E6-4638-1296F872E217}"/>
              </a:ext>
            </a:extLst>
          </p:cNvPr>
          <p:cNvSpPr/>
          <p:nvPr/>
        </p:nvSpPr>
        <p:spPr>
          <a:xfrm>
            <a:off x="2733076"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Validation and verification</a:t>
            </a:r>
            <a:endParaRPr kumimoji="1" lang="ja-JP" altLang="en-US" sz="1600" dirty="0"/>
          </a:p>
        </p:txBody>
      </p:sp>
      <p:sp>
        <p:nvSpPr>
          <p:cNvPr id="17" name="正方形/長方形 16">
            <a:extLst>
              <a:ext uri="{FF2B5EF4-FFF2-40B4-BE49-F238E27FC236}">
                <a16:creationId xmlns:a16="http://schemas.microsoft.com/office/drawing/2014/main" id="{3291FB39-CE06-BE36-9974-91AFA641D551}"/>
              </a:ext>
            </a:extLst>
          </p:cNvPr>
          <p:cNvSpPr/>
          <p:nvPr/>
        </p:nvSpPr>
        <p:spPr>
          <a:xfrm>
            <a:off x="4576052" y="586324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en-US" altLang="ja-JP" sz="1600" dirty="0"/>
              <a:t>Change management</a:t>
            </a:r>
            <a:endParaRPr kumimoji="1" lang="ja-JP" altLang="en-US" sz="1600" dirty="0"/>
          </a:p>
        </p:txBody>
      </p:sp>
      <p:sp>
        <p:nvSpPr>
          <p:cNvPr id="18" name="正方形/長方形 17">
            <a:extLst>
              <a:ext uri="{FF2B5EF4-FFF2-40B4-BE49-F238E27FC236}">
                <a16:creationId xmlns:a16="http://schemas.microsoft.com/office/drawing/2014/main" id="{80345852-D5AA-E5C1-48FB-CAC96F277E3A}"/>
              </a:ext>
            </a:extLst>
          </p:cNvPr>
          <p:cNvSpPr/>
          <p:nvPr/>
        </p:nvSpPr>
        <p:spPr>
          <a:xfrm>
            <a:off x="6419028" y="5852611"/>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Configuration management</a:t>
            </a:r>
            <a:endParaRPr kumimoji="1" lang="ja-JP" altLang="en-US" sz="1600" dirty="0"/>
          </a:p>
        </p:txBody>
      </p:sp>
      <p:sp>
        <p:nvSpPr>
          <p:cNvPr id="19" name="正方形/長方形 18">
            <a:extLst>
              <a:ext uri="{FF2B5EF4-FFF2-40B4-BE49-F238E27FC236}">
                <a16:creationId xmlns:a16="http://schemas.microsoft.com/office/drawing/2014/main" id="{2E4B21A5-68A1-0B9C-78F3-10C40911A02E}"/>
              </a:ext>
            </a:extLst>
          </p:cNvPr>
          <p:cNvSpPr/>
          <p:nvPr/>
        </p:nvSpPr>
        <p:spPr>
          <a:xfrm>
            <a:off x="8262004" y="5836533"/>
            <a:ext cx="1654630" cy="584067"/>
          </a:xfrm>
          <a:prstGeom prst="rect">
            <a:avLst/>
          </a:prstGeom>
          <a:solidFill>
            <a:schemeClr val="accent4">
              <a:lumMod val="20000"/>
              <a:lumOff val="80000"/>
            </a:schemeClr>
          </a:solidFill>
          <a:ln w="38100" cmpd="dbl"/>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altLang="ja-JP" sz="1600" dirty="0"/>
              <a:t>Risk management</a:t>
            </a:r>
            <a:endParaRPr kumimoji="1" lang="ja-JP" altLang="en-US" sz="1600" dirty="0"/>
          </a:p>
        </p:txBody>
      </p:sp>
      <p:sp>
        <p:nvSpPr>
          <p:cNvPr id="20" name="テキスト ボックス 19">
            <a:extLst>
              <a:ext uri="{FF2B5EF4-FFF2-40B4-BE49-F238E27FC236}">
                <a16:creationId xmlns:a16="http://schemas.microsoft.com/office/drawing/2014/main" id="{A57C3B73-60C2-176C-1691-10A439E0A1B5}"/>
              </a:ext>
            </a:extLst>
          </p:cNvPr>
          <p:cNvSpPr txBox="1"/>
          <p:nvPr/>
        </p:nvSpPr>
        <p:spPr>
          <a:xfrm>
            <a:off x="3362924" y="6433290"/>
            <a:ext cx="6096000" cy="461665"/>
          </a:xfrm>
          <a:prstGeom prst="rect">
            <a:avLst/>
          </a:prstGeom>
          <a:noFill/>
        </p:spPr>
        <p:txBody>
          <a:bodyPr wrap="square">
            <a:spAutoFit/>
          </a:bodyPr>
          <a:lstStyle/>
          <a:p>
            <a:r>
              <a:rPr lang="en-US" altLang="ja-JP" sz="1200" dirty="0"/>
              <a:t>Avoiding the risk of external service outages due to data no longer being supplied and the risk of outdated or unmodified information being used.</a:t>
            </a:r>
          </a:p>
        </p:txBody>
      </p:sp>
      <p:sp>
        <p:nvSpPr>
          <p:cNvPr id="4" name="テキスト ボックス 3">
            <a:extLst>
              <a:ext uri="{FF2B5EF4-FFF2-40B4-BE49-F238E27FC236}">
                <a16:creationId xmlns:a16="http://schemas.microsoft.com/office/drawing/2014/main" id="{D1C9D4CF-A9FE-C65B-D611-36621002D26D}"/>
              </a:ext>
            </a:extLst>
          </p:cNvPr>
          <p:cNvSpPr txBox="1"/>
          <p:nvPr/>
        </p:nvSpPr>
        <p:spPr>
          <a:xfrm>
            <a:off x="638957" y="129087"/>
            <a:ext cx="3029276" cy="369332"/>
          </a:xfrm>
          <a:prstGeom prst="rect">
            <a:avLst/>
          </a:prstGeom>
          <a:noFill/>
        </p:spPr>
        <p:txBody>
          <a:bodyPr wrap="square">
            <a:spAutoFit/>
          </a:bodyPr>
          <a:lstStyle/>
          <a:p>
            <a:r>
              <a:rPr lang="en-US" altLang="ja-JP" dirty="0"/>
              <a:t>8. Decommissioning</a:t>
            </a:r>
            <a:endParaRPr lang="ja-JP" altLang="en-US" dirty="0"/>
          </a:p>
        </p:txBody>
      </p:sp>
    </p:spTree>
    <p:extLst>
      <p:ext uri="{BB962C8B-B14F-4D97-AF65-F5344CB8AC3E}">
        <p14:creationId xmlns:p14="http://schemas.microsoft.com/office/powerpoint/2010/main" val="148803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A18412C9-1C40-DC56-D649-2007F19D15DB}"/>
              </a:ext>
            </a:extLst>
          </p:cNvPr>
          <p:cNvSpPr>
            <a:spLocks noGrp="1"/>
          </p:cNvSpPr>
          <p:nvPr>
            <p:ph idx="1"/>
          </p:nvPr>
        </p:nvSpPr>
        <p:spPr>
          <a:xfrm>
            <a:off x="642229" y="1382320"/>
            <a:ext cx="11253680" cy="2222118"/>
          </a:xfrm>
        </p:spPr>
        <p:txBody>
          <a:bodyPr/>
          <a:lstStyle/>
          <a:p>
            <a:r>
              <a:rPr lang="en-US" altLang="ja-JP" sz="2000" dirty="0"/>
              <a:t>AI is rapidly transforming society by enabling useful and efficient services.</a:t>
            </a:r>
          </a:p>
          <a:p>
            <a:r>
              <a:rPr lang="en-US" altLang="ja-JP" sz="2000" dirty="0"/>
              <a:t>However, many people remain concerned about the use of AI, and ensuring the accuracy of AI outputs is essential for safe adoption. To achieve this, it is necessary to improve the quality of the data used for training and processing.</a:t>
            </a:r>
          </a:p>
          <a:p>
            <a:r>
              <a:rPr lang="en-US" altLang="ja-JP" sz="2000" dirty="0"/>
              <a:t>AI society</a:t>
            </a:r>
            <a:endParaRPr lang="ja-JP" altLang="ja-JP" sz="2000" dirty="0"/>
          </a:p>
          <a:p>
            <a:pPr lvl="1"/>
            <a:r>
              <a:rPr lang="en-US" altLang="ja-JP" sz="2000" dirty="0"/>
              <a:t>AI systems rely on large volumes of data for training and for producing outputs such as predictions, recommendations, and explanations.</a:t>
            </a:r>
          </a:p>
          <a:p>
            <a:pPr lvl="1"/>
            <a:r>
              <a:rPr lang="en-US" altLang="ja-JP" sz="2000" dirty="0"/>
              <a:t>The quality of data directly impacts AI system performance and effectiveness.</a:t>
            </a:r>
            <a:endParaRPr lang="ja-JP" altLang="ja-JP" sz="2000" dirty="0"/>
          </a:p>
          <a:p>
            <a:r>
              <a:rPr lang="en-US" altLang="ja-JP" sz="2000" dirty="0"/>
              <a:t> Data-driven society</a:t>
            </a:r>
            <a:endParaRPr lang="ja-JP" altLang="ja-JP" sz="2000" dirty="0"/>
          </a:p>
          <a:p>
            <a:pPr lvl="1"/>
            <a:r>
              <a:rPr lang="en-US" altLang="ja-JP" sz="2000" dirty="0"/>
              <a:t>High data quality is essential in a data-driven society because it ensures accurate and reliable information. This supports informed decision-making, reduces errors, and minimizes risks. </a:t>
            </a:r>
          </a:p>
          <a:p>
            <a:pPr lvl="1"/>
            <a:r>
              <a:rPr lang="en-US" altLang="ja-JP" sz="2000" dirty="0"/>
              <a:t>Quality data also improves customer satisfaction and helps organizations comply with regulations, protecting them from legal and financial issues.</a:t>
            </a:r>
          </a:p>
          <a:p>
            <a:r>
              <a:rPr lang="en-US" altLang="ja-JP" sz="2000" dirty="0"/>
              <a:t>Ensuring data quality is essential to ensuring the reliability of AI services</a:t>
            </a:r>
            <a:endParaRPr lang="ja-JP" altLang="ja-JP" sz="2000" dirty="0"/>
          </a:p>
          <a:p>
            <a:pPr lvl="1"/>
            <a:endParaRPr lang="ja-JP" altLang="en-US" sz="2000" dirty="0"/>
          </a:p>
        </p:txBody>
      </p:sp>
      <p:sp>
        <p:nvSpPr>
          <p:cNvPr id="4" name="スライド番号プレースホルダー 3">
            <a:extLst>
              <a:ext uri="{FF2B5EF4-FFF2-40B4-BE49-F238E27FC236}">
                <a16:creationId xmlns:a16="http://schemas.microsoft.com/office/drawing/2014/main" id="{B652E9D8-4062-2F71-EDAA-D7567E5305ED}"/>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9</a:t>
            </a:fld>
            <a:endParaRPr lang="ja-JP" altLang="en-US"/>
          </a:p>
        </p:txBody>
      </p:sp>
      <p:sp>
        <p:nvSpPr>
          <p:cNvPr id="5" name="タイトル 4">
            <a:extLst>
              <a:ext uri="{FF2B5EF4-FFF2-40B4-BE49-F238E27FC236}">
                <a16:creationId xmlns:a16="http://schemas.microsoft.com/office/drawing/2014/main" id="{62FDED86-3C13-1F2C-CE3B-A59D90386979}"/>
              </a:ext>
            </a:extLst>
          </p:cNvPr>
          <p:cNvSpPr>
            <a:spLocks noGrp="1"/>
          </p:cNvSpPr>
          <p:nvPr>
            <p:ph type="title"/>
          </p:nvPr>
        </p:nvSpPr>
        <p:spPr>
          <a:xfrm>
            <a:off x="641213" y="313754"/>
            <a:ext cx="8063871" cy="676276"/>
          </a:xfrm>
        </p:spPr>
        <p:txBody>
          <a:bodyPr/>
          <a:lstStyle/>
          <a:p>
            <a:r>
              <a:rPr lang="ja-JP" altLang="en-US"/>
              <a:t>① </a:t>
            </a:r>
            <a:r>
              <a:rPr lang="en-US" altLang="ja-JP"/>
              <a:t>Background</a:t>
            </a:r>
            <a:endParaRPr lang="ja-JP" altLang="en-US" dirty="0"/>
          </a:p>
        </p:txBody>
      </p:sp>
    </p:spTree>
    <p:extLst>
      <p:ext uri="{BB962C8B-B14F-4D97-AF65-F5344CB8AC3E}">
        <p14:creationId xmlns:p14="http://schemas.microsoft.com/office/powerpoint/2010/main" val="4265882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92D29-6CE7-70C9-E6DB-73D1F86C12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898FB3-5383-08F1-AD37-F20D575FFA7A}"/>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7" name="コンテンツ プレースホルダー 6">
            <a:extLst>
              <a:ext uri="{FF2B5EF4-FFF2-40B4-BE49-F238E27FC236}">
                <a16:creationId xmlns:a16="http://schemas.microsoft.com/office/drawing/2014/main" id="{FEA46995-1420-0CBE-3761-8EF6F1F73BC6}"/>
              </a:ext>
            </a:extLst>
          </p:cNvPr>
          <p:cNvSpPr>
            <a:spLocks noGrp="1"/>
          </p:cNvSpPr>
          <p:nvPr>
            <p:ph sz="half" idx="1"/>
          </p:nvPr>
        </p:nvSpPr>
        <p:spPr>
          <a:ln>
            <a:solidFill>
              <a:schemeClr val="accent1"/>
            </a:solidFill>
          </a:ln>
        </p:spPr>
        <p:txBody>
          <a:bodyPr/>
          <a:lstStyle/>
          <a:p>
            <a:pPr marL="0" indent="0">
              <a:buNone/>
            </a:pPr>
            <a:r>
              <a:rPr kumimoji="1" lang="en-US" altLang="ja-JP" sz="1800" b="1" u="sng" dirty="0"/>
              <a:t>Data decommissioning</a:t>
            </a:r>
          </a:p>
          <a:p>
            <a:pPr marL="342900" indent="-342900">
              <a:buFont typeface="+mj-lt"/>
              <a:buAutoNum type="arabicPeriod"/>
            </a:pPr>
            <a:r>
              <a:rPr lang="en-US" altLang="ja-JP" dirty="0"/>
              <a:t>N</a:t>
            </a:r>
            <a:r>
              <a:rPr kumimoji="1" lang="en-US" altLang="ja-JP" sz="1800" dirty="0"/>
              <a:t>otify users of the decommissioning of the data</a:t>
            </a:r>
          </a:p>
          <a:p>
            <a:pPr marL="342900" indent="-342900">
              <a:buFont typeface="+mj-lt"/>
              <a:buAutoNum type="arabicPeriod"/>
            </a:pPr>
            <a:r>
              <a:rPr kumimoji="1" lang="en-US" altLang="ja-JP" sz="1800" dirty="0"/>
              <a:t>Provide information on data that has been decommissioned.</a:t>
            </a:r>
          </a:p>
          <a:p>
            <a:pPr marL="342900" indent="-342900">
              <a:buFont typeface="+mj-lt"/>
              <a:buAutoNum type="arabicPeriod"/>
            </a:pPr>
            <a:r>
              <a:rPr lang="en-US" altLang="ja-JP" dirty="0"/>
              <a:t>When transferring data, the data, metadata and related documents are transferred.</a:t>
            </a:r>
          </a:p>
          <a:p>
            <a:endParaRPr kumimoji="1" lang="en-US" altLang="ja-JP" sz="1800" dirty="0"/>
          </a:p>
          <a:p>
            <a:pPr marL="0" indent="0">
              <a:buNone/>
            </a:pPr>
            <a:r>
              <a:rPr lang="en-US" altLang="ja-JP" b="1" u="sng" dirty="0"/>
              <a:t>Delete</a:t>
            </a:r>
          </a:p>
          <a:p>
            <a:pPr marL="342900" indent="-342900">
              <a:buFont typeface="+mj-lt"/>
              <a:buAutoNum type="arabicPeriod"/>
            </a:pPr>
            <a:r>
              <a:rPr kumimoji="1" lang="en-US" altLang="ja-JP" sz="1800" dirty="0"/>
              <a:t>If necessary, archive the data.</a:t>
            </a:r>
          </a:p>
          <a:p>
            <a:pPr marL="342900" indent="-342900">
              <a:buFont typeface="+mj-lt"/>
              <a:buAutoNum type="arabicPeriod"/>
            </a:pPr>
            <a:r>
              <a:rPr kumimoji="1" lang="en-US" altLang="ja-JP" sz="1800" dirty="0"/>
              <a:t>Erase the data so that it cannot be restored</a:t>
            </a:r>
          </a:p>
          <a:p>
            <a:r>
              <a:rPr lang="en-US" altLang="ja-JP" dirty="0"/>
              <a:t>When deleting parts, give prior notice.</a:t>
            </a:r>
          </a:p>
          <a:p>
            <a:endParaRPr lang="en-US" altLang="ja-JP" dirty="0"/>
          </a:p>
          <a:p>
            <a:pPr marL="0" indent="0">
              <a:buNone/>
            </a:pPr>
            <a:r>
              <a:rPr lang="en-US" altLang="ja-JP" b="1" u="sng" dirty="0"/>
              <a:t>System decommissioning</a:t>
            </a:r>
          </a:p>
          <a:p>
            <a:pPr marL="342900" indent="-342900"/>
            <a:r>
              <a:rPr lang="en-US" altLang="ja-JP" dirty="0"/>
              <a:t>Dispose of system components.</a:t>
            </a:r>
          </a:p>
          <a:p>
            <a:pPr marL="0" indent="0">
              <a:buNone/>
            </a:pPr>
            <a:endParaRPr lang="ja-JP" altLang="en-US" dirty="0"/>
          </a:p>
        </p:txBody>
      </p:sp>
      <p:sp>
        <p:nvSpPr>
          <p:cNvPr id="8" name="コンテンツ プレースホルダー 7">
            <a:extLst>
              <a:ext uri="{FF2B5EF4-FFF2-40B4-BE49-F238E27FC236}">
                <a16:creationId xmlns:a16="http://schemas.microsoft.com/office/drawing/2014/main" id="{3E5DE9F6-279C-052D-B39C-E82D5010BA4C}"/>
              </a:ext>
            </a:extLst>
          </p:cNvPr>
          <p:cNvSpPr>
            <a:spLocks noGrp="1"/>
          </p:cNvSpPr>
          <p:nvPr>
            <p:ph sz="half" idx="2"/>
          </p:nvPr>
        </p:nvSpPr>
        <p:spPr>
          <a:ln>
            <a:solidFill>
              <a:schemeClr val="accent1"/>
            </a:solidFill>
          </a:ln>
        </p:spPr>
        <p:txBody>
          <a:bodyPr/>
          <a:lstStyle/>
          <a:p>
            <a:endParaRPr lang="en-US" altLang="ja-JP" dirty="0"/>
          </a:p>
          <a:p>
            <a:r>
              <a:rPr lang="en-US" altLang="ja-JP" dirty="0"/>
              <a:t>Did you give sufficient notice before suspending the data?</a:t>
            </a:r>
          </a:p>
          <a:p>
            <a:r>
              <a:rPr lang="en-US" altLang="ja-JP" dirty="0"/>
              <a:t>If you are transferring to another party, did you provide sufficient information for them to take over?</a:t>
            </a:r>
          </a:p>
          <a:p>
            <a:endParaRPr lang="en-US" altLang="ja-JP" dirty="0"/>
          </a:p>
          <a:p>
            <a:endParaRPr lang="en-US" altLang="ja-JP" dirty="0"/>
          </a:p>
          <a:p>
            <a:endParaRPr lang="en-US" altLang="ja-JP" dirty="0"/>
          </a:p>
          <a:p>
            <a:r>
              <a:rPr lang="en-US" altLang="ja-JP" dirty="0"/>
              <a:t>Did you check the results of the deletion?</a:t>
            </a:r>
            <a:endParaRPr lang="ja-JP" altLang="en-US" dirty="0"/>
          </a:p>
          <a:p>
            <a:endParaRPr lang="en-US" altLang="ja-JP" dirty="0"/>
          </a:p>
          <a:p>
            <a:endParaRPr lang="en-US" altLang="ja-JP" dirty="0"/>
          </a:p>
          <a:p>
            <a:endParaRPr lang="en-US" altLang="ja-JP" dirty="0"/>
          </a:p>
          <a:p>
            <a:endParaRPr lang="en-US" altLang="ja-JP" dirty="0"/>
          </a:p>
          <a:p>
            <a:r>
              <a:rPr lang="en-US" altLang="ja-JP" dirty="0"/>
              <a:t>Are system components are properly decommissioned?</a:t>
            </a:r>
            <a:endParaRPr lang="ja-JP" altLang="en-US" dirty="0"/>
          </a:p>
        </p:txBody>
      </p:sp>
      <p:sp>
        <p:nvSpPr>
          <p:cNvPr id="3" name="スライド番号プレースホルダー 2">
            <a:extLst>
              <a:ext uri="{FF2B5EF4-FFF2-40B4-BE49-F238E27FC236}">
                <a16:creationId xmlns:a16="http://schemas.microsoft.com/office/drawing/2014/main" id="{729200E3-51F7-5CA8-E2E9-645D0F6883A6}"/>
              </a:ext>
            </a:extLst>
          </p:cNvPr>
          <p:cNvSpPr>
            <a:spLocks noGrp="1"/>
          </p:cNvSpPr>
          <p:nvPr>
            <p:ph type="sldNum" sz="quarter" idx="12"/>
          </p:nvPr>
        </p:nvSpPr>
        <p:spPr/>
        <p:txBody>
          <a:bodyPr/>
          <a:lstStyle/>
          <a:p>
            <a:fld id="{DBFB1F43-6F2E-4538-AABB-23AEDF146290}" type="slidenum">
              <a:rPr lang="ja-JP" altLang="en-US" smtClean="0"/>
              <a:pPr/>
              <a:t>90</a:t>
            </a:fld>
            <a:endParaRPr lang="ja-JP" altLang="en-US"/>
          </a:p>
        </p:txBody>
      </p:sp>
      <p:sp>
        <p:nvSpPr>
          <p:cNvPr id="9" name="テキスト ボックス 8">
            <a:extLst>
              <a:ext uri="{FF2B5EF4-FFF2-40B4-BE49-F238E27FC236}">
                <a16:creationId xmlns:a16="http://schemas.microsoft.com/office/drawing/2014/main" id="{708EA043-99F2-07FB-9A2E-BF66B9819D80}"/>
              </a:ext>
            </a:extLst>
          </p:cNvPr>
          <p:cNvSpPr txBox="1"/>
          <p:nvPr/>
        </p:nvSpPr>
        <p:spPr>
          <a:xfrm>
            <a:off x="638957" y="129087"/>
            <a:ext cx="3029276" cy="369332"/>
          </a:xfrm>
          <a:prstGeom prst="rect">
            <a:avLst/>
          </a:prstGeom>
          <a:noFill/>
        </p:spPr>
        <p:txBody>
          <a:bodyPr wrap="square">
            <a:spAutoFit/>
          </a:bodyPr>
          <a:lstStyle/>
          <a:p>
            <a:r>
              <a:rPr lang="en-US" altLang="ja-JP" dirty="0"/>
              <a:t>8. Decommissioning</a:t>
            </a:r>
            <a:endParaRPr lang="ja-JP" altLang="en-US" dirty="0"/>
          </a:p>
        </p:txBody>
      </p:sp>
    </p:spTree>
    <p:extLst>
      <p:ext uri="{BB962C8B-B14F-4D97-AF65-F5344CB8AC3E}">
        <p14:creationId xmlns:p14="http://schemas.microsoft.com/office/powerpoint/2010/main" val="24234024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5EAA-B79F-FE36-B77B-18B4571D531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71E31F-6D7F-E976-A1D7-0C9CF3C84FBF}"/>
              </a:ext>
            </a:extLst>
          </p:cNvPr>
          <p:cNvSpPr>
            <a:spLocks noGrp="1"/>
          </p:cNvSpPr>
          <p:nvPr>
            <p:ph idx="1"/>
          </p:nvPr>
        </p:nvSpPr>
        <p:spPr>
          <a:xfrm>
            <a:off x="642229" y="1382320"/>
            <a:ext cx="11181176" cy="2222118"/>
          </a:xfrm>
        </p:spPr>
        <p:txBody>
          <a:bodyPr/>
          <a:lstStyle/>
          <a:p>
            <a:pPr marL="0" indent="0">
              <a:buFont typeface="Arial" panose="020B0604020202020204" pitchFamily="34" charset="0"/>
              <a:buNone/>
            </a:pPr>
            <a:r>
              <a:rPr lang="en-US" altLang="ja-JP" sz="2400" b="1" u="sng" dirty="0"/>
              <a:t>Description</a:t>
            </a:r>
            <a:endParaRPr lang="en-US" altLang="ja-JP" sz="2400" dirty="0"/>
          </a:p>
          <a:p>
            <a:r>
              <a:rPr lang="en-US" altLang="ja-JP" sz="2000" dirty="0"/>
              <a:t>It is necessary to implement ‘validation and verification’, ‘change management’, ‘configuration management’ and ‘risk management’ throughout the data life cycle.</a:t>
            </a:r>
          </a:p>
          <a:p>
            <a:r>
              <a:rPr lang="en-US" altLang="ja-JP" sz="2000" dirty="0"/>
              <a:t>Through these initiatives, we will improve data quality across processes.</a:t>
            </a:r>
            <a:endParaRPr lang="ja-JP" altLang="en-US" sz="2000" dirty="0"/>
          </a:p>
        </p:txBody>
      </p:sp>
      <p:sp>
        <p:nvSpPr>
          <p:cNvPr id="2" name="タイトル 1">
            <a:extLst>
              <a:ext uri="{FF2B5EF4-FFF2-40B4-BE49-F238E27FC236}">
                <a16:creationId xmlns:a16="http://schemas.microsoft.com/office/drawing/2014/main" id="{016AF2F1-5709-4647-226F-3B397D4AC2B8}"/>
              </a:ext>
            </a:extLst>
          </p:cNvPr>
          <p:cNvSpPr>
            <a:spLocks noGrp="1"/>
          </p:cNvSpPr>
          <p:nvPr>
            <p:ph type="title"/>
          </p:nvPr>
        </p:nvSpPr>
        <p:spPr>
          <a:xfrm>
            <a:off x="641213" y="313754"/>
            <a:ext cx="9408561" cy="676276"/>
          </a:xfrm>
        </p:spPr>
        <p:txBody>
          <a:bodyPr/>
          <a:lstStyle/>
          <a:p>
            <a:r>
              <a:rPr lang="en-US" altLang="ja-JP" dirty="0"/>
              <a:t>9. Action throughout the Life Cycle</a:t>
            </a:r>
            <a:endParaRPr lang="ja-JP" altLang="en-US" dirty="0"/>
          </a:p>
        </p:txBody>
      </p:sp>
      <p:graphicFrame>
        <p:nvGraphicFramePr>
          <p:cNvPr id="31" name="図表 30">
            <a:extLst>
              <a:ext uri="{FF2B5EF4-FFF2-40B4-BE49-F238E27FC236}">
                <a16:creationId xmlns:a16="http://schemas.microsoft.com/office/drawing/2014/main" id="{0C274728-FCF8-9736-50A6-CB715F86CB14}"/>
              </a:ext>
            </a:extLst>
          </p:cNvPr>
          <p:cNvGraphicFramePr/>
          <p:nvPr>
            <p:extLst>
              <p:ext uri="{D42A27DB-BD31-4B8C-83A1-F6EECF244321}">
                <p14:modId xmlns:p14="http://schemas.microsoft.com/office/powerpoint/2010/main" val="251826995"/>
              </p:ext>
            </p:extLst>
          </p:nvPr>
        </p:nvGraphicFramePr>
        <p:xfrm>
          <a:off x="699858" y="3867907"/>
          <a:ext cx="10792283" cy="2127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4D5B160B-96AC-686F-81D4-F6D9F48CDF1B}"/>
              </a:ext>
            </a:extLst>
          </p:cNvPr>
          <p:cNvSpPr txBox="1">
            <a:spLocks/>
          </p:cNvSpPr>
          <p:nvPr/>
        </p:nvSpPr>
        <p:spPr>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a:defRPr sz="1100">
                <a:solidFill>
                  <a:srgbClr val="FF0000"/>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a:pPr/>
              <a:t>91</a:t>
            </a:fld>
            <a:endParaRPr lang="ja-JP" altLang="en-US" dirty="0"/>
          </a:p>
        </p:txBody>
      </p:sp>
    </p:spTree>
    <p:extLst>
      <p:ext uri="{BB962C8B-B14F-4D97-AF65-F5344CB8AC3E}">
        <p14:creationId xmlns:p14="http://schemas.microsoft.com/office/powerpoint/2010/main" val="728752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46B9-10EA-FDF8-0DDC-105AE8A2E9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B03023-3193-505D-F2E9-EC64242ECE23}"/>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6" name="コンテンツ プレースホルダー 5">
            <a:extLst>
              <a:ext uri="{FF2B5EF4-FFF2-40B4-BE49-F238E27FC236}">
                <a16:creationId xmlns:a16="http://schemas.microsoft.com/office/drawing/2014/main" id="{A7F3A67A-DF7E-06E6-1FE8-6D359C6F85E1}"/>
              </a:ext>
            </a:extLst>
          </p:cNvPr>
          <p:cNvSpPr>
            <a:spLocks noGrp="1"/>
          </p:cNvSpPr>
          <p:nvPr>
            <p:ph sz="half" idx="1"/>
          </p:nvPr>
        </p:nvSpPr>
        <p:spPr>
          <a:ln>
            <a:solidFill>
              <a:schemeClr val="accent1"/>
            </a:solidFill>
          </a:ln>
        </p:spPr>
        <p:txBody>
          <a:bodyPr/>
          <a:lstStyle/>
          <a:p>
            <a:pPr marL="0" indent="0">
              <a:buNone/>
            </a:pPr>
            <a:r>
              <a:rPr lang="en-US" altLang="ja-JP" b="1" u="sng" dirty="0"/>
              <a:t>Validation and verification</a:t>
            </a:r>
          </a:p>
          <a:p>
            <a:r>
              <a:rPr lang="en-US" altLang="ja-JP" dirty="0"/>
              <a:t>Define the characteristics, targets and tolerance levels required for the system's purpose</a:t>
            </a:r>
          </a:p>
          <a:p>
            <a:r>
              <a:rPr lang="en-US" altLang="ja-JP" dirty="0"/>
              <a:t>Manage the system throughout the life cycle</a:t>
            </a:r>
          </a:p>
          <a:p>
            <a:endParaRPr lang="en-US" altLang="ja-JP" dirty="0"/>
          </a:p>
          <a:p>
            <a:pPr marL="0" indent="0">
              <a:buNone/>
            </a:pPr>
            <a:r>
              <a:rPr lang="en-US" altLang="ja-JP" b="1" u="sng" dirty="0"/>
              <a:t>Change management</a:t>
            </a:r>
          </a:p>
          <a:p>
            <a:r>
              <a:rPr lang="en-US" altLang="ja-JP" dirty="0"/>
              <a:t>Define a basic policy for changes, such as data integration, processing, and modification</a:t>
            </a:r>
          </a:p>
          <a:p>
            <a:r>
              <a:rPr lang="en-US" altLang="ja-JP" dirty="0"/>
              <a:t>Define policies for data degradation over time, e.g., data refreshing</a:t>
            </a:r>
          </a:p>
          <a:p>
            <a:r>
              <a:rPr lang="en-US" altLang="ja-JP" dirty="0"/>
              <a:t>Record changes</a:t>
            </a:r>
          </a:p>
          <a:p>
            <a:endParaRPr lang="en-US" altLang="ja-JP" dirty="0"/>
          </a:p>
        </p:txBody>
      </p:sp>
      <p:sp>
        <p:nvSpPr>
          <p:cNvPr id="7" name="コンテンツ プレースホルダー 6">
            <a:extLst>
              <a:ext uri="{FF2B5EF4-FFF2-40B4-BE49-F238E27FC236}">
                <a16:creationId xmlns:a16="http://schemas.microsoft.com/office/drawing/2014/main" id="{A81A5A18-CC90-BB17-A554-D8FAC1405A83}"/>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Is data quality control becoming a burden?</a:t>
            </a:r>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Is the change history readily available?</a:t>
            </a:r>
          </a:p>
        </p:txBody>
      </p:sp>
      <p:sp>
        <p:nvSpPr>
          <p:cNvPr id="3" name="スライド番号プレースホルダー 2">
            <a:extLst>
              <a:ext uri="{FF2B5EF4-FFF2-40B4-BE49-F238E27FC236}">
                <a16:creationId xmlns:a16="http://schemas.microsoft.com/office/drawing/2014/main" id="{78002276-3AAA-A3AB-F31D-F317E5BC42ED}"/>
              </a:ext>
            </a:extLst>
          </p:cNvPr>
          <p:cNvSpPr>
            <a:spLocks noGrp="1"/>
          </p:cNvSpPr>
          <p:nvPr>
            <p:ph type="sldNum" sz="quarter" idx="12"/>
          </p:nvPr>
        </p:nvSpPr>
        <p:spPr/>
        <p:txBody>
          <a:bodyPr/>
          <a:lstStyle/>
          <a:p>
            <a:fld id="{DBFB1F43-6F2E-4538-AABB-23AEDF146290}" type="slidenum">
              <a:rPr lang="ja-JP" altLang="en-US" smtClean="0"/>
              <a:pPr/>
              <a:t>92</a:t>
            </a:fld>
            <a:endParaRPr lang="ja-JP" altLang="en-US"/>
          </a:p>
        </p:txBody>
      </p:sp>
      <p:sp>
        <p:nvSpPr>
          <p:cNvPr id="11" name="テキスト ボックス 10">
            <a:extLst>
              <a:ext uri="{FF2B5EF4-FFF2-40B4-BE49-F238E27FC236}">
                <a16:creationId xmlns:a16="http://schemas.microsoft.com/office/drawing/2014/main" id="{80CC2EC1-8EA4-A86D-0BDA-FEBE5AB065F2}"/>
              </a:ext>
            </a:extLst>
          </p:cNvPr>
          <p:cNvSpPr txBox="1"/>
          <p:nvPr/>
        </p:nvSpPr>
        <p:spPr>
          <a:xfrm>
            <a:off x="638956" y="129087"/>
            <a:ext cx="4123544" cy="369332"/>
          </a:xfrm>
          <a:prstGeom prst="rect">
            <a:avLst/>
          </a:prstGeom>
          <a:noFill/>
        </p:spPr>
        <p:txBody>
          <a:bodyPr wrap="square">
            <a:spAutoFit/>
          </a:bodyPr>
          <a:lstStyle/>
          <a:p>
            <a:r>
              <a:rPr lang="en-US" altLang="ja-JP" dirty="0"/>
              <a:t>9. Action throughout the Life Cycle</a:t>
            </a:r>
            <a:endParaRPr lang="ja-JP" altLang="en-US" dirty="0"/>
          </a:p>
        </p:txBody>
      </p:sp>
    </p:spTree>
    <p:extLst>
      <p:ext uri="{BB962C8B-B14F-4D97-AF65-F5344CB8AC3E}">
        <p14:creationId xmlns:p14="http://schemas.microsoft.com/office/powerpoint/2010/main" val="27560790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B0AA-0BDF-A67A-8C53-00F0705E71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00F5D8-C03F-169D-4C46-6A3F97136578}"/>
              </a:ext>
            </a:extLst>
          </p:cNvPr>
          <p:cNvSpPr>
            <a:spLocks noGrp="1"/>
          </p:cNvSpPr>
          <p:nvPr>
            <p:ph type="title"/>
          </p:nvPr>
        </p:nvSpPr>
        <p:spPr/>
        <p:txBody>
          <a:bodyPr/>
          <a:lstStyle/>
          <a:p>
            <a:r>
              <a:rPr kumimoji="1" lang="en-US" altLang="ja-JP" dirty="0"/>
              <a:t>Procedure and checkpoint</a:t>
            </a:r>
            <a:endParaRPr kumimoji="1" lang="ja-JP" altLang="en-US" dirty="0"/>
          </a:p>
        </p:txBody>
      </p:sp>
      <p:sp>
        <p:nvSpPr>
          <p:cNvPr id="6" name="コンテンツ プレースホルダー 5">
            <a:extLst>
              <a:ext uri="{FF2B5EF4-FFF2-40B4-BE49-F238E27FC236}">
                <a16:creationId xmlns:a16="http://schemas.microsoft.com/office/drawing/2014/main" id="{7972F454-0681-98EF-156A-F72A1B4CE301}"/>
              </a:ext>
            </a:extLst>
          </p:cNvPr>
          <p:cNvSpPr>
            <a:spLocks noGrp="1"/>
          </p:cNvSpPr>
          <p:nvPr>
            <p:ph sz="half" idx="1"/>
          </p:nvPr>
        </p:nvSpPr>
        <p:spPr>
          <a:ln>
            <a:solidFill>
              <a:schemeClr val="accent1"/>
            </a:solidFill>
          </a:ln>
        </p:spPr>
        <p:txBody>
          <a:bodyPr/>
          <a:lstStyle/>
          <a:p>
            <a:pPr marL="0" indent="0">
              <a:buNone/>
            </a:pPr>
            <a:r>
              <a:rPr lang="en-US" altLang="ja-JP" b="1" u="sng" dirty="0"/>
              <a:t>Configuration management</a:t>
            </a:r>
          </a:p>
          <a:p>
            <a:r>
              <a:rPr lang="en-US" altLang="ja-JP" dirty="0"/>
              <a:t>Manage software configurations</a:t>
            </a:r>
          </a:p>
          <a:p>
            <a:r>
              <a:rPr lang="en-US" altLang="ja-JP" dirty="0"/>
              <a:t>Manage data configurations</a:t>
            </a:r>
          </a:p>
          <a:p>
            <a:r>
              <a:rPr lang="en-US" altLang="ja-JP" dirty="0"/>
              <a:t>Manage the configurations of relevant documents</a:t>
            </a:r>
          </a:p>
          <a:p>
            <a:endParaRPr lang="en-US" altLang="ja-JP" dirty="0"/>
          </a:p>
          <a:p>
            <a:pPr marL="0" indent="0">
              <a:buNone/>
            </a:pPr>
            <a:r>
              <a:rPr lang="en-US" altLang="ja-JP" b="1" u="sng" dirty="0"/>
              <a:t>Risk management</a:t>
            </a:r>
          </a:p>
          <a:p>
            <a:r>
              <a:rPr lang="en-US" altLang="ja-JP" dirty="0"/>
              <a:t>Define data quality risks and response policies</a:t>
            </a:r>
          </a:p>
          <a:p>
            <a:r>
              <a:rPr lang="en-US" altLang="ja-JP" dirty="0"/>
              <a:t>Manage data quality risks using access control and continuous monitoring</a:t>
            </a:r>
          </a:p>
          <a:p>
            <a:r>
              <a:rPr lang="en-US" altLang="ja-JP" dirty="0"/>
              <a:t>Ensure that essential risk factors are addressed</a:t>
            </a:r>
          </a:p>
          <a:p>
            <a:r>
              <a:rPr lang="en-US" altLang="ja-JP" dirty="0"/>
              <a:t>Develop Business Continuity Plan (BCP) </a:t>
            </a:r>
          </a:p>
          <a:p>
            <a:endParaRPr lang="en-US" altLang="ja-JP" b="1" dirty="0"/>
          </a:p>
        </p:txBody>
      </p:sp>
      <p:sp>
        <p:nvSpPr>
          <p:cNvPr id="7" name="コンテンツ プレースホルダー 6">
            <a:extLst>
              <a:ext uri="{FF2B5EF4-FFF2-40B4-BE49-F238E27FC236}">
                <a16:creationId xmlns:a16="http://schemas.microsoft.com/office/drawing/2014/main" id="{5C8E8714-1331-1AC6-349B-55C75F124A30}"/>
              </a:ext>
            </a:extLst>
          </p:cNvPr>
          <p:cNvSpPr>
            <a:spLocks noGrp="1"/>
          </p:cNvSpPr>
          <p:nvPr>
            <p:ph sz="half" idx="2"/>
          </p:nvPr>
        </p:nvSpPr>
        <p:spPr>
          <a:ln>
            <a:solidFill>
              <a:schemeClr val="accent1"/>
            </a:solidFill>
          </a:ln>
        </p:spPr>
        <p:txBody>
          <a:bodyPr/>
          <a:lstStyle/>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Do you manage the list of software, data and documents?</a:t>
            </a:r>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lang="en-US" altLang="ja-JP" dirty="0"/>
              <a:t>Do you understand the risk of your system or service?</a:t>
            </a:r>
          </a:p>
          <a:p>
            <a:pPr marL="285750" indent="-285750"/>
            <a:r>
              <a:rPr lang="en-US" altLang="ja-JP" dirty="0"/>
              <a:t>When a risk is discovered, does your organization have a culture of reviewing the situation from the root cause?</a:t>
            </a:r>
          </a:p>
          <a:p>
            <a:pPr marL="285750" indent="-285750">
              <a:buFont typeface="Wingdings" panose="05000000000000000000" pitchFamily="2" charset="2"/>
              <a:buChar char="p"/>
            </a:pPr>
            <a:endParaRPr lang="en-US" altLang="ja-JP" dirty="0"/>
          </a:p>
        </p:txBody>
      </p:sp>
      <p:sp>
        <p:nvSpPr>
          <p:cNvPr id="3" name="スライド番号プレースホルダー 2">
            <a:extLst>
              <a:ext uri="{FF2B5EF4-FFF2-40B4-BE49-F238E27FC236}">
                <a16:creationId xmlns:a16="http://schemas.microsoft.com/office/drawing/2014/main" id="{C2C3810F-54AE-B213-7A33-40E502D298F1}"/>
              </a:ext>
            </a:extLst>
          </p:cNvPr>
          <p:cNvSpPr>
            <a:spLocks noGrp="1"/>
          </p:cNvSpPr>
          <p:nvPr>
            <p:ph type="sldNum" sz="quarter" idx="12"/>
          </p:nvPr>
        </p:nvSpPr>
        <p:spPr/>
        <p:txBody>
          <a:bodyPr/>
          <a:lstStyle/>
          <a:p>
            <a:fld id="{DBFB1F43-6F2E-4538-AABB-23AEDF146290}" type="slidenum">
              <a:rPr lang="ja-JP" altLang="en-US" smtClean="0"/>
              <a:pPr/>
              <a:t>93</a:t>
            </a:fld>
            <a:endParaRPr lang="ja-JP" altLang="en-US"/>
          </a:p>
        </p:txBody>
      </p:sp>
      <p:sp>
        <p:nvSpPr>
          <p:cNvPr id="4" name="テキスト ボックス 3">
            <a:extLst>
              <a:ext uri="{FF2B5EF4-FFF2-40B4-BE49-F238E27FC236}">
                <a16:creationId xmlns:a16="http://schemas.microsoft.com/office/drawing/2014/main" id="{189C8ADC-7BDB-8C7D-D13D-E5BB98B910CD}"/>
              </a:ext>
            </a:extLst>
          </p:cNvPr>
          <p:cNvSpPr txBox="1"/>
          <p:nvPr/>
        </p:nvSpPr>
        <p:spPr>
          <a:xfrm>
            <a:off x="638956" y="129087"/>
            <a:ext cx="4123544" cy="369332"/>
          </a:xfrm>
          <a:prstGeom prst="rect">
            <a:avLst/>
          </a:prstGeom>
          <a:noFill/>
        </p:spPr>
        <p:txBody>
          <a:bodyPr wrap="square">
            <a:spAutoFit/>
          </a:bodyPr>
          <a:lstStyle/>
          <a:p>
            <a:r>
              <a:rPr lang="en-US" altLang="ja-JP" dirty="0"/>
              <a:t>9. Action throughout the Life Cycle</a:t>
            </a:r>
            <a:endParaRPr lang="ja-JP" altLang="en-US" dirty="0"/>
          </a:p>
        </p:txBody>
      </p:sp>
    </p:spTree>
    <p:extLst>
      <p:ext uri="{BB962C8B-B14F-4D97-AF65-F5344CB8AC3E}">
        <p14:creationId xmlns:p14="http://schemas.microsoft.com/office/powerpoint/2010/main" val="747088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A05FC61-1335-585C-8769-C79569895623}"/>
              </a:ext>
            </a:extLst>
          </p:cNvPr>
          <p:cNvSpPr>
            <a:spLocks noGrp="1"/>
          </p:cNvSpPr>
          <p:nvPr>
            <p:ph type="title"/>
          </p:nvPr>
        </p:nvSpPr>
        <p:spPr/>
        <p:txBody>
          <a:bodyPr/>
          <a:lstStyle/>
          <a:p>
            <a:r>
              <a:rPr lang="en-US" altLang="ja-JP" dirty="0"/>
              <a:t>Column: Access control</a:t>
            </a:r>
            <a:endParaRPr lang="ja-JP" altLang="en-US" dirty="0"/>
          </a:p>
        </p:txBody>
      </p:sp>
      <p:sp>
        <p:nvSpPr>
          <p:cNvPr id="7" name="コンテンツ プレースホルダー 6">
            <a:extLst>
              <a:ext uri="{FF2B5EF4-FFF2-40B4-BE49-F238E27FC236}">
                <a16:creationId xmlns:a16="http://schemas.microsoft.com/office/drawing/2014/main" id="{D2F95321-42D2-4046-E4A3-FF691B9D8EEE}"/>
              </a:ext>
            </a:extLst>
          </p:cNvPr>
          <p:cNvSpPr>
            <a:spLocks noGrp="1"/>
          </p:cNvSpPr>
          <p:nvPr>
            <p:ph sz="half" idx="1"/>
          </p:nvPr>
        </p:nvSpPr>
        <p:spPr>
          <a:ln>
            <a:solidFill>
              <a:schemeClr val="tx1"/>
            </a:solidFill>
          </a:ln>
        </p:spPr>
        <p:txBody>
          <a:bodyPr/>
          <a:lstStyle/>
          <a:p>
            <a:r>
              <a:rPr lang="en-US" altLang="ja-JP" sz="2400" dirty="0"/>
              <a:t>Access control is essential for maintaining data quality by preventing data poisoning and other forms of unauthorized manipulation. </a:t>
            </a:r>
          </a:p>
          <a:p>
            <a:r>
              <a:rPr lang="en-US" altLang="ja-JP" sz="2400" dirty="0"/>
              <a:t>By defining and regulating which users, devices, or processes are permitted to access, modify, or delete data, organizations can significantly reduce the risk of malicious attacks and accidental errors. </a:t>
            </a:r>
          </a:p>
          <a:p>
            <a:r>
              <a:rPr lang="en-US" altLang="ja-JP" sz="2400" dirty="0"/>
              <a:t>Key elements of effective access control include implementation of clearly defined user roles and privileges, enforcing multi-factor authentication, regularly auditing access logs, and continuously monitoring for unusual or unauthorized activities. </a:t>
            </a:r>
          </a:p>
          <a:p>
            <a:r>
              <a:rPr lang="en-US" altLang="ja-JP" sz="2400" dirty="0"/>
              <a:t>This structured approach ensures data remains accurate, consistent, and secure throughout its entire life cycle.</a:t>
            </a:r>
            <a:endParaRPr lang="ja-JP" altLang="en-US" sz="2400" dirty="0"/>
          </a:p>
        </p:txBody>
      </p:sp>
      <p:sp>
        <p:nvSpPr>
          <p:cNvPr id="5" name="スライド番号プレースホルダー 4">
            <a:extLst>
              <a:ext uri="{FF2B5EF4-FFF2-40B4-BE49-F238E27FC236}">
                <a16:creationId xmlns:a16="http://schemas.microsoft.com/office/drawing/2014/main" id="{139727C5-1AB1-3E49-8953-8FDC80D60B6A}"/>
              </a:ext>
            </a:extLst>
          </p:cNvPr>
          <p:cNvSpPr>
            <a:spLocks noGrp="1"/>
          </p:cNvSpPr>
          <p:nvPr>
            <p:ph type="sldNum" sz="quarter" idx="12"/>
          </p:nvPr>
        </p:nvSpPr>
        <p:spPr/>
        <p:txBody>
          <a:bodyPr/>
          <a:lstStyle/>
          <a:p>
            <a:fld id="{DBFB1F43-6F2E-4538-AABB-23AEDF146290}" type="slidenum">
              <a:rPr lang="ja-JP" altLang="en-US" smtClean="0"/>
              <a:pPr/>
              <a:t>94</a:t>
            </a:fld>
            <a:endParaRPr lang="ja-JP" altLang="en-US"/>
          </a:p>
        </p:txBody>
      </p:sp>
      <p:sp>
        <p:nvSpPr>
          <p:cNvPr id="2" name="テキスト ボックス 1">
            <a:extLst>
              <a:ext uri="{FF2B5EF4-FFF2-40B4-BE49-F238E27FC236}">
                <a16:creationId xmlns:a16="http://schemas.microsoft.com/office/drawing/2014/main" id="{EC414DCC-5B70-5EB7-85E1-30667D477F02}"/>
              </a:ext>
            </a:extLst>
          </p:cNvPr>
          <p:cNvSpPr txBox="1"/>
          <p:nvPr/>
        </p:nvSpPr>
        <p:spPr>
          <a:xfrm>
            <a:off x="638956" y="129087"/>
            <a:ext cx="4123544" cy="369332"/>
          </a:xfrm>
          <a:prstGeom prst="rect">
            <a:avLst/>
          </a:prstGeom>
          <a:noFill/>
        </p:spPr>
        <p:txBody>
          <a:bodyPr wrap="square">
            <a:spAutoFit/>
          </a:bodyPr>
          <a:lstStyle/>
          <a:p>
            <a:r>
              <a:rPr lang="en-US" altLang="ja-JP" dirty="0"/>
              <a:t>9. Action throughout the Life Cycle</a:t>
            </a:r>
            <a:endParaRPr lang="ja-JP" altLang="en-US" dirty="0"/>
          </a:p>
        </p:txBody>
      </p:sp>
    </p:spTree>
    <p:extLst>
      <p:ext uri="{BB962C8B-B14F-4D97-AF65-F5344CB8AC3E}">
        <p14:creationId xmlns:p14="http://schemas.microsoft.com/office/powerpoint/2010/main" val="18190521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FD13-70F6-D23D-98F1-BB8FEF96AEF5}"/>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06D4E732-5DF2-74BC-D334-0FA8DD24A981}"/>
              </a:ext>
            </a:extLst>
          </p:cNvPr>
          <p:cNvSpPr>
            <a:spLocks noGrp="1"/>
          </p:cNvSpPr>
          <p:nvPr>
            <p:ph type="title"/>
          </p:nvPr>
        </p:nvSpPr>
        <p:spPr>
          <a:xfrm>
            <a:off x="641213" y="313754"/>
            <a:ext cx="10153787" cy="676276"/>
          </a:xfrm>
        </p:spPr>
        <p:txBody>
          <a:bodyPr/>
          <a:lstStyle/>
          <a:p>
            <a:r>
              <a:rPr lang="en-US" altLang="ja-JP" dirty="0"/>
              <a:t>Column: Improving data quality using AI</a:t>
            </a:r>
            <a:endParaRPr lang="ja-JP" altLang="en-US" dirty="0"/>
          </a:p>
        </p:txBody>
      </p:sp>
      <p:sp>
        <p:nvSpPr>
          <p:cNvPr id="7" name="コンテンツ プレースホルダー 6">
            <a:extLst>
              <a:ext uri="{FF2B5EF4-FFF2-40B4-BE49-F238E27FC236}">
                <a16:creationId xmlns:a16="http://schemas.microsoft.com/office/drawing/2014/main" id="{88C70216-EF5A-D8E2-9535-8CC1EC2E7433}"/>
              </a:ext>
            </a:extLst>
          </p:cNvPr>
          <p:cNvSpPr>
            <a:spLocks noGrp="1"/>
          </p:cNvSpPr>
          <p:nvPr>
            <p:ph sz="half" idx="1"/>
          </p:nvPr>
        </p:nvSpPr>
        <p:spPr>
          <a:ln>
            <a:solidFill>
              <a:schemeClr val="tx1"/>
            </a:solidFill>
          </a:ln>
        </p:spPr>
        <p:txBody>
          <a:bodyPr/>
          <a:lstStyle/>
          <a:p>
            <a:r>
              <a:rPr lang="en-US" altLang="ja-JP" dirty="0"/>
              <a:t>AI-assisted data quality management involves using artificial intelligence to detect, correct, and prevent data errors. </a:t>
            </a:r>
          </a:p>
          <a:p>
            <a:r>
              <a:rPr lang="en-US" altLang="ja-JP" dirty="0"/>
              <a:t>AI algorithms can automatically identify inconsistencies, missing values, and duplicates by learning from data patterns. </a:t>
            </a:r>
          </a:p>
          <a:p>
            <a:r>
              <a:rPr lang="en-US" altLang="ja-JP" dirty="0"/>
              <a:t>They also suggest improvements, monitor data quality over time, and adapt to changing data environments. This helps ensure accurate, reliable, and up-to-date information for decision-making.</a:t>
            </a:r>
            <a:endParaRPr lang="ja-JP" altLang="en-US" dirty="0"/>
          </a:p>
        </p:txBody>
      </p:sp>
      <p:sp>
        <p:nvSpPr>
          <p:cNvPr id="5" name="スライド番号プレースホルダー 4">
            <a:extLst>
              <a:ext uri="{FF2B5EF4-FFF2-40B4-BE49-F238E27FC236}">
                <a16:creationId xmlns:a16="http://schemas.microsoft.com/office/drawing/2014/main" id="{8E894F1C-4DD1-E190-C383-B4704564503A}"/>
              </a:ext>
            </a:extLst>
          </p:cNvPr>
          <p:cNvSpPr>
            <a:spLocks noGrp="1"/>
          </p:cNvSpPr>
          <p:nvPr>
            <p:ph type="sldNum" sz="quarter" idx="12"/>
          </p:nvPr>
        </p:nvSpPr>
        <p:spPr/>
        <p:txBody>
          <a:bodyPr/>
          <a:lstStyle/>
          <a:p>
            <a:fld id="{DBFB1F43-6F2E-4538-AABB-23AEDF146290}" type="slidenum">
              <a:rPr lang="ja-JP" altLang="en-US" smtClean="0"/>
              <a:pPr/>
              <a:t>95</a:t>
            </a:fld>
            <a:endParaRPr lang="ja-JP" altLang="en-US"/>
          </a:p>
        </p:txBody>
      </p:sp>
      <p:sp>
        <p:nvSpPr>
          <p:cNvPr id="2" name="正方形/長方形 1">
            <a:extLst>
              <a:ext uri="{FF2B5EF4-FFF2-40B4-BE49-F238E27FC236}">
                <a16:creationId xmlns:a16="http://schemas.microsoft.com/office/drawing/2014/main" id="{A886582B-CC23-D735-2327-C4B89F96BAD1}"/>
              </a:ext>
            </a:extLst>
          </p:cNvPr>
          <p:cNvSpPr/>
          <p:nvPr/>
        </p:nvSpPr>
        <p:spPr>
          <a:xfrm>
            <a:off x="3352800" y="4738463"/>
            <a:ext cx="1447800" cy="8110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Data Quality</a:t>
            </a:r>
            <a:endParaRPr kumimoji="1" lang="ja-JP" altLang="en-US" dirty="0"/>
          </a:p>
        </p:txBody>
      </p:sp>
      <p:sp>
        <p:nvSpPr>
          <p:cNvPr id="3" name="正方形/長方形 2">
            <a:extLst>
              <a:ext uri="{FF2B5EF4-FFF2-40B4-BE49-F238E27FC236}">
                <a16:creationId xmlns:a16="http://schemas.microsoft.com/office/drawing/2014/main" id="{236030CC-65E0-2725-895C-DFEA9BE2F0C0}"/>
              </a:ext>
            </a:extLst>
          </p:cNvPr>
          <p:cNvSpPr/>
          <p:nvPr/>
        </p:nvSpPr>
        <p:spPr>
          <a:xfrm>
            <a:off x="7645400" y="4738463"/>
            <a:ext cx="1447800" cy="8110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a:t>AI</a:t>
            </a:r>
            <a:endParaRPr kumimoji="1" lang="ja-JP" altLang="en-US" dirty="0"/>
          </a:p>
        </p:txBody>
      </p:sp>
      <p:cxnSp>
        <p:nvCxnSpPr>
          <p:cNvPr id="8" name="直線矢印コネクタ 7">
            <a:extLst>
              <a:ext uri="{FF2B5EF4-FFF2-40B4-BE49-F238E27FC236}">
                <a16:creationId xmlns:a16="http://schemas.microsoft.com/office/drawing/2014/main" id="{70DD9A16-FF66-20A7-4AD0-22FFDC068784}"/>
              </a:ext>
            </a:extLst>
          </p:cNvPr>
          <p:cNvCxnSpPr/>
          <p:nvPr/>
        </p:nvCxnSpPr>
        <p:spPr>
          <a:xfrm>
            <a:off x="5359400" y="4902200"/>
            <a:ext cx="172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EA8140C-A403-259D-C401-B65ABFF899BB}"/>
              </a:ext>
            </a:extLst>
          </p:cNvPr>
          <p:cNvSpPr txBox="1"/>
          <p:nvPr/>
        </p:nvSpPr>
        <p:spPr>
          <a:xfrm>
            <a:off x="5055360" y="4129269"/>
            <a:ext cx="3123440" cy="646331"/>
          </a:xfrm>
          <a:prstGeom prst="rect">
            <a:avLst/>
          </a:prstGeom>
          <a:noFill/>
        </p:spPr>
        <p:txBody>
          <a:bodyPr wrap="square" rtlCol="0">
            <a:spAutoFit/>
          </a:bodyPr>
          <a:lstStyle/>
          <a:p>
            <a:r>
              <a:rPr kumimoji="1" lang="en-US" altLang="ja-JP" dirty="0"/>
              <a:t>Data quality management </a:t>
            </a:r>
            <a:r>
              <a:rPr kumimoji="1" lang="en-US" altLang="ja-JP" b="1" dirty="0"/>
              <a:t>for AI</a:t>
            </a:r>
            <a:endParaRPr kumimoji="1" lang="ja-JP" altLang="en-US" b="1" dirty="0"/>
          </a:p>
        </p:txBody>
      </p:sp>
      <p:cxnSp>
        <p:nvCxnSpPr>
          <p:cNvPr id="10" name="直線矢印コネクタ 9">
            <a:extLst>
              <a:ext uri="{FF2B5EF4-FFF2-40B4-BE49-F238E27FC236}">
                <a16:creationId xmlns:a16="http://schemas.microsoft.com/office/drawing/2014/main" id="{14D0C799-7166-6AC8-89A5-30FBA229E83F}"/>
              </a:ext>
            </a:extLst>
          </p:cNvPr>
          <p:cNvCxnSpPr>
            <a:cxnSpLocks/>
          </p:cNvCxnSpPr>
          <p:nvPr/>
        </p:nvCxnSpPr>
        <p:spPr>
          <a:xfrm flipH="1">
            <a:off x="5359400" y="5410200"/>
            <a:ext cx="172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0B469FD8-48BD-8A82-D7A8-95EF4AA06210}"/>
              </a:ext>
            </a:extLst>
          </p:cNvPr>
          <p:cNvSpPr txBox="1"/>
          <p:nvPr/>
        </p:nvSpPr>
        <p:spPr>
          <a:xfrm>
            <a:off x="5080244" y="5512371"/>
            <a:ext cx="3250956" cy="646331"/>
          </a:xfrm>
          <a:prstGeom prst="rect">
            <a:avLst/>
          </a:prstGeom>
          <a:noFill/>
        </p:spPr>
        <p:txBody>
          <a:bodyPr wrap="square" rtlCol="0">
            <a:spAutoFit/>
          </a:bodyPr>
          <a:lstStyle/>
          <a:p>
            <a:r>
              <a:rPr kumimoji="1" lang="en-US" altLang="ja-JP" dirty="0"/>
              <a:t>Data quality management </a:t>
            </a:r>
            <a:r>
              <a:rPr kumimoji="1" lang="en-US" altLang="ja-JP" b="1" dirty="0"/>
              <a:t>using AI</a:t>
            </a:r>
            <a:endParaRPr kumimoji="1" lang="ja-JP" altLang="en-US" b="1" dirty="0"/>
          </a:p>
        </p:txBody>
      </p:sp>
      <p:sp>
        <p:nvSpPr>
          <p:cNvPr id="15" name="テキスト ボックス 14">
            <a:extLst>
              <a:ext uri="{FF2B5EF4-FFF2-40B4-BE49-F238E27FC236}">
                <a16:creationId xmlns:a16="http://schemas.microsoft.com/office/drawing/2014/main" id="{2AFBA8E8-8DBD-3839-D6B0-4C6A2A321CFC}"/>
              </a:ext>
            </a:extLst>
          </p:cNvPr>
          <p:cNvSpPr txBox="1"/>
          <p:nvPr/>
        </p:nvSpPr>
        <p:spPr>
          <a:xfrm>
            <a:off x="5682251" y="4693104"/>
            <a:ext cx="1048749" cy="369332"/>
          </a:xfrm>
          <a:prstGeom prst="rect">
            <a:avLst/>
          </a:prstGeom>
          <a:solidFill>
            <a:schemeClr val="bg1"/>
          </a:solidFill>
        </p:spPr>
        <p:txBody>
          <a:bodyPr wrap="none" rtlCol="0">
            <a:spAutoFit/>
          </a:bodyPr>
          <a:lstStyle/>
          <a:p>
            <a:r>
              <a:rPr kumimoji="1" lang="en-US" altLang="ja-JP" dirty="0"/>
              <a:t>support</a:t>
            </a:r>
            <a:endParaRPr kumimoji="1" lang="ja-JP" altLang="en-US" dirty="0"/>
          </a:p>
        </p:txBody>
      </p:sp>
      <p:sp>
        <p:nvSpPr>
          <p:cNvPr id="16" name="テキスト ボックス 15">
            <a:extLst>
              <a:ext uri="{FF2B5EF4-FFF2-40B4-BE49-F238E27FC236}">
                <a16:creationId xmlns:a16="http://schemas.microsoft.com/office/drawing/2014/main" id="{A3A20060-C94F-4367-7BA0-F393ADE646A5}"/>
              </a:ext>
            </a:extLst>
          </p:cNvPr>
          <p:cNvSpPr txBox="1"/>
          <p:nvPr/>
        </p:nvSpPr>
        <p:spPr>
          <a:xfrm>
            <a:off x="5682251" y="5201104"/>
            <a:ext cx="1048749" cy="369332"/>
          </a:xfrm>
          <a:prstGeom prst="rect">
            <a:avLst/>
          </a:prstGeom>
          <a:solidFill>
            <a:schemeClr val="bg1"/>
          </a:solidFill>
        </p:spPr>
        <p:txBody>
          <a:bodyPr wrap="none" rtlCol="0">
            <a:spAutoFit/>
          </a:bodyPr>
          <a:lstStyle/>
          <a:p>
            <a:r>
              <a:rPr kumimoji="1" lang="en-US" altLang="ja-JP" dirty="0"/>
              <a:t>support</a:t>
            </a:r>
            <a:endParaRPr kumimoji="1" lang="ja-JP" altLang="en-US" dirty="0"/>
          </a:p>
        </p:txBody>
      </p:sp>
      <p:sp>
        <p:nvSpPr>
          <p:cNvPr id="17" name="テキスト ボックス 16">
            <a:extLst>
              <a:ext uri="{FF2B5EF4-FFF2-40B4-BE49-F238E27FC236}">
                <a16:creationId xmlns:a16="http://schemas.microsoft.com/office/drawing/2014/main" id="{242A5122-F631-8343-6B84-0476DCCBA44B}"/>
              </a:ext>
            </a:extLst>
          </p:cNvPr>
          <p:cNvSpPr txBox="1"/>
          <p:nvPr/>
        </p:nvSpPr>
        <p:spPr>
          <a:xfrm>
            <a:off x="638956" y="129087"/>
            <a:ext cx="4123544" cy="369332"/>
          </a:xfrm>
          <a:prstGeom prst="rect">
            <a:avLst/>
          </a:prstGeom>
          <a:noFill/>
        </p:spPr>
        <p:txBody>
          <a:bodyPr wrap="square">
            <a:spAutoFit/>
          </a:bodyPr>
          <a:lstStyle/>
          <a:p>
            <a:r>
              <a:rPr lang="en-US" altLang="ja-JP" dirty="0"/>
              <a:t>9. Action throughout the Life Cycle</a:t>
            </a:r>
            <a:endParaRPr lang="ja-JP" altLang="en-US" dirty="0"/>
          </a:p>
        </p:txBody>
      </p:sp>
    </p:spTree>
    <p:extLst>
      <p:ext uri="{BB962C8B-B14F-4D97-AF65-F5344CB8AC3E}">
        <p14:creationId xmlns:p14="http://schemas.microsoft.com/office/powerpoint/2010/main" val="790354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81BC7C-ABEA-0BFE-356A-16DC9900F86C}"/>
              </a:ext>
            </a:extLst>
          </p:cNvPr>
          <p:cNvSpPr>
            <a:spLocks noGrp="1"/>
          </p:cNvSpPr>
          <p:nvPr>
            <p:ph type="title"/>
          </p:nvPr>
        </p:nvSpPr>
        <p:spPr/>
        <p:txBody>
          <a:bodyPr/>
          <a:lstStyle/>
          <a:p>
            <a:r>
              <a:rPr lang="en-US" altLang="ja-JP" dirty="0"/>
              <a:t>Governance Cycle View</a:t>
            </a:r>
            <a:endParaRPr lang="ja-JP" altLang="en-US" dirty="0"/>
          </a:p>
        </p:txBody>
      </p:sp>
      <p:sp>
        <p:nvSpPr>
          <p:cNvPr id="5" name="コンテンツ プレースホルダー 4">
            <a:extLst>
              <a:ext uri="{FF2B5EF4-FFF2-40B4-BE49-F238E27FC236}">
                <a16:creationId xmlns:a16="http://schemas.microsoft.com/office/drawing/2014/main" id="{7C25101E-EF1E-5123-C87A-ECDC5A47917E}"/>
              </a:ext>
            </a:extLst>
          </p:cNvPr>
          <p:cNvSpPr>
            <a:spLocks noGrp="1"/>
          </p:cNvSpPr>
          <p:nvPr>
            <p:ph type="body" idx="1"/>
          </p:nvPr>
        </p:nvSpPr>
        <p:spPr/>
        <p:txBody>
          <a:bodyPr/>
          <a:lstStyle/>
          <a:p>
            <a:r>
              <a:rPr lang="en-US" altLang="ja-JP" dirty="0"/>
              <a:t>III. Perspective</a:t>
            </a:r>
            <a:endParaRPr lang="ja-JP" altLang="en-US" dirty="0"/>
          </a:p>
        </p:txBody>
      </p:sp>
      <p:sp>
        <p:nvSpPr>
          <p:cNvPr id="3" name="スライド番号プレースホルダー 2">
            <a:extLst>
              <a:ext uri="{FF2B5EF4-FFF2-40B4-BE49-F238E27FC236}">
                <a16:creationId xmlns:a16="http://schemas.microsoft.com/office/drawing/2014/main" id="{F38B533F-169C-0DEB-CB56-50CCB4898FE1}"/>
              </a:ext>
            </a:extLst>
          </p:cNvPr>
          <p:cNvSpPr>
            <a:spLocks noGrp="1"/>
          </p:cNvSpPr>
          <p:nvPr>
            <p:ph type="sldNum" sz="quarter" idx="12"/>
          </p:nvPr>
        </p:nvSpPr>
        <p:spPr/>
        <p:txBody>
          <a:bodyPr/>
          <a:lstStyle/>
          <a:p>
            <a:fld id="{DBFB1F43-6F2E-4538-AABB-23AEDF146290}" type="slidenum">
              <a:rPr lang="ja-JP" altLang="en-US" smtClean="0"/>
              <a:pPr/>
              <a:t>96</a:t>
            </a:fld>
            <a:endParaRPr lang="ja-JP" altLang="en-US"/>
          </a:p>
        </p:txBody>
      </p:sp>
    </p:spTree>
    <p:extLst>
      <p:ext uri="{BB962C8B-B14F-4D97-AF65-F5344CB8AC3E}">
        <p14:creationId xmlns:p14="http://schemas.microsoft.com/office/powerpoint/2010/main" val="17825654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1E6A92FC-DB41-9FB5-0D49-6E0D3FDC380A}"/>
              </a:ext>
            </a:extLst>
          </p:cNvPr>
          <p:cNvSpPr>
            <a:spLocks noGrp="1"/>
          </p:cNvSpPr>
          <p:nvPr>
            <p:ph idx="1"/>
          </p:nvPr>
        </p:nvSpPr>
        <p:spPr>
          <a:xfrm>
            <a:off x="163894" y="1382320"/>
            <a:ext cx="4740241" cy="2222118"/>
          </a:xfrm>
        </p:spPr>
        <p:txBody>
          <a:bodyPr/>
          <a:lstStyle/>
          <a:p>
            <a:pPr marL="0" indent="0">
              <a:buNone/>
            </a:pPr>
            <a:r>
              <a:rPr lang="en-US" altLang="ja-JP" sz="2400" dirty="0"/>
              <a:t>Managing data quality involves performing individual activities correctly, as well as organizational controls to ensure they are sustainable and smooth operation.</a:t>
            </a:r>
          </a:p>
          <a:p>
            <a:pPr marL="0" indent="0">
              <a:buNone/>
            </a:pPr>
            <a:endParaRPr lang="en-US" altLang="ja-JP" sz="2400" dirty="0"/>
          </a:p>
          <a:p>
            <a:pPr marL="0" indent="0">
              <a:buNone/>
            </a:pPr>
            <a:r>
              <a:rPr lang="en-US" altLang="ja-JP" sz="2400" dirty="0"/>
              <a:t>Data governance aligned with ISO 8000-61.</a:t>
            </a:r>
            <a:endParaRPr lang="ja-JP" altLang="en-US" sz="2400" dirty="0"/>
          </a:p>
        </p:txBody>
      </p:sp>
      <p:sp>
        <p:nvSpPr>
          <p:cNvPr id="4" name="スライド番号プレースホルダー 3">
            <a:extLst>
              <a:ext uri="{FF2B5EF4-FFF2-40B4-BE49-F238E27FC236}">
                <a16:creationId xmlns:a16="http://schemas.microsoft.com/office/drawing/2014/main" id="{855902B5-B849-BB40-EBFE-4B895AD0C135}"/>
              </a:ext>
            </a:extLst>
          </p:cNvPr>
          <p:cNvSpPr>
            <a:spLocks noGrp="1"/>
          </p:cNvSpPr>
          <p:nvPr>
            <p:ph type="sldNum" sz="quarter" idx="12"/>
          </p:nvPr>
        </p:nvSpPr>
        <p:spPr/>
        <p:txBody>
          <a:bodyPr/>
          <a:lstStyle/>
          <a:p>
            <a:fld id="{DBFB1F43-6F2E-4538-AABB-23AEDF146290}" type="slidenum">
              <a:rPr lang="ja-JP" altLang="en-US" smtClean="0"/>
              <a:pPr/>
              <a:t>97</a:t>
            </a:fld>
            <a:endParaRPr lang="ja-JP" altLang="en-US"/>
          </a:p>
        </p:txBody>
      </p:sp>
      <p:sp>
        <p:nvSpPr>
          <p:cNvPr id="5" name="タイトル 4">
            <a:extLst>
              <a:ext uri="{FF2B5EF4-FFF2-40B4-BE49-F238E27FC236}">
                <a16:creationId xmlns:a16="http://schemas.microsoft.com/office/drawing/2014/main" id="{389A431F-00A0-BEA5-D45E-6EEE71A0C35A}"/>
              </a:ext>
            </a:extLst>
          </p:cNvPr>
          <p:cNvSpPr>
            <a:spLocks noGrp="1"/>
          </p:cNvSpPr>
          <p:nvPr>
            <p:ph type="title"/>
          </p:nvPr>
        </p:nvSpPr>
        <p:spPr/>
        <p:txBody>
          <a:bodyPr/>
          <a:lstStyle/>
          <a:p>
            <a:r>
              <a:rPr lang="en-US" altLang="ja-JP" dirty="0"/>
              <a:t>Governance Cycle</a:t>
            </a:r>
            <a:endParaRPr lang="ja-JP" altLang="en-US" dirty="0"/>
          </a:p>
        </p:txBody>
      </p:sp>
      <p:sp>
        <p:nvSpPr>
          <p:cNvPr id="32" name="正方形/長方形 31">
            <a:extLst>
              <a:ext uri="{FF2B5EF4-FFF2-40B4-BE49-F238E27FC236}">
                <a16:creationId xmlns:a16="http://schemas.microsoft.com/office/drawing/2014/main" id="{DE57B622-9904-4A8E-AE73-F5EB0B06AC40}"/>
              </a:ext>
            </a:extLst>
          </p:cNvPr>
          <p:cNvSpPr/>
          <p:nvPr/>
        </p:nvSpPr>
        <p:spPr>
          <a:xfrm>
            <a:off x="9545876" y="1580390"/>
            <a:ext cx="2210358" cy="3146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Data-related support</a:t>
            </a:r>
            <a:endParaRPr lang="ja-JP" altLang="en-US" sz="1200" dirty="0">
              <a:solidFill>
                <a:schemeClr val="tx1"/>
              </a:solidFill>
            </a:endParaRPr>
          </a:p>
        </p:txBody>
      </p:sp>
      <p:sp>
        <p:nvSpPr>
          <p:cNvPr id="33" name="正方形/長方形 32">
            <a:extLst>
              <a:ext uri="{FF2B5EF4-FFF2-40B4-BE49-F238E27FC236}">
                <a16:creationId xmlns:a16="http://schemas.microsoft.com/office/drawing/2014/main" id="{D16CF864-CAE8-4D3A-874E-288F61C63003}"/>
              </a:ext>
            </a:extLst>
          </p:cNvPr>
          <p:cNvSpPr/>
          <p:nvPr/>
        </p:nvSpPr>
        <p:spPr>
          <a:xfrm>
            <a:off x="9545876" y="4726663"/>
            <a:ext cx="2210358" cy="1961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Resource provision</a:t>
            </a:r>
            <a:endParaRPr lang="ja-JP" altLang="en-US" sz="1200" dirty="0">
              <a:solidFill>
                <a:schemeClr val="tx1"/>
              </a:solidFill>
            </a:endParaRPr>
          </a:p>
        </p:txBody>
      </p:sp>
      <p:sp>
        <p:nvSpPr>
          <p:cNvPr id="25" name="正方形/長方形 24">
            <a:extLst>
              <a:ext uri="{FF2B5EF4-FFF2-40B4-BE49-F238E27FC236}">
                <a16:creationId xmlns:a16="http://schemas.microsoft.com/office/drawing/2014/main" id="{5730D1DD-3A61-4981-8320-49B3D17C29D1}"/>
              </a:ext>
            </a:extLst>
          </p:cNvPr>
          <p:cNvSpPr/>
          <p:nvPr/>
        </p:nvSpPr>
        <p:spPr>
          <a:xfrm>
            <a:off x="4940626" y="1580391"/>
            <a:ext cx="4605250" cy="5107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Implementation</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B91B2922-AD4C-48F0-ADF1-021880052DFA}"/>
              </a:ext>
            </a:extLst>
          </p:cNvPr>
          <p:cNvSpPr/>
          <p:nvPr/>
        </p:nvSpPr>
        <p:spPr>
          <a:xfrm>
            <a:off x="5145699" y="1965785"/>
            <a:ext cx="1909482"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Data quality planning</a:t>
            </a:r>
            <a:endParaRPr lang="ja-JP" altLang="en-US" sz="1200" dirty="0">
              <a:solidFill>
                <a:schemeClr val="tx1"/>
              </a:solidFill>
            </a:endParaRPr>
          </a:p>
        </p:txBody>
      </p:sp>
      <p:sp>
        <p:nvSpPr>
          <p:cNvPr id="3" name="正方形/長方形 2">
            <a:extLst>
              <a:ext uri="{FF2B5EF4-FFF2-40B4-BE49-F238E27FC236}">
                <a16:creationId xmlns:a16="http://schemas.microsoft.com/office/drawing/2014/main" id="{E7925221-95D3-48ED-B1F1-6EB9A3FE6A63}"/>
              </a:ext>
            </a:extLst>
          </p:cNvPr>
          <p:cNvSpPr/>
          <p:nvPr/>
        </p:nvSpPr>
        <p:spPr>
          <a:xfrm>
            <a:off x="5212936" y="2507603"/>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Requirements</a:t>
            </a:r>
            <a:r>
              <a:rPr lang="ja-JP" altLang="en-US" sz="900" dirty="0">
                <a:solidFill>
                  <a:schemeClr val="tx1"/>
                </a:solidFill>
              </a:rPr>
              <a:t> </a:t>
            </a:r>
            <a:r>
              <a:rPr lang="en-US" altLang="ja-JP" sz="900" dirty="0">
                <a:solidFill>
                  <a:schemeClr val="tx1"/>
                </a:solidFill>
              </a:rPr>
              <a:t>management</a:t>
            </a:r>
            <a:endParaRPr lang="ja-JP" altLang="en-US" sz="900" dirty="0">
              <a:solidFill>
                <a:schemeClr val="tx1"/>
              </a:solidFill>
            </a:endParaRPr>
          </a:p>
        </p:txBody>
      </p:sp>
      <p:sp>
        <p:nvSpPr>
          <p:cNvPr id="7" name="正方形/長方形 6">
            <a:extLst>
              <a:ext uri="{FF2B5EF4-FFF2-40B4-BE49-F238E27FC236}">
                <a16:creationId xmlns:a16="http://schemas.microsoft.com/office/drawing/2014/main" id="{F9A503A4-478F-481A-81CD-4FC072170D9F}"/>
              </a:ext>
            </a:extLst>
          </p:cNvPr>
          <p:cNvSpPr/>
          <p:nvPr/>
        </p:nvSpPr>
        <p:spPr>
          <a:xfrm>
            <a:off x="5212936" y="2898354"/>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quality strategy management</a:t>
            </a:r>
            <a:endParaRPr lang="ja-JP" altLang="en-US" sz="900" dirty="0">
              <a:solidFill>
                <a:schemeClr val="tx1"/>
              </a:solidFill>
            </a:endParaRPr>
          </a:p>
        </p:txBody>
      </p:sp>
      <p:sp>
        <p:nvSpPr>
          <p:cNvPr id="14" name="正方形/長方形 13">
            <a:extLst>
              <a:ext uri="{FF2B5EF4-FFF2-40B4-BE49-F238E27FC236}">
                <a16:creationId xmlns:a16="http://schemas.microsoft.com/office/drawing/2014/main" id="{D7C631BB-A8D8-46E6-A432-37CF27F061A1}"/>
              </a:ext>
            </a:extLst>
          </p:cNvPr>
          <p:cNvSpPr/>
          <p:nvPr/>
        </p:nvSpPr>
        <p:spPr>
          <a:xfrm>
            <a:off x="5212936" y="3289105"/>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quality policy/Standard/ Procedures management</a:t>
            </a:r>
            <a:endParaRPr lang="ja-JP" altLang="en-US" sz="900" dirty="0">
              <a:solidFill>
                <a:schemeClr val="tx1"/>
              </a:solidFill>
            </a:endParaRPr>
          </a:p>
        </p:txBody>
      </p:sp>
      <p:sp>
        <p:nvSpPr>
          <p:cNvPr id="15" name="正方形/長方形 14">
            <a:extLst>
              <a:ext uri="{FF2B5EF4-FFF2-40B4-BE49-F238E27FC236}">
                <a16:creationId xmlns:a16="http://schemas.microsoft.com/office/drawing/2014/main" id="{EF91157C-4E17-48F9-8F27-8882C15575CE}"/>
              </a:ext>
            </a:extLst>
          </p:cNvPr>
          <p:cNvSpPr/>
          <p:nvPr/>
        </p:nvSpPr>
        <p:spPr>
          <a:xfrm>
            <a:off x="5212936" y="3676075"/>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quality implementation planning</a:t>
            </a:r>
            <a:endParaRPr lang="ja-JP" altLang="en-US" sz="900" dirty="0">
              <a:solidFill>
                <a:schemeClr val="tx1"/>
              </a:solidFill>
            </a:endParaRPr>
          </a:p>
        </p:txBody>
      </p:sp>
      <p:sp>
        <p:nvSpPr>
          <p:cNvPr id="16" name="正方形/長方形 15">
            <a:extLst>
              <a:ext uri="{FF2B5EF4-FFF2-40B4-BE49-F238E27FC236}">
                <a16:creationId xmlns:a16="http://schemas.microsoft.com/office/drawing/2014/main" id="{DA36B88E-9546-4BBD-97CD-F5BE37D0AD5A}"/>
              </a:ext>
            </a:extLst>
          </p:cNvPr>
          <p:cNvSpPr/>
          <p:nvPr/>
        </p:nvSpPr>
        <p:spPr>
          <a:xfrm>
            <a:off x="5145699" y="4524662"/>
            <a:ext cx="1909482"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Data quality improvement</a:t>
            </a:r>
            <a:endParaRPr lang="ja-JP" altLang="en-US" sz="1200" dirty="0">
              <a:solidFill>
                <a:schemeClr val="tx1"/>
              </a:solidFill>
            </a:endParaRPr>
          </a:p>
        </p:txBody>
      </p:sp>
      <p:sp>
        <p:nvSpPr>
          <p:cNvPr id="17" name="正方形/長方形 16">
            <a:extLst>
              <a:ext uri="{FF2B5EF4-FFF2-40B4-BE49-F238E27FC236}">
                <a16:creationId xmlns:a16="http://schemas.microsoft.com/office/drawing/2014/main" id="{680C590B-CE8C-46FD-8AA6-BAF451C8F7C0}"/>
              </a:ext>
            </a:extLst>
          </p:cNvPr>
          <p:cNvSpPr/>
          <p:nvPr/>
        </p:nvSpPr>
        <p:spPr>
          <a:xfrm>
            <a:off x="5212936" y="5066480"/>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Root cause analysis &amp; solution development</a:t>
            </a:r>
            <a:endParaRPr lang="ja-JP" altLang="en-US" sz="900" dirty="0">
              <a:solidFill>
                <a:schemeClr val="tx1"/>
              </a:solidFill>
            </a:endParaRPr>
          </a:p>
        </p:txBody>
      </p:sp>
      <p:sp>
        <p:nvSpPr>
          <p:cNvPr id="18" name="正方形/長方形 17">
            <a:extLst>
              <a:ext uri="{FF2B5EF4-FFF2-40B4-BE49-F238E27FC236}">
                <a16:creationId xmlns:a16="http://schemas.microsoft.com/office/drawing/2014/main" id="{285AF7BE-BCFA-4CB9-9F30-2421B8639460}"/>
              </a:ext>
            </a:extLst>
          </p:cNvPr>
          <p:cNvSpPr/>
          <p:nvPr/>
        </p:nvSpPr>
        <p:spPr>
          <a:xfrm>
            <a:off x="5212936" y="5457231"/>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cleansing</a:t>
            </a:r>
            <a:endParaRPr lang="ja-JP" altLang="en-US" sz="900" dirty="0">
              <a:solidFill>
                <a:schemeClr val="tx1"/>
              </a:solidFill>
            </a:endParaRPr>
          </a:p>
        </p:txBody>
      </p:sp>
      <p:sp>
        <p:nvSpPr>
          <p:cNvPr id="19" name="正方形/長方形 18">
            <a:extLst>
              <a:ext uri="{FF2B5EF4-FFF2-40B4-BE49-F238E27FC236}">
                <a16:creationId xmlns:a16="http://schemas.microsoft.com/office/drawing/2014/main" id="{E03FEA7C-14C8-41E5-AE66-8398FA2B088A}"/>
              </a:ext>
            </a:extLst>
          </p:cNvPr>
          <p:cNvSpPr/>
          <p:nvPr/>
        </p:nvSpPr>
        <p:spPr>
          <a:xfrm>
            <a:off x="5212936" y="5847982"/>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Process Improvement for data nonconformity prevention</a:t>
            </a:r>
            <a:endParaRPr lang="ja-JP" altLang="en-US" sz="900" dirty="0">
              <a:solidFill>
                <a:schemeClr val="tx1"/>
              </a:solidFill>
            </a:endParaRPr>
          </a:p>
        </p:txBody>
      </p:sp>
      <p:sp>
        <p:nvSpPr>
          <p:cNvPr id="20" name="正方形/長方形 19">
            <a:extLst>
              <a:ext uri="{FF2B5EF4-FFF2-40B4-BE49-F238E27FC236}">
                <a16:creationId xmlns:a16="http://schemas.microsoft.com/office/drawing/2014/main" id="{663EF9CA-DB64-4024-87DA-B774BEF501C3}"/>
              </a:ext>
            </a:extLst>
          </p:cNvPr>
          <p:cNvSpPr/>
          <p:nvPr/>
        </p:nvSpPr>
        <p:spPr>
          <a:xfrm>
            <a:off x="7456541" y="1965785"/>
            <a:ext cx="1909482"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Data quality control</a:t>
            </a:r>
            <a:endParaRPr lang="ja-JP" altLang="en-US" sz="1200" dirty="0">
              <a:solidFill>
                <a:schemeClr val="tx1"/>
              </a:solidFill>
            </a:endParaRPr>
          </a:p>
        </p:txBody>
      </p:sp>
      <p:sp>
        <p:nvSpPr>
          <p:cNvPr id="21" name="正方形/長方形 20">
            <a:extLst>
              <a:ext uri="{FF2B5EF4-FFF2-40B4-BE49-F238E27FC236}">
                <a16:creationId xmlns:a16="http://schemas.microsoft.com/office/drawing/2014/main" id="{D030F0D9-47A1-44C9-960A-DB52F9C1FB80}"/>
              </a:ext>
            </a:extLst>
          </p:cNvPr>
          <p:cNvSpPr/>
          <p:nvPr/>
        </p:nvSpPr>
        <p:spPr>
          <a:xfrm>
            <a:off x="7523778" y="2507603"/>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Provision of data specification &amp; work instruction</a:t>
            </a:r>
            <a:endParaRPr lang="ja-JP" altLang="en-US" sz="900" dirty="0">
              <a:solidFill>
                <a:schemeClr val="tx1"/>
              </a:solidFill>
            </a:endParaRPr>
          </a:p>
        </p:txBody>
      </p:sp>
      <p:sp>
        <p:nvSpPr>
          <p:cNvPr id="22" name="正方形/長方形 21">
            <a:extLst>
              <a:ext uri="{FF2B5EF4-FFF2-40B4-BE49-F238E27FC236}">
                <a16:creationId xmlns:a16="http://schemas.microsoft.com/office/drawing/2014/main" id="{8D83F7C9-1A83-4596-A2A2-FDDE88F6D42C}"/>
              </a:ext>
            </a:extLst>
          </p:cNvPr>
          <p:cNvSpPr/>
          <p:nvPr/>
        </p:nvSpPr>
        <p:spPr>
          <a:xfrm>
            <a:off x="7523778" y="2898354"/>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processing</a:t>
            </a:r>
            <a:endParaRPr lang="ja-JP" altLang="en-US" sz="900" dirty="0">
              <a:solidFill>
                <a:schemeClr val="tx1"/>
              </a:solidFill>
            </a:endParaRPr>
          </a:p>
        </p:txBody>
      </p:sp>
      <p:sp>
        <p:nvSpPr>
          <p:cNvPr id="23" name="正方形/長方形 22">
            <a:extLst>
              <a:ext uri="{FF2B5EF4-FFF2-40B4-BE49-F238E27FC236}">
                <a16:creationId xmlns:a16="http://schemas.microsoft.com/office/drawing/2014/main" id="{085063A7-71F6-48B6-B07C-CC31F0299159}"/>
              </a:ext>
            </a:extLst>
          </p:cNvPr>
          <p:cNvSpPr/>
          <p:nvPr/>
        </p:nvSpPr>
        <p:spPr>
          <a:xfrm>
            <a:off x="7523778" y="3289105"/>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quality monitoring &amp; control</a:t>
            </a:r>
            <a:endParaRPr lang="ja-JP" altLang="en-US" sz="900" dirty="0">
              <a:solidFill>
                <a:schemeClr val="tx1"/>
              </a:solidFill>
            </a:endParaRPr>
          </a:p>
        </p:txBody>
      </p:sp>
      <p:sp>
        <p:nvSpPr>
          <p:cNvPr id="24" name="正方形/長方形 23">
            <a:extLst>
              <a:ext uri="{FF2B5EF4-FFF2-40B4-BE49-F238E27FC236}">
                <a16:creationId xmlns:a16="http://schemas.microsoft.com/office/drawing/2014/main" id="{3CDBA3D5-46CB-4FAB-822C-85A24584DC6F}"/>
              </a:ext>
            </a:extLst>
          </p:cNvPr>
          <p:cNvSpPr/>
          <p:nvPr/>
        </p:nvSpPr>
        <p:spPr>
          <a:xfrm>
            <a:off x="7456541" y="4524662"/>
            <a:ext cx="1909482"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a:solidFill>
                  <a:schemeClr val="tx1"/>
                </a:solidFill>
              </a:rPr>
              <a:t>Data quality assurance</a:t>
            </a:r>
            <a:endParaRPr lang="ja-JP" altLang="en-US" sz="1200" dirty="0">
              <a:solidFill>
                <a:schemeClr val="tx1"/>
              </a:solidFill>
            </a:endParaRPr>
          </a:p>
        </p:txBody>
      </p:sp>
      <p:sp>
        <p:nvSpPr>
          <p:cNvPr id="26" name="正方形/長方形 25">
            <a:extLst>
              <a:ext uri="{FF2B5EF4-FFF2-40B4-BE49-F238E27FC236}">
                <a16:creationId xmlns:a16="http://schemas.microsoft.com/office/drawing/2014/main" id="{92FEF98F-BD25-4E27-8BF5-54BFD090615C}"/>
              </a:ext>
            </a:extLst>
          </p:cNvPr>
          <p:cNvSpPr/>
          <p:nvPr/>
        </p:nvSpPr>
        <p:spPr>
          <a:xfrm>
            <a:off x="7523778" y="5066480"/>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Review of data quality issue</a:t>
            </a:r>
            <a:endParaRPr lang="ja-JP" altLang="en-US" sz="900" dirty="0">
              <a:solidFill>
                <a:schemeClr val="tx1"/>
              </a:solidFill>
            </a:endParaRPr>
          </a:p>
        </p:txBody>
      </p:sp>
      <p:sp>
        <p:nvSpPr>
          <p:cNvPr id="27" name="正方形/長方形 26">
            <a:extLst>
              <a:ext uri="{FF2B5EF4-FFF2-40B4-BE49-F238E27FC236}">
                <a16:creationId xmlns:a16="http://schemas.microsoft.com/office/drawing/2014/main" id="{86643D67-20C2-49D5-B7A7-A2A13EADF010}"/>
              </a:ext>
            </a:extLst>
          </p:cNvPr>
          <p:cNvSpPr/>
          <p:nvPr/>
        </p:nvSpPr>
        <p:spPr>
          <a:xfrm>
            <a:off x="7523778" y="5457231"/>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Provision of measurement criteria</a:t>
            </a:r>
            <a:endParaRPr lang="ja-JP" altLang="en-US" sz="900" dirty="0">
              <a:solidFill>
                <a:schemeClr val="tx1"/>
              </a:solidFill>
            </a:endParaRPr>
          </a:p>
        </p:txBody>
      </p:sp>
      <p:sp>
        <p:nvSpPr>
          <p:cNvPr id="28" name="正方形/長方形 27">
            <a:extLst>
              <a:ext uri="{FF2B5EF4-FFF2-40B4-BE49-F238E27FC236}">
                <a16:creationId xmlns:a16="http://schemas.microsoft.com/office/drawing/2014/main" id="{83F1769D-25B4-4C99-85C4-863C9EB77907}"/>
              </a:ext>
            </a:extLst>
          </p:cNvPr>
          <p:cNvSpPr/>
          <p:nvPr/>
        </p:nvSpPr>
        <p:spPr>
          <a:xfrm>
            <a:off x="7523778" y="5847982"/>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Measurement of data quality &amp; process performance</a:t>
            </a:r>
            <a:endParaRPr lang="ja-JP" altLang="en-US" sz="900" dirty="0">
              <a:solidFill>
                <a:schemeClr val="tx1"/>
              </a:solidFill>
            </a:endParaRPr>
          </a:p>
        </p:txBody>
      </p:sp>
      <p:sp>
        <p:nvSpPr>
          <p:cNvPr id="29" name="正方形/長方形 28">
            <a:extLst>
              <a:ext uri="{FF2B5EF4-FFF2-40B4-BE49-F238E27FC236}">
                <a16:creationId xmlns:a16="http://schemas.microsoft.com/office/drawing/2014/main" id="{8CC3E21D-0401-4C51-9CFC-29ACA166738A}"/>
              </a:ext>
            </a:extLst>
          </p:cNvPr>
          <p:cNvSpPr/>
          <p:nvPr/>
        </p:nvSpPr>
        <p:spPr>
          <a:xfrm>
            <a:off x="7523778" y="6234952"/>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Evaluation of measurement results</a:t>
            </a:r>
            <a:endParaRPr lang="ja-JP" altLang="en-US" sz="900" dirty="0">
              <a:solidFill>
                <a:schemeClr val="tx1"/>
              </a:solidFill>
            </a:endParaRPr>
          </a:p>
        </p:txBody>
      </p:sp>
      <p:sp>
        <p:nvSpPr>
          <p:cNvPr id="30" name="正方形/長方形 29">
            <a:extLst>
              <a:ext uri="{FF2B5EF4-FFF2-40B4-BE49-F238E27FC236}">
                <a16:creationId xmlns:a16="http://schemas.microsoft.com/office/drawing/2014/main" id="{D4EDF84F-05E1-4E41-988E-CA9AD9B3D277}"/>
              </a:ext>
            </a:extLst>
          </p:cNvPr>
          <p:cNvSpPr/>
          <p:nvPr/>
        </p:nvSpPr>
        <p:spPr>
          <a:xfrm>
            <a:off x="9767390" y="2713987"/>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architecture management</a:t>
            </a:r>
            <a:endParaRPr lang="ja-JP" altLang="en-US" sz="900" dirty="0">
              <a:solidFill>
                <a:schemeClr val="tx1"/>
              </a:solidFill>
            </a:endParaRPr>
          </a:p>
        </p:txBody>
      </p:sp>
      <p:sp>
        <p:nvSpPr>
          <p:cNvPr id="31" name="正方形/長方形 30">
            <a:extLst>
              <a:ext uri="{FF2B5EF4-FFF2-40B4-BE49-F238E27FC236}">
                <a16:creationId xmlns:a16="http://schemas.microsoft.com/office/drawing/2014/main" id="{943B67E9-75F4-47CF-A92A-7BD089F9E924}"/>
              </a:ext>
            </a:extLst>
          </p:cNvPr>
          <p:cNvSpPr/>
          <p:nvPr/>
        </p:nvSpPr>
        <p:spPr>
          <a:xfrm>
            <a:off x="9767390" y="3104738"/>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transfer management</a:t>
            </a:r>
            <a:endParaRPr lang="ja-JP" altLang="en-US" sz="900" dirty="0">
              <a:solidFill>
                <a:schemeClr val="tx1"/>
              </a:solidFill>
            </a:endParaRPr>
          </a:p>
        </p:txBody>
      </p:sp>
      <p:sp>
        <p:nvSpPr>
          <p:cNvPr id="34" name="正方形/長方形 33">
            <a:extLst>
              <a:ext uri="{FF2B5EF4-FFF2-40B4-BE49-F238E27FC236}">
                <a16:creationId xmlns:a16="http://schemas.microsoft.com/office/drawing/2014/main" id="{E89C8F98-8EFA-440F-BE89-F607C1FD6305}"/>
              </a:ext>
            </a:extLst>
          </p:cNvPr>
          <p:cNvSpPr/>
          <p:nvPr/>
        </p:nvSpPr>
        <p:spPr>
          <a:xfrm>
            <a:off x="9767390" y="3483625"/>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operation management</a:t>
            </a:r>
            <a:endParaRPr lang="ja-JP" altLang="en-US" sz="900" dirty="0">
              <a:solidFill>
                <a:schemeClr val="tx1"/>
              </a:solidFill>
            </a:endParaRPr>
          </a:p>
        </p:txBody>
      </p:sp>
      <p:sp>
        <p:nvSpPr>
          <p:cNvPr id="35" name="正方形/長方形 34">
            <a:extLst>
              <a:ext uri="{FF2B5EF4-FFF2-40B4-BE49-F238E27FC236}">
                <a16:creationId xmlns:a16="http://schemas.microsoft.com/office/drawing/2014/main" id="{19CD97F2-27F8-4D8F-877D-75762A1C23B6}"/>
              </a:ext>
            </a:extLst>
          </p:cNvPr>
          <p:cNvSpPr/>
          <p:nvPr/>
        </p:nvSpPr>
        <p:spPr>
          <a:xfrm>
            <a:off x="9767390" y="3874376"/>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security management</a:t>
            </a:r>
            <a:endParaRPr lang="ja-JP" altLang="en-US" sz="900" dirty="0">
              <a:solidFill>
                <a:schemeClr val="tx1"/>
              </a:solidFill>
            </a:endParaRPr>
          </a:p>
        </p:txBody>
      </p:sp>
      <p:sp>
        <p:nvSpPr>
          <p:cNvPr id="36" name="正方形/長方形 35">
            <a:extLst>
              <a:ext uri="{FF2B5EF4-FFF2-40B4-BE49-F238E27FC236}">
                <a16:creationId xmlns:a16="http://schemas.microsoft.com/office/drawing/2014/main" id="{F529A2BB-0DFA-487A-9ABF-CE4E22A8D7FE}"/>
              </a:ext>
            </a:extLst>
          </p:cNvPr>
          <p:cNvSpPr/>
          <p:nvPr/>
        </p:nvSpPr>
        <p:spPr>
          <a:xfrm>
            <a:off x="9767390" y="5192970"/>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Data quality organization management</a:t>
            </a:r>
            <a:endParaRPr lang="ja-JP" altLang="en-US" sz="900" dirty="0">
              <a:solidFill>
                <a:schemeClr val="tx1"/>
              </a:solidFill>
            </a:endParaRPr>
          </a:p>
        </p:txBody>
      </p:sp>
      <p:sp>
        <p:nvSpPr>
          <p:cNvPr id="37" name="正方形/長方形 36">
            <a:extLst>
              <a:ext uri="{FF2B5EF4-FFF2-40B4-BE49-F238E27FC236}">
                <a16:creationId xmlns:a16="http://schemas.microsoft.com/office/drawing/2014/main" id="{CC39D5BE-9A3F-4DB5-926C-35FCC4B46F15}"/>
              </a:ext>
            </a:extLst>
          </p:cNvPr>
          <p:cNvSpPr/>
          <p:nvPr/>
        </p:nvSpPr>
        <p:spPr>
          <a:xfrm>
            <a:off x="9767390" y="5579940"/>
            <a:ext cx="1788459" cy="2964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en-US" altLang="ja-JP" sz="900" dirty="0">
                <a:solidFill>
                  <a:schemeClr val="tx1"/>
                </a:solidFill>
              </a:rPr>
              <a:t>Human resource management</a:t>
            </a:r>
            <a:endParaRPr lang="ja-JP" altLang="en-US" sz="900" dirty="0">
              <a:solidFill>
                <a:schemeClr val="tx1"/>
              </a:solidFill>
            </a:endParaRPr>
          </a:p>
        </p:txBody>
      </p:sp>
      <p:sp>
        <p:nvSpPr>
          <p:cNvPr id="38" name="矢印: 下 37">
            <a:extLst>
              <a:ext uri="{FF2B5EF4-FFF2-40B4-BE49-F238E27FC236}">
                <a16:creationId xmlns:a16="http://schemas.microsoft.com/office/drawing/2014/main" id="{9362D2A7-EBF7-4DEE-8448-AE5E0BFAB108}"/>
              </a:ext>
            </a:extLst>
          </p:cNvPr>
          <p:cNvSpPr/>
          <p:nvPr/>
        </p:nvSpPr>
        <p:spPr>
          <a:xfrm>
            <a:off x="8174272" y="4177055"/>
            <a:ext cx="430306" cy="2459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39" name="矢印: 下 38">
            <a:extLst>
              <a:ext uri="{FF2B5EF4-FFF2-40B4-BE49-F238E27FC236}">
                <a16:creationId xmlns:a16="http://schemas.microsoft.com/office/drawing/2014/main" id="{143C7B12-C6AA-4140-B42C-72E887FE9B94}"/>
              </a:ext>
            </a:extLst>
          </p:cNvPr>
          <p:cNvSpPr/>
          <p:nvPr/>
        </p:nvSpPr>
        <p:spPr>
          <a:xfrm rot="5400000">
            <a:off x="7041866" y="5509832"/>
            <a:ext cx="430306" cy="2459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0" name="矢印: 下 39">
            <a:extLst>
              <a:ext uri="{FF2B5EF4-FFF2-40B4-BE49-F238E27FC236}">
                <a16:creationId xmlns:a16="http://schemas.microsoft.com/office/drawing/2014/main" id="{D55A9F22-D6D3-4733-8798-0A8684C86B47}"/>
              </a:ext>
            </a:extLst>
          </p:cNvPr>
          <p:cNvSpPr/>
          <p:nvPr/>
        </p:nvSpPr>
        <p:spPr>
          <a:xfrm rot="16200000">
            <a:off x="7074868" y="2948383"/>
            <a:ext cx="430306" cy="2459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1" name="矢印: 下 40">
            <a:extLst>
              <a:ext uri="{FF2B5EF4-FFF2-40B4-BE49-F238E27FC236}">
                <a16:creationId xmlns:a16="http://schemas.microsoft.com/office/drawing/2014/main" id="{68E1B29E-BB54-491B-B35E-66FAECEDE291}"/>
              </a:ext>
            </a:extLst>
          </p:cNvPr>
          <p:cNvSpPr/>
          <p:nvPr/>
        </p:nvSpPr>
        <p:spPr>
          <a:xfrm rot="10800000">
            <a:off x="5885287" y="4128572"/>
            <a:ext cx="430306" cy="2459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Tree>
    <p:extLst>
      <p:ext uri="{BB962C8B-B14F-4D97-AF65-F5344CB8AC3E}">
        <p14:creationId xmlns:p14="http://schemas.microsoft.com/office/powerpoint/2010/main" val="4172150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B9E5-D944-EB9C-6326-4F6668443CC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4F4F208-1354-C89B-F9DE-5914D4B201B8}"/>
              </a:ext>
            </a:extLst>
          </p:cNvPr>
          <p:cNvSpPr>
            <a:spLocks noGrp="1"/>
          </p:cNvSpPr>
          <p:nvPr>
            <p:ph idx="1"/>
          </p:nvPr>
        </p:nvSpPr>
        <p:spPr>
          <a:xfrm>
            <a:off x="642229" y="1382320"/>
            <a:ext cx="10265549" cy="2222118"/>
          </a:xfrm>
        </p:spPr>
        <p:txBody>
          <a:bodyPr/>
          <a:lstStyle/>
          <a:p>
            <a:r>
              <a:rPr lang="en-US" altLang="ja-JP" sz="2400" dirty="0"/>
              <a:t>Data quality planning is essential for ensuring that AI systems are built on accurate, reliable, and consistent data. </a:t>
            </a:r>
          </a:p>
          <a:p>
            <a:r>
              <a:rPr lang="en-US" altLang="ja-JP" sz="2400" dirty="0"/>
              <a:t>High-quality data enables AI models to perform effectively and ethically, reducing the risks of bias, errors, and poor decision-making. </a:t>
            </a:r>
          </a:p>
          <a:p>
            <a:r>
              <a:rPr lang="en-US" altLang="ja-JP" sz="2400" dirty="0"/>
              <a:t>The process involves a structured approach to identify data requirements, define quality standards, establish policies, and implement actionable plans to manage data quality throughout the AI life cycle.</a:t>
            </a:r>
          </a:p>
          <a:p>
            <a:endParaRPr lang="en-US" altLang="ja-JP" sz="2400" dirty="0"/>
          </a:p>
          <a:p>
            <a:r>
              <a:rPr lang="en-US" altLang="ja-JP" sz="2400" dirty="0"/>
              <a:t>At this stage, it is important to ensure that executives understand the importance of data quality.</a:t>
            </a:r>
          </a:p>
        </p:txBody>
      </p:sp>
      <p:sp>
        <p:nvSpPr>
          <p:cNvPr id="3" name="スライド番号プレースホルダー 2">
            <a:extLst>
              <a:ext uri="{FF2B5EF4-FFF2-40B4-BE49-F238E27FC236}">
                <a16:creationId xmlns:a16="http://schemas.microsoft.com/office/drawing/2014/main" id="{ABD2B22D-75C3-5C95-C1FF-B7016792CA40}"/>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98</a:t>
            </a:fld>
            <a:endParaRPr lang="ja-JP" altLang="en-US"/>
          </a:p>
        </p:txBody>
      </p:sp>
      <p:sp>
        <p:nvSpPr>
          <p:cNvPr id="4" name="タイトル 3">
            <a:extLst>
              <a:ext uri="{FF2B5EF4-FFF2-40B4-BE49-F238E27FC236}">
                <a16:creationId xmlns:a16="http://schemas.microsoft.com/office/drawing/2014/main" id="{5FB02FC7-3B03-9A0E-7425-D79096BD151A}"/>
              </a:ext>
            </a:extLst>
          </p:cNvPr>
          <p:cNvSpPr>
            <a:spLocks noGrp="1"/>
          </p:cNvSpPr>
          <p:nvPr>
            <p:ph type="title"/>
          </p:nvPr>
        </p:nvSpPr>
        <p:spPr>
          <a:xfrm>
            <a:off x="641213" y="313754"/>
            <a:ext cx="9809073" cy="676276"/>
          </a:xfrm>
        </p:spPr>
        <p:txBody>
          <a:bodyPr/>
          <a:lstStyle/>
          <a:p>
            <a:r>
              <a:rPr lang="en-US" altLang="ja-JP" dirty="0"/>
              <a:t>Data Quality Planning - Overview</a:t>
            </a:r>
            <a:endParaRPr lang="ja-JP" altLang="en-US" dirty="0"/>
          </a:p>
        </p:txBody>
      </p:sp>
    </p:spTree>
    <p:extLst>
      <p:ext uri="{BB962C8B-B14F-4D97-AF65-F5344CB8AC3E}">
        <p14:creationId xmlns:p14="http://schemas.microsoft.com/office/powerpoint/2010/main" val="14091062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378B629D-D06D-7638-C921-D5966BBE50BF}"/>
              </a:ext>
            </a:extLst>
          </p:cNvPr>
          <p:cNvGraphicFramePr>
            <a:graphicFrameLocks noGrp="1"/>
          </p:cNvGraphicFramePr>
          <p:nvPr>
            <p:ph idx="1"/>
            <p:extLst>
              <p:ext uri="{D42A27DB-BD31-4B8C-83A1-F6EECF244321}">
                <p14:modId xmlns:p14="http://schemas.microsoft.com/office/powerpoint/2010/main" val="2072429161"/>
              </p:ext>
            </p:extLst>
          </p:nvPr>
        </p:nvGraphicFramePr>
        <p:xfrm>
          <a:off x="283413" y="1078302"/>
          <a:ext cx="11500269" cy="577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A8686F1D-1D5F-4FDD-F44B-4C60D64DBA19}"/>
              </a:ext>
            </a:extLst>
          </p:cNvPr>
          <p:cNvSpPr>
            <a:spLocks noGrp="1"/>
          </p:cNvSpPr>
          <p:nvPr>
            <p:ph type="sldNum" sz="quarter" idx="12"/>
          </p:nvPr>
        </p:nvSpPr>
        <p:spPr/>
        <p:txBody>
          <a:bodyPr/>
          <a:lstStyle/>
          <a:p>
            <a:fld id="{DBFB1F43-6F2E-4538-AABB-23AEDF146290}" type="slidenum">
              <a:rPr lang="ja-JP" altLang="en-US" smtClean="0"/>
              <a:pPr/>
              <a:t>99</a:t>
            </a:fld>
            <a:endParaRPr lang="ja-JP" altLang="en-US"/>
          </a:p>
        </p:txBody>
      </p:sp>
      <p:sp>
        <p:nvSpPr>
          <p:cNvPr id="4" name="タイトル 3">
            <a:extLst>
              <a:ext uri="{FF2B5EF4-FFF2-40B4-BE49-F238E27FC236}">
                <a16:creationId xmlns:a16="http://schemas.microsoft.com/office/drawing/2014/main" id="{6511FD67-E73F-7788-B522-3E81A326E617}"/>
              </a:ext>
            </a:extLst>
          </p:cNvPr>
          <p:cNvSpPr>
            <a:spLocks noGrp="1"/>
          </p:cNvSpPr>
          <p:nvPr>
            <p:ph type="title"/>
          </p:nvPr>
        </p:nvSpPr>
        <p:spPr/>
        <p:txBody>
          <a:bodyPr/>
          <a:lstStyle/>
          <a:p>
            <a:r>
              <a:rPr lang="en-US" altLang="ja-JP" dirty="0"/>
              <a:t>Data Quality Planning - Elements</a:t>
            </a:r>
            <a:endParaRPr kumimoji="1" lang="ja-JP" altLang="en-US" dirty="0"/>
          </a:p>
        </p:txBody>
      </p:sp>
    </p:spTree>
    <p:extLst>
      <p:ext uri="{BB962C8B-B14F-4D97-AF65-F5344CB8AC3E}">
        <p14:creationId xmlns:p14="http://schemas.microsoft.com/office/powerpoint/2010/main" val="411013356"/>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4AISItemplate.potx" id="{B3D439D8-CDC1-492F-A794-113C294B3129}" vid="{602475B6-C952-4161-8180-2755FFC3590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2024AISItemplate</Template>
  <TotalTime>0</TotalTime>
  <Words>18206</Words>
  <Application>Microsoft Office PowerPoint</Application>
  <PresentationFormat>ワイド画面</PresentationFormat>
  <Paragraphs>2604</Paragraphs>
  <Slides>154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154</vt:i4>
      </vt:variant>
    </vt:vector>
  </HeadingPairs>
  <TitlesOfParts>
    <vt:vector size="161" baseType="lpstr">
      <vt:lpstr>-apple-system</vt:lpstr>
      <vt:lpstr>Meiryo UI</vt:lpstr>
      <vt:lpstr>游ゴシック</vt:lpstr>
      <vt:lpstr>Abadi</vt:lpstr>
      <vt:lpstr>Arial</vt:lpstr>
      <vt:lpstr>Wingdings</vt:lpstr>
      <vt:lpstr>IPA2004</vt:lpstr>
      <vt:lpstr>Data Quality Management Guidebook －　Maximize the value of data and Artificial Intelligence　－ </vt:lpstr>
      <vt:lpstr>PowerPoint プレゼンテーション</vt:lpstr>
      <vt:lpstr>About This Guide - Background</vt:lpstr>
      <vt:lpstr>About This Guide – How to use</vt:lpstr>
      <vt:lpstr>About This Guide – Target Audience</vt:lpstr>
      <vt:lpstr>PowerPoint プレゼンテーション</vt:lpstr>
      <vt:lpstr>PowerPoint プレゼンテーション</vt:lpstr>
      <vt:lpstr>PowerPoint プレゼンテーション</vt:lpstr>
      <vt:lpstr>① Background</vt:lpstr>
      <vt:lpstr>② Data Quality and Trust in Society</vt:lpstr>
      <vt:lpstr>③ AI System and Data Quality</vt:lpstr>
      <vt:lpstr>④ AI Safety and Data Quality</vt:lpstr>
      <vt:lpstr>⑤ Benefits from High-quality Data</vt:lpstr>
      <vt:lpstr>⑥ Risks from Low–quality Data</vt:lpstr>
      <vt:lpstr>➆ Causes of Low-quality Data</vt:lpstr>
      <vt:lpstr>⑧ Objectives and Goals</vt:lpstr>
      <vt:lpstr>⑨ Principles</vt:lpstr>
      <vt:lpstr>⑨ Principles - Quality and Cost</vt:lpstr>
      <vt:lpstr>⑩ Scope</vt:lpstr>
      <vt:lpstr>⑪ Stakeholders in Data and AI</vt:lpstr>
      <vt:lpstr>⑫ Methods to Ensure Quality</vt:lpstr>
      <vt:lpstr>⑬ Relationship between ISO Standards and Framework</vt:lpstr>
      <vt:lpstr>⑭ Quality-related Guidelines in Japan</vt:lpstr>
      <vt:lpstr>⑭ Quality-related Guidelines in Japan - Data View</vt:lpstr>
      <vt:lpstr>Column: Service Quality in Japan</vt:lpstr>
      <vt:lpstr>PowerPoint プレゼンテーション</vt:lpstr>
      <vt:lpstr>① Management, Governance and Maturity</vt:lpstr>
      <vt:lpstr>② Framework Overview</vt:lpstr>
      <vt:lpstr>③ Three Views of the Framework</vt:lpstr>
      <vt:lpstr>④ Characteristics</vt:lpstr>
      <vt:lpstr>⑤ Process</vt:lpstr>
      <vt:lpstr>⑥ Contents and data management</vt:lpstr>
      <vt:lpstr>PowerPoint プレゼンテーション</vt:lpstr>
      <vt:lpstr>PowerPoint プレゼンテーション</vt:lpstr>
      <vt:lpstr>PowerPoint プレゼンテーション</vt:lpstr>
      <vt:lpstr>⑦ Data Quality Management for AI</vt:lpstr>
      <vt:lpstr>⑦ Data Quality Management for AI(Cont.)</vt:lpstr>
      <vt:lpstr>PowerPoint プレゼンテーション</vt:lpstr>
      <vt:lpstr>Process View(Operation)</vt:lpstr>
      <vt:lpstr>Process</vt:lpstr>
      <vt:lpstr>Role of stakeholders</vt:lpstr>
      <vt:lpstr>1. Data Planning</vt:lpstr>
      <vt:lpstr>Actions</vt:lpstr>
      <vt:lpstr>Procedure and checkpoint</vt:lpstr>
      <vt:lpstr>Procedure and checkpoint</vt:lpstr>
      <vt:lpstr>Procedure and checkpoint</vt:lpstr>
      <vt:lpstr>Procedure and checkpoint</vt:lpstr>
      <vt:lpstr>Column: Reference model</vt:lpstr>
      <vt:lpstr>Column: Data dictionary</vt:lpstr>
      <vt:lpstr>Column: Data modeling</vt:lpstr>
      <vt:lpstr>Column: DCAT</vt:lpstr>
      <vt:lpstr>2. Data Acquisition</vt:lpstr>
      <vt:lpstr>Actions</vt:lpstr>
      <vt:lpstr>Procedure and checkpoint</vt:lpstr>
      <vt:lpstr>Procedure and checkpoint</vt:lpstr>
      <vt:lpstr>Column: Improvement of input method</vt:lpstr>
      <vt:lpstr>Column: Provenance data</vt:lpstr>
      <vt:lpstr>3. Data Preparation</vt:lpstr>
      <vt:lpstr>Actions</vt:lpstr>
      <vt:lpstr>Procedure and checkpoint</vt:lpstr>
      <vt:lpstr>Procedure and checkpoint</vt:lpstr>
      <vt:lpstr>Procedure and checkpoint</vt:lpstr>
      <vt:lpstr>Procedure and checkpoint</vt:lpstr>
      <vt:lpstr>Column: IDs</vt:lpstr>
      <vt:lpstr>Column: Data cleansing</vt:lpstr>
      <vt:lpstr>Column: Data matching </vt:lpstr>
      <vt:lpstr>Column: Data completion</vt:lpstr>
      <vt:lpstr>Column: Synthetic data – Positive aspects</vt:lpstr>
      <vt:lpstr>Column: Synthetic data – Negative aspects</vt:lpstr>
      <vt:lpstr>Column: Content Transparency Tech</vt:lpstr>
      <vt:lpstr>Column: Indication of data quality</vt:lpstr>
      <vt:lpstr>4. Data Processing</vt:lpstr>
      <vt:lpstr>Actions</vt:lpstr>
      <vt:lpstr>Procedure and checkpoint</vt:lpstr>
      <vt:lpstr>5. AI System</vt:lpstr>
      <vt:lpstr>Actions</vt:lpstr>
      <vt:lpstr>Procedure and checkpoint</vt:lpstr>
      <vt:lpstr>Column: Bias</vt:lpstr>
      <vt:lpstr>Column: Model collapse</vt:lpstr>
      <vt:lpstr>6. Evaluation of output</vt:lpstr>
      <vt:lpstr>Actions</vt:lpstr>
      <vt:lpstr>Procedure and checkpoint</vt:lpstr>
      <vt:lpstr>Column: ASOT</vt:lpstr>
      <vt:lpstr>7. Deliver the Result</vt:lpstr>
      <vt:lpstr>Actions</vt:lpstr>
      <vt:lpstr>Procedure and checkpoint</vt:lpstr>
      <vt:lpstr>Column: Social and human impact</vt:lpstr>
      <vt:lpstr>8. Decommissioning</vt:lpstr>
      <vt:lpstr>Actions</vt:lpstr>
      <vt:lpstr>Procedure and checkpoint</vt:lpstr>
      <vt:lpstr>9. Action throughout the Life Cycle</vt:lpstr>
      <vt:lpstr>Procedure and checkpoint</vt:lpstr>
      <vt:lpstr>Procedure and checkpoint</vt:lpstr>
      <vt:lpstr>Column: Access control</vt:lpstr>
      <vt:lpstr>Column: Improving data quality using AI</vt:lpstr>
      <vt:lpstr>Governance Cycle View</vt:lpstr>
      <vt:lpstr>Governance Cycle</vt:lpstr>
      <vt:lpstr>Data Quality Planning - Overview</vt:lpstr>
      <vt:lpstr>Data Quality Planning - Elements</vt:lpstr>
      <vt:lpstr>Data Quality Control - Overview</vt:lpstr>
      <vt:lpstr>Data Quality Control - Elements</vt:lpstr>
      <vt:lpstr>Data Quality Assurance - Overview</vt:lpstr>
      <vt:lpstr>Data Quality Assurance - Elements</vt:lpstr>
      <vt:lpstr>Data Quality Improvement - Overview</vt:lpstr>
      <vt:lpstr>Data Quality Improvement - Elements</vt:lpstr>
      <vt:lpstr>Data-related Support - Overview</vt:lpstr>
      <vt:lpstr>Data-related Support - Elements</vt:lpstr>
      <vt:lpstr>Resource Provision - Overview</vt:lpstr>
      <vt:lpstr>Resource Provision - Elements</vt:lpstr>
      <vt:lpstr>Column: Human resource and team</vt:lpstr>
      <vt:lpstr>Gateway View(Characteristics)</vt:lpstr>
      <vt:lpstr>Verification of Data Quality Characteristics</vt:lpstr>
      <vt:lpstr>List of Characteristics</vt:lpstr>
      <vt:lpstr>Accuracy</vt:lpstr>
      <vt:lpstr>Completeness</vt:lpstr>
      <vt:lpstr>Consistency</vt:lpstr>
      <vt:lpstr>Credibility</vt:lpstr>
      <vt:lpstr>Currentness</vt:lpstr>
      <vt:lpstr>Accessibility</vt:lpstr>
      <vt:lpstr>Compliance</vt:lpstr>
      <vt:lpstr>Confidentiality</vt:lpstr>
      <vt:lpstr>Efficiency</vt:lpstr>
      <vt:lpstr>Precision</vt:lpstr>
      <vt:lpstr>Traceability</vt:lpstr>
      <vt:lpstr>Understandability</vt:lpstr>
      <vt:lpstr>Availability</vt:lpstr>
      <vt:lpstr>Portability</vt:lpstr>
      <vt:lpstr>Recoverability</vt:lpstr>
      <vt:lpstr>Auditability</vt:lpstr>
      <vt:lpstr>Balance</vt:lpstr>
      <vt:lpstr>Diversity</vt:lpstr>
      <vt:lpstr>Effectiveness</vt:lpstr>
      <vt:lpstr>Identifiability</vt:lpstr>
      <vt:lpstr>Relevance</vt:lpstr>
      <vt:lpstr>Representativeness</vt:lpstr>
      <vt:lpstr>Similarity</vt:lpstr>
      <vt:lpstr>Timeliness</vt:lpstr>
      <vt:lpstr>Sensor data</vt:lpstr>
      <vt:lpstr>Characteristics of Sensor Data</vt:lpstr>
      <vt:lpstr>Time Characteristics of Sensor Data</vt:lpstr>
      <vt:lpstr>Challenges in using Multiple Sensors</vt:lpstr>
      <vt:lpstr>Challenges in using Multiple Sensors(Cont.)</vt:lpstr>
      <vt:lpstr>Challenges in using Multiple Sensors(Cont.)</vt:lpstr>
      <vt:lpstr>Processing with Cloud-Edge-IoT</vt:lpstr>
      <vt:lpstr>PowerPoint プレゼンテーション</vt:lpstr>
      <vt:lpstr>Message</vt:lpstr>
      <vt:lpstr>About us and this document</vt:lpstr>
      <vt:lpstr>References</vt:lpstr>
      <vt:lpstr>Version History</vt:lpstr>
      <vt:lpstr>Machine Learning Quality Management Guideline 4th Edition  Technical Report Artificial Intelligence Research Center  National Institute of Advanced Industrial Science and Technology (AIST)  2023-12-12</vt:lpstr>
      <vt:lpstr>Structure for achieving product quality</vt:lpstr>
      <vt:lpstr>Internal quality characteristics</vt:lpstr>
      <vt:lpstr>Internal quality characteristics(Cont.)</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2025-11-28T06:56:25Z</dcterms:created>
  <dcterms:modified xsi:type="dcterms:W3CDTF">2025-11-28T06:58:50Z</dcterms:modified>
</cp:coreProperties>
</file>